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59" r:id="rId5"/>
    <p:sldId id="260" r:id="rId6"/>
    <p:sldId id="296" r:id="rId7"/>
    <p:sldId id="316" r:id="rId8"/>
    <p:sldId id="297" r:id="rId9"/>
    <p:sldId id="298" r:id="rId10"/>
    <p:sldId id="299" r:id="rId11"/>
    <p:sldId id="300" r:id="rId12"/>
    <p:sldId id="282" r:id="rId13"/>
    <p:sldId id="283" r:id="rId14"/>
    <p:sldId id="263" r:id="rId15"/>
    <p:sldId id="268" r:id="rId16"/>
    <p:sldId id="262" r:id="rId17"/>
    <p:sldId id="270" r:id="rId18"/>
    <p:sldId id="269" r:id="rId19"/>
    <p:sldId id="266" r:id="rId20"/>
    <p:sldId id="273" r:id="rId21"/>
    <p:sldId id="286" r:id="rId22"/>
    <p:sldId id="289" r:id="rId23"/>
    <p:sldId id="293" r:id="rId24"/>
    <p:sldId id="288" r:id="rId25"/>
    <p:sldId id="290" r:id="rId26"/>
    <p:sldId id="287" r:id="rId27"/>
    <p:sldId id="292" r:id="rId28"/>
    <p:sldId id="291" r:id="rId29"/>
    <p:sldId id="322" r:id="rId30"/>
    <p:sldId id="323" r:id="rId31"/>
    <p:sldId id="324" r:id="rId32"/>
    <p:sldId id="325" r:id="rId33"/>
    <p:sldId id="326" r:id="rId34"/>
    <p:sldId id="327" r:id="rId35"/>
    <p:sldId id="328" r:id="rId36"/>
    <p:sldId id="302" r:id="rId37"/>
    <p:sldId id="303" r:id="rId38"/>
    <p:sldId id="304" r:id="rId39"/>
    <p:sldId id="305" r:id="rId40"/>
    <p:sldId id="306" r:id="rId41"/>
    <p:sldId id="307" r:id="rId42"/>
    <p:sldId id="317" r:id="rId43"/>
    <p:sldId id="318" r:id="rId44"/>
    <p:sldId id="319" r:id="rId45"/>
    <p:sldId id="320" r:id="rId46"/>
    <p:sldId id="321" r:id="rId47"/>
  </p:sldIdLst>
  <p:sldSz cx="9144000" cy="6858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0941" autoAdjust="0"/>
  </p:normalViewPr>
  <p:slideViewPr>
    <p:cSldViewPr>
      <p:cViewPr>
        <p:scale>
          <a:sx n="90" d="100"/>
          <a:sy n="90" d="100"/>
        </p:scale>
        <p:origin x="-816" y="150"/>
      </p:cViewPr>
      <p:guideLst>
        <p:guide orient="horz" pos="2160"/>
        <p:guide pos="2880"/>
      </p:guideLst>
    </p:cSldViewPr>
  </p:slideViewPr>
  <p:notesTextViewPr>
    <p:cViewPr>
      <p:scale>
        <a:sx n="1" d="1"/>
        <a:sy n="1" d="1"/>
      </p:scale>
      <p:origin x="0" y="0"/>
    </p:cViewPr>
  </p:notesTextViewPr>
  <p:sorterViewPr>
    <p:cViewPr>
      <p:scale>
        <a:sx n="100" d="100"/>
        <a:sy n="100" d="100"/>
      </p:scale>
      <p:origin x="0" y="9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ABD22014-903B-4ED4-8B8C-2C41A89B46E8}" type="datetimeFigureOut">
              <a:rPr lang="en-US" smtClean="0"/>
              <a:t>2/5/2017</a:t>
            </a:fld>
            <a:endParaRPr lang="en-US"/>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34CD289C-E136-4636-86CE-68C564AF2045}" type="slidenum">
              <a:rPr lang="en-US" smtClean="0"/>
              <a:t>‹#›</a:t>
            </a:fld>
            <a:endParaRPr lang="en-US"/>
          </a:p>
        </p:txBody>
      </p:sp>
    </p:spTree>
    <p:extLst>
      <p:ext uri="{BB962C8B-B14F-4D97-AF65-F5344CB8AC3E}">
        <p14:creationId xmlns:p14="http://schemas.microsoft.com/office/powerpoint/2010/main" val="685917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atcompute.wordpress.com/2016/12/11/estimate-regression-with-type-i-pareto-respons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I changed the title on my LinkedIn Profile in an attempt to find job opportunities in my professional practice of Data Governance. As Information Security Analyst, Compliance Program Manager, Solutions Architect, and Data Scientist with more than 20 years combined experience in managing secure software development and IT operations, I’m always asked, “What do I really want to do?” What am I passionate about? Where do I want to go in my career?”</a:t>
            </a:r>
            <a:endParaRPr lang="en-US" dirty="0"/>
          </a:p>
        </p:txBody>
      </p:sp>
      <p:sp>
        <p:nvSpPr>
          <p:cNvPr id="4" name="Slide Number Placeholder 3"/>
          <p:cNvSpPr>
            <a:spLocks noGrp="1"/>
          </p:cNvSpPr>
          <p:nvPr>
            <p:ph type="sldNum" sz="quarter" idx="10"/>
          </p:nvPr>
        </p:nvSpPr>
        <p:spPr/>
        <p:txBody>
          <a:bodyPr/>
          <a:lstStyle/>
          <a:p>
            <a:fld id="{34CD289C-E136-4636-86CE-68C564AF2045}" type="slidenum">
              <a:rPr lang="en-US" smtClean="0"/>
              <a:t>1</a:t>
            </a:fld>
            <a:endParaRPr lang="en-US" dirty="0"/>
          </a:p>
        </p:txBody>
      </p:sp>
    </p:spTree>
    <p:extLst>
      <p:ext uri="{BB962C8B-B14F-4D97-AF65-F5344CB8AC3E}">
        <p14:creationId xmlns:p14="http://schemas.microsoft.com/office/powerpoint/2010/main" val="1010164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Security and Compliance are broad domains that have huge impacts on organizations.</a:t>
            </a:r>
          </a:p>
          <a:p>
            <a:r>
              <a:rPr lang="en-US" dirty="0"/>
              <a:t>If I had to choose just one discipline or focus within my profession, I would choose </a:t>
            </a:r>
            <a:r>
              <a:rPr lang="en-US" b="1" dirty="0"/>
              <a:t>data quality.</a:t>
            </a:r>
            <a:r>
              <a:rPr lang="en-US" dirty="0"/>
              <a:t> The reason is pretty simple: if the data is bad, so are the assessments, the alerts, the audits, and most important of all, the decisions managers make to manage the risks of NOT meeting their objectives.</a:t>
            </a:r>
          </a:p>
          <a:p>
            <a:r>
              <a:rPr lang="en-US" dirty="0"/>
              <a:t>If information is based on data that is NOT factual, we have a fundamental problem.</a:t>
            </a:r>
          </a:p>
          <a:p>
            <a:r>
              <a:rPr lang="en-US" dirty="0"/>
              <a:t>If data facts are disputed, we also question the information these facts represent, and by extension, often question the messenger’s credibility in disseminating information, then we have a critical logistical problem: we cannot communicate effectively.</a:t>
            </a:r>
          </a:p>
        </p:txBody>
      </p:sp>
      <p:sp>
        <p:nvSpPr>
          <p:cNvPr id="4" name="Slide Number Placeholder 3"/>
          <p:cNvSpPr>
            <a:spLocks noGrp="1"/>
          </p:cNvSpPr>
          <p:nvPr>
            <p:ph type="sldNum" sz="quarter" idx="10"/>
          </p:nvPr>
        </p:nvSpPr>
        <p:spPr/>
        <p:txBody>
          <a:bodyPr/>
          <a:lstStyle/>
          <a:p>
            <a:fld id="{34CD289C-E136-4636-86CE-68C564AF2045}" type="slidenum">
              <a:rPr lang="en-US" smtClean="0"/>
              <a:t>5</a:t>
            </a:fld>
            <a:endParaRPr lang="en-US"/>
          </a:p>
        </p:txBody>
      </p:sp>
    </p:spTree>
    <p:extLst>
      <p:ext uri="{BB962C8B-B14F-4D97-AF65-F5344CB8AC3E}">
        <p14:creationId xmlns:p14="http://schemas.microsoft.com/office/powerpoint/2010/main" val="259118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D289C-E136-4636-86CE-68C564AF2045}" type="slidenum">
              <a:rPr lang="en-US" smtClean="0"/>
              <a:t>13</a:t>
            </a:fld>
            <a:endParaRPr lang="en-US" dirty="0"/>
          </a:p>
        </p:txBody>
      </p:sp>
    </p:spTree>
    <p:extLst>
      <p:ext uri="{BB962C8B-B14F-4D97-AF65-F5344CB8AC3E}">
        <p14:creationId xmlns:p14="http://schemas.microsoft.com/office/powerpoint/2010/main" val="2367979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 rectangles represent areas I have direct experience with… currently</a:t>
            </a:r>
            <a:r>
              <a:rPr lang="en-US" baseline="0" dirty="0" smtClean="0"/>
              <a:t> I am learning R, Python, Pandas and machine learning algorithms to dive deeply into data quality so I can use these tools to verify that lower and upper thresholds are set appropriately for </a:t>
            </a:r>
            <a:r>
              <a:rPr lang="en-US" baseline="0" dirty="0" smtClean="0"/>
              <a:t>aggregated </a:t>
            </a:r>
            <a:r>
              <a:rPr lang="en-US" baseline="0" dirty="0" smtClean="0"/>
              <a:t>operational credit risks.</a:t>
            </a:r>
          </a:p>
          <a:p>
            <a:endParaRPr lang="en-US" dirty="0"/>
          </a:p>
          <a:p>
            <a:r>
              <a:rPr lang="en-US" b="1" dirty="0">
                <a:hlinkClick r:id="rId3"/>
              </a:rPr>
              <a:t>Estimate Regression with (Type-I) Pareto Response</a:t>
            </a:r>
            <a:endParaRPr lang="en-US" b="1" dirty="0"/>
          </a:p>
          <a:p>
            <a:r>
              <a:rPr lang="en-US" dirty="0"/>
              <a:t>The Type-I Pareto distribution has a probability function shown as below</a:t>
            </a:r>
            <a:br>
              <a:rPr lang="en-US" dirty="0"/>
            </a:br>
            <a:r>
              <a:rPr lang="en-US" b="1" dirty="0"/>
              <a:t/>
            </a:r>
            <a:br>
              <a:rPr lang="en-US" b="1" dirty="0"/>
            </a:br>
            <a:r>
              <a:rPr lang="en-US" b="1" dirty="0"/>
              <a:t>f(y; a, k) = k * (a ^ k) / (y ^ (k + 1))</a:t>
            </a:r>
            <a:br>
              <a:rPr lang="en-US" b="1" dirty="0"/>
            </a:br>
            <a:r>
              <a:rPr lang="en-US" dirty="0"/>
              <a:t/>
            </a:r>
            <a:br>
              <a:rPr lang="en-US" dirty="0"/>
            </a:br>
            <a:r>
              <a:rPr lang="en-US" dirty="0"/>
              <a:t>In the formulation, the scale parameter </a:t>
            </a:r>
            <a:r>
              <a:rPr lang="en-US" b="1" dirty="0"/>
              <a:t>0 &lt; a &lt; y</a:t>
            </a:r>
            <a:r>
              <a:rPr lang="en-US" dirty="0"/>
              <a:t> and the shape parameter </a:t>
            </a:r>
            <a:r>
              <a:rPr lang="en-US" b="1" dirty="0"/>
              <a:t>k &gt; 1 </a:t>
            </a:r>
            <a:r>
              <a:rPr lang="en-US" dirty="0"/>
              <a:t>.</a:t>
            </a:r>
          </a:p>
          <a:p>
            <a:r>
              <a:rPr lang="en-US" dirty="0"/>
              <a:t>The positive lower bound of Type-I Pareto distribution is particularly appealing in modeling the severity measure in that there is usually a reporting threshold for operational loss events. For instance, the reporting threshold of ABA operational risk consortium data is $10,000 and any loss event below the threshold value would be not reported, which might add the complexity in the severity model estimation.</a:t>
            </a:r>
          </a:p>
          <a:p>
            <a:r>
              <a:rPr lang="en-US" dirty="0"/>
              <a:t>In practice, instead of modeling the severity measure directly, we might model the shifted response </a:t>
            </a:r>
            <a:r>
              <a:rPr lang="en-US" b="1" dirty="0"/>
              <a:t>y` = severity – threshold </a:t>
            </a:r>
            <a:r>
              <a:rPr lang="en-US" dirty="0"/>
              <a:t>to accommodate the threshold value such that the supporting domain of y` could start from 0 and that the Gamma, Inverse Gaussian, or Lognormal regression can still be applicable. However, under the distributional assumption of Type-I Pareto with a known lower end, we do not need to shift the severity measure anymore but model it directly based on the probability function.</a:t>
            </a:r>
          </a:p>
        </p:txBody>
      </p:sp>
      <p:sp>
        <p:nvSpPr>
          <p:cNvPr id="4" name="Slide Number Placeholder 3"/>
          <p:cNvSpPr>
            <a:spLocks noGrp="1"/>
          </p:cNvSpPr>
          <p:nvPr>
            <p:ph type="sldNum" sz="quarter" idx="10"/>
          </p:nvPr>
        </p:nvSpPr>
        <p:spPr/>
        <p:txBody>
          <a:bodyPr/>
          <a:lstStyle/>
          <a:p>
            <a:fld id="{34CD289C-E136-4636-86CE-68C564AF2045}" type="slidenum">
              <a:rPr lang="en-US" smtClean="0"/>
              <a:t>15</a:t>
            </a:fld>
            <a:endParaRPr lang="en-US"/>
          </a:p>
        </p:txBody>
      </p:sp>
    </p:spTree>
    <p:extLst>
      <p:ext uri="{BB962C8B-B14F-4D97-AF65-F5344CB8AC3E}">
        <p14:creationId xmlns:p14="http://schemas.microsoft.com/office/powerpoint/2010/main" val="215542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Data Governance and Data Quality have to do with Information Security?</a:t>
            </a:r>
            <a:endParaRPr lang="en-US" dirty="0"/>
          </a:p>
        </p:txBody>
      </p:sp>
      <p:sp>
        <p:nvSpPr>
          <p:cNvPr id="4" name="Slide Number Placeholder 3"/>
          <p:cNvSpPr>
            <a:spLocks noGrp="1"/>
          </p:cNvSpPr>
          <p:nvPr>
            <p:ph type="sldNum" sz="quarter" idx="10"/>
          </p:nvPr>
        </p:nvSpPr>
        <p:spPr/>
        <p:txBody>
          <a:bodyPr/>
          <a:lstStyle/>
          <a:p>
            <a:fld id="{34CD289C-E136-4636-86CE-68C564AF2045}" type="slidenum">
              <a:rPr lang="en-US" smtClean="0"/>
              <a:t>20</a:t>
            </a:fld>
            <a:endParaRPr lang="en-US"/>
          </a:p>
        </p:txBody>
      </p:sp>
    </p:spTree>
    <p:extLst>
      <p:ext uri="{BB962C8B-B14F-4D97-AF65-F5344CB8AC3E}">
        <p14:creationId xmlns:p14="http://schemas.microsoft.com/office/powerpoint/2010/main" val="662593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nSpc>
                <a:spcPct val="80000"/>
              </a:lnSpc>
              <a:spcBef>
                <a:spcPct val="0"/>
              </a:spcBef>
            </a:pPr>
            <a:r>
              <a:rPr lang="en-US" b="1" dirty="0">
                <a:latin typeface="Arial" charset="0"/>
              </a:rPr>
              <a:t>SITUATION:</a:t>
            </a:r>
          </a:p>
          <a:p>
            <a:pPr>
              <a:lnSpc>
                <a:spcPct val="80000"/>
              </a:lnSpc>
              <a:spcBef>
                <a:spcPct val="0"/>
              </a:spcBef>
            </a:pPr>
            <a:r>
              <a:rPr lang="en-US" dirty="0">
                <a:latin typeface="Arial" charset="0"/>
              </a:rPr>
              <a:t>At this leading Global 50 investment bank, its CEO was getting complaints about failed and delayed trades.</a:t>
            </a:r>
          </a:p>
          <a:p>
            <a:pPr>
              <a:lnSpc>
                <a:spcPct val="80000"/>
              </a:lnSpc>
              <a:spcBef>
                <a:spcPct val="0"/>
              </a:spcBef>
            </a:pPr>
            <a:r>
              <a:rPr lang="en-US" dirty="0">
                <a:latin typeface="Arial" charset="0"/>
              </a:rPr>
              <a:t/>
            </a:r>
            <a:br>
              <a:rPr lang="en-US" dirty="0">
                <a:latin typeface="Arial" charset="0"/>
              </a:rPr>
            </a:br>
            <a:r>
              <a:rPr lang="en-US" b="1" dirty="0">
                <a:latin typeface="Arial" charset="0"/>
              </a:rPr>
              <a:t>BUSINESS PROBLEM:</a:t>
            </a:r>
          </a:p>
          <a:p>
            <a:pPr>
              <a:lnSpc>
                <a:spcPct val="80000"/>
              </a:lnSpc>
              <a:spcBef>
                <a:spcPct val="0"/>
              </a:spcBef>
            </a:pPr>
            <a:r>
              <a:rPr lang="en-US" dirty="0">
                <a:latin typeface="Arial" charset="0"/>
              </a:rPr>
              <a:t>As a result, they faced two key business challenges:</a:t>
            </a:r>
            <a:br>
              <a:rPr lang="en-US" dirty="0">
                <a:latin typeface="Arial" charset="0"/>
              </a:rPr>
            </a:br>
            <a:r>
              <a:rPr lang="en-US" dirty="0">
                <a:latin typeface="Arial" charset="0"/>
                <a:sym typeface="Wingdings" pitchFamily="2" charset="2"/>
              </a:rPr>
              <a:t></a:t>
            </a:r>
            <a:r>
              <a:rPr lang="en-US" dirty="0">
                <a:latin typeface="Arial" charset="0"/>
              </a:rPr>
              <a:t> Maximizing trade automation</a:t>
            </a:r>
            <a:br>
              <a:rPr lang="en-US" dirty="0">
                <a:latin typeface="Arial" charset="0"/>
              </a:rPr>
            </a:br>
            <a:r>
              <a:rPr lang="en-US" dirty="0">
                <a:latin typeface="Arial" charset="0"/>
              </a:rPr>
              <a:t>Large firms like this company have dozens or even hundreds of trading platforms. Due to business pressures to rapidly launch into new markets and products, most trading platforms maintain their own </a:t>
            </a:r>
            <a:r>
              <a:rPr lang="en-US" i="1" dirty="0">
                <a:latin typeface="Arial" charset="0"/>
              </a:rPr>
              <a:t>Security</a:t>
            </a:r>
            <a:r>
              <a:rPr lang="en-US" dirty="0">
                <a:latin typeface="Arial" charset="0"/>
              </a:rPr>
              <a:t> and </a:t>
            </a:r>
            <a:r>
              <a:rPr lang="en-US" i="1" dirty="0">
                <a:latin typeface="Arial" charset="0"/>
              </a:rPr>
              <a:t>Counterparty</a:t>
            </a:r>
            <a:r>
              <a:rPr lang="en-US" dirty="0">
                <a:latin typeface="Arial" charset="0"/>
              </a:rPr>
              <a:t> reference data which is critical to trade automation. As a result:</a:t>
            </a:r>
            <a:br>
              <a:rPr lang="en-US" dirty="0">
                <a:latin typeface="Arial" charset="0"/>
              </a:rPr>
            </a:br>
            <a:r>
              <a:rPr lang="en-US" dirty="0">
                <a:latin typeface="Arial" charset="0"/>
              </a:rPr>
              <a:t>- These platforms were difficult to keep up to date which made it difficult to leverage business process outsourcing </a:t>
            </a:r>
          </a:p>
          <a:p>
            <a:pPr>
              <a:lnSpc>
                <a:spcPct val="80000"/>
              </a:lnSpc>
              <a:spcBef>
                <a:spcPct val="0"/>
              </a:spcBef>
            </a:pPr>
            <a:r>
              <a:rPr lang="en-US" dirty="0">
                <a:latin typeface="Arial" charset="0"/>
              </a:rPr>
              <a:t>- These platforms supported multiple external data service providers resulting in the need to buy more data than they needed</a:t>
            </a:r>
          </a:p>
          <a:p>
            <a:pPr>
              <a:lnSpc>
                <a:spcPct val="80000"/>
              </a:lnSpc>
              <a:spcBef>
                <a:spcPct val="0"/>
              </a:spcBef>
            </a:pPr>
            <a:r>
              <a:rPr lang="en-US" dirty="0">
                <a:latin typeface="Arial" charset="0"/>
                <a:sym typeface="Wingdings" pitchFamily="2" charset="2"/>
              </a:rPr>
              <a:t> Managing credit risk across clients and internal investments.</a:t>
            </a:r>
            <a:endParaRPr lang="en-US" dirty="0">
              <a:latin typeface="Arial" charset="0"/>
            </a:endParaRPr>
          </a:p>
          <a:p>
            <a:pPr>
              <a:lnSpc>
                <a:spcPct val="80000"/>
              </a:lnSpc>
              <a:spcBef>
                <a:spcPct val="0"/>
              </a:spcBef>
            </a:pPr>
            <a:r>
              <a:rPr lang="en-US" dirty="0">
                <a:latin typeface="Arial" charset="0"/>
              </a:rPr>
              <a:t>With new regulations in the international banking community (e.g. Basel II), firms are required to measure credit risk using a worldwide standard of calculation. This calculation requires banks to accurately aggregate exposures within a legal entity hierarchy. As a result:</a:t>
            </a:r>
            <a:br>
              <a:rPr lang="en-US" dirty="0">
                <a:latin typeface="Arial" charset="0"/>
              </a:rPr>
            </a:br>
            <a:r>
              <a:rPr lang="en-US" dirty="0">
                <a:latin typeface="Arial" charset="0"/>
              </a:rPr>
              <a:t>- The company often did not use legal entity identifiers within these trading systems making it difficult to identify the exact party and its organizational relationships</a:t>
            </a:r>
          </a:p>
          <a:p>
            <a:pPr>
              <a:lnSpc>
                <a:spcPct val="80000"/>
              </a:lnSpc>
              <a:spcBef>
                <a:spcPct val="0"/>
              </a:spcBef>
            </a:pPr>
            <a:r>
              <a:rPr lang="en-US" dirty="0">
                <a:latin typeface="Arial" charset="0"/>
              </a:rPr>
              <a:t>- There were no existing systems that were responsible for populating and tracking a comprehensive counterparty database.</a:t>
            </a:r>
          </a:p>
          <a:p>
            <a:pPr>
              <a:lnSpc>
                <a:spcPct val="80000"/>
              </a:lnSpc>
              <a:spcBef>
                <a:spcPct val="0"/>
              </a:spcBef>
            </a:pPr>
            <a:endParaRPr lang="en-US" dirty="0">
              <a:latin typeface="Arial" charset="0"/>
            </a:endParaRPr>
          </a:p>
          <a:p>
            <a:pPr>
              <a:lnSpc>
                <a:spcPct val="80000"/>
              </a:lnSpc>
              <a:spcBef>
                <a:spcPct val="0"/>
              </a:spcBef>
            </a:pPr>
            <a:r>
              <a:rPr lang="en-US" b="1" dirty="0">
                <a:latin typeface="Arial" charset="0"/>
              </a:rPr>
              <a:t>ROOT CAUSE:</a:t>
            </a:r>
          </a:p>
          <a:p>
            <a:pPr>
              <a:lnSpc>
                <a:spcPct val="80000"/>
              </a:lnSpc>
              <a:spcBef>
                <a:spcPct val="0"/>
              </a:spcBef>
            </a:pPr>
            <a:r>
              <a:rPr lang="en-US" dirty="0">
                <a:latin typeface="Arial" charset="0"/>
              </a:rPr>
              <a:t>There were two key factors that led to this situation:</a:t>
            </a:r>
          </a:p>
          <a:p>
            <a:pPr>
              <a:lnSpc>
                <a:spcPct val="80000"/>
              </a:lnSpc>
              <a:spcBef>
                <a:spcPct val="0"/>
              </a:spcBef>
              <a:buFontTx/>
              <a:buChar char="-"/>
            </a:pPr>
            <a:r>
              <a:rPr lang="en-US" dirty="0">
                <a:latin typeface="Arial" charset="0"/>
              </a:rPr>
              <a:t> They lacked a centralized infrastructure to source legal entity and corporate organization data either internally or externally and to provide the processes and infrastructure to maintain high quality, trusted information.</a:t>
            </a:r>
          </a:p>
          <a:p>
            <a:pPr>
              <a:lnSpc>
                <a:spcPct val="80000"/>
              </a:lnSpc>
              <a:spcBef>
                <a:spcPct val="0"/>
              </a:spcBef>
              <a:buFontTx/>
              <a:buChar char="-"/>
            </a:pPr>
            <a:r>
              <a:rPr lang="en-US" dirty="0">
                <a:latin typeface="Arial" charset="0"/>
              </a:rPr>
              <a:t> Because there was no centralized repository of trusted information, there was no way to cross reference that to the accounts and exposures throughout the firm. </a:t>
            </a:r>
          </a:p>
          <a:p>
            <a:pPr>
              <a:lnSpc>
                <a:spcPct val="80000"/>
              </a:lnSpc>
              <a:spcBef>
                <a:spcPct val="0"/>
              </a:spcBef>
            </a:pPr>
            <a:endParaRPr lang="en-US" dirty="0">
              <a:latin typeface="Arial" charset="0"/>
            </a:endParaRPr>
          </a:p>
          <a:p>
            <a:pPr>
              <a:lnSpc>
                <a:spcPct val="80000"/>
              </a:lnSpc>
              <a:spcBef>
                <a:spcPct val="0"/>
              </a:spcBef>
            </a:pPr>
            <a:r>
              <a:rPr lang="en-US" b="1" dirty="0">
                <a:latin typeface="Arial" charset="0"/>
              </a:rPr>
              <a:t>SOLUTION:</a:t>
            </a:r>
          </a:p>
          <a:p>
            <a:pPr>
              <a:lnSpc>
                <a:spcPct val="80000"/>
              </a:lnSpc>
              <a:spcBef>
                <a:spcPct val="0"/>
              </a:spcBef>
            </a:pPr>
            <a:r>
              <a:rPr lang="en-US" dirty="0" err="1">
                <a:latin typeface="Arial" charset="0"/>
              </a:rPr>
              <a:t>Informatica</a:t>
            </a:r>
            <a:r>
              <a:rPr lang="en-US" dirty="0">
                <a:latin typeface="Arial" charset="0"/>
              </a:rPr>
              <a:t> MDM worked with the company’s IT department to deploy a Counterparty Master MDM system to address both of these challenges. In support of Trade Execution, the MDM system keeps hundreds (200+) of downstream trading systems synchronized with the most accurate legal entity information related to the securities traded within that system ensuring that trades flow through automatically without manual intervention. Further, this mater database will cross reference exposures to each legal entity and provide the ability to summarize the exposure rolling up to the global parent.</a:t>
            </a:r>
          </a:p>
          <a:p>
            <a:pPr>
              <a:lnSpc>
                <a:spcPct val="80000"/>
              </a:lnSpc>
              <a:spcBef>
                <a:spcPct val="0"/>
              </a:spcBef>
              <a:buFont typeface="Wingdings" pitchFamily="2" charset="2"/>
              <a:buNone/>
            </a:pPr>
            <a:endParaRPr lang="en-US" dirty="0">
              <a:latin typeface="Arial" charset="0"/>
            </a:endParaRPr>
          </a:p>
          <a:p>
            <a:pPr>
              <a:lnSpc>
                <a:spcPct val="80000"/>
              </a:lnSpc>
              <a:spcBef>
                <a:spcPct val="0"/>
              </a:spcBef>
              <a:buFont typeface="Wingdings" pitchFamily="2" charset="2"/>
              <a:buNone/>
            </a:pPr>
            <a:r>
              <a:rPr lang="en-US" b="1" dirty="0">
                <a:latin typeface="Arial" charset="0"/>
              </a:rPr>
              <a:t>BENEFITS</a:t>
            </a:r>
            <a:r>
              <a:rPr lang="en-US" dirty="0">
                <a:latin typeface="Arial" charset="0"/>
              </a:rPr>
              <a:t>:</a:t>
            </a:r>
          </a:p>
          <a:p>
            <a:pPr>
              <a:lnSpc>
                <a:spcPct val="80000"/>
              </a:lnSpc>
              <a:spcBef>
                <a:spcPct val="0"/>
              </a:spcBef>
              <a:buFont typeface="Wingdings" pitchFamily="2" charset="2"/>
              <a:buNone/>
            </a:pPr>
            <a:r>
              <a:rPr lang="en-US" dirty="0">
                <a:latin typeface="Arial" charset="0"/>
              </a:rPr>
              <a:t>By automating and centralizing the management of their counterparty reference data, the company has been able to reduce the amount of trade rework by 10% saving over $11 million annually in processing costs and freeing up over $300 million in capital to be invested elsewhere.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DA6328A-6F08-406B-9616-D7174C877AAD}" type="slidenum">
              <a:rPr lang="en-US" smtClean="0">
                <a:solidFill>
                  <a:prstClr val="black"/>
                </a:solidFill>
              </a:rPr>
              <a:pPr/>
              <a:t>29</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txBox="1">
            <a:spLocks noGrp="1" noChangeArrowheads="1"/>
          </p:cNvSpPr>
          <p:nvPr/>
        </p:nvSpPr>
        <p:spPr bwMode="auto">
          <a:xfrm>
            <a:off x="4024433" y="8918122"/>
            <a:ext cx="3078047" cy="470355"/>
          </a:xfrm>
          <a:prstGeom prst="rect">
            <a:avLst/>
          </a:prstGeom>
          <a:noFill/>
          <a:ln w="9525">
            <a:noFill/>
            <a:miter lim="800000"/>
            <a:headEnd/>
            <a:tailEnd/>
          </a:ln>
        </p:spPr>
        <p:txBody>
          <a:bodyPr lIns="94192" tIns="47097" rIns="94192" bIns="47097" anchor="b"/>
          <a:lstStyle/>
          <a:p>
            <a:pPr algn="ctr" defTabSz="940624" eaLnBrk="0" hangingPunct="0"/>
            <a:endParaRPr lang="en-US" sz="1200" dirty="0">
              <a:solidFill>
                <a:prstClr val="black"/>
              </a:solidFill>
              <a:latin typeface="Times"/>
              <a:cs typeface="Arial" charset="0"/>
            </a:endParaRPr>
          </a:p>
        </p:txBody>
      </p:sp>
      <p:sp>
        <p:nvSpPr>
          <p:cNvPr id="65538" name="Rectangle 2"/>
          <p:cNvSpPr>
            <a:spLocks noGrp="1" noRot="1" noChangeAspect="1" noChangeArrowheads="1" noTextEdit="1"/>
          </p:cNvSpPr>
          <p:nvPr>
            <p:ph type="sldImg"/>
          </p:nvPr>
        </p:nvSpPr>
        <p:spPr>
          <a:xfrm>
            <a:off x="1203325" y="703263"/>
            <a:ext cx="4695825" cy="3521075"/>
          </a:xfrm>
          <a:ln/>
        </p:spPr>
      </p:sp>
      <p:sp>
        <p:nvSpPr>
          <p:cNvPr id="65539" name="Rectangle 3"/>
          <p:cNvSpPr>
            <a:spLocks noGrp="1" noChangeArrowheads="1"/>
          </p:cNvSpPr>
          <p:nvPr>
            <p:ph type="body" idx="1"/>
          </p:nvPr>
        </p:nvSpPr>
        <p:spPr>
          <a:xfrm>
            <a:off x="947923" y="4459840"/>
            <a:ext cx="5206632" cy="4225435"/>
          </a:xfrm>
          <a:noFill/>
          <a:ln/>
        </p:spPr>
        <p:txBody>
          <a:bodyPr/>
          <a:lstStyle/>
          <a:p>
            <a:pPr eaLnBrk="1" hangingPunct="1"/>
            <a:r>
              <a:rPr lang="en-US" dirty="0" smtClean="0"/>
              <a:t>The unique ability of handling multiple</a:t>
            </a:r>
            <a:r>
              <a:rPr lang="en-US" baseline="0" dirty="0" smtClean="0"/>
              <a:t> domains on the same platform is depicted well on this slide. </a:t>
            </a:r>
          </a:p>
          <a:p>
            <a:pPr eaLnBrk="1" hangingPunct="1"/>
            <a:endParaRPr lang="en-US" baseline="0" dirty="0" smtClean="0"/>
          </a:p>
          <a:p>
            <a:pPr eaLnBrk="1" hangingPunct="1"/>
            <a:r>
              <a:rPr lang="en-US" baseline="0" dirty="0" smtClean="0"/>
              <a:t>During implementation the Administrator will use the MDM config console. It has a series of workbenches, one for each layer of this architecture. You literally start with the workbench for the data model layer which is of course foundational to any data management system, and then work your way up thru the layers where you’ll configure DQ rules, match rules, merge rules, security and so on.  But let’s focus on the data model layer. It is 100% extensible or you can import your own data model. </a:t>
            </a:r>
          </a:p>
          <a:p>
            <a:pPr eaLnBrk="1" hangingPunct="1"/>
            <a:endParaRPr lang="en-US" baseline="0" dirty="0" smtClean="0"/>
          </a:p>
          <a:p>
            <a:pPr eaLnBrk="1" hangingPunct="1"/>
            <a:r>
              <a:rPr lang="en-US" baseline="0" dirty="0" smtClean="0"/>
              <a:t>The great thing is, all the layers above the data model are “model-aware” and conform their services to it. So, for example, when you go to configure match rules, the workbench for match rules will show you all of the attributes from the data model you have at your disposal for use in configuring match rules. The same is true for the other layers. </a:t>
            </a:r>
          </a:p>
          <a:p>
            <a:pPr eaLnBrk="1" hangingPunct="1"/>
            <a:endParaRPr lang="en-US" baseline="0" dirty="0" smtClean="0"/>
          </a:p>
          <a:p>
            <a:pPr eaLnBrk="1" hangingPunct="1"/>
            <a:r>
              <a:rPr lang="en-US" baseline="0" dirty="0" smtClean="0"/>
              <a:t>CLICK </a:t>
            </a:r>
          </a:p>
          <a:p>
            <a:pPr eaLnBrk="1" hangingPunct="1"/>
            <a:endParaRPr lang="en-US" baseline="0" dirty="0" smtClean="0"/>
          </a:p>
          <a:p>
            <a:pPr eaLnBrk="1" hangingPunct="1"/>
            <a:r>
              <a:rPr lang="en-US" baseline="0" dirty="0" smtClean="0"/>
              <a:t>Notice there are APIs that will be automatically generated and will reflect your specific configuration. So if you have a party entity in your data model, you’ll see a service in the API called “Get Party”, this type of “awareness” will occur across all the layers of the architecture. </a:t>
            </a:r>
          </a:p>
          <a:p>
            <a:pPr eaLnBrk="1" hangingPunct="1"/>
            <a:endParaRPr lang="en-US" baseline="0" dirty="0" smtClean="0"/>
          </a:p>
          <a:p>
            <a:pPr eaLnBrk="1" hangingPunct="1"/>
            <a:r>
              <a:rPr lang="en-US" baseline="0" dirty="0" smtClean="0"/>
              <a:t>So when we talk about Multi-Domain with the Informatica MDM Hub, unlike the other vendor’s products, we really mean “Multi-Domain with no breakage from the rest of the platform”.</a:t>
            </a:r>
          </a:p>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OAGIS BODs provide entity models for B2B interchanges in lieu of other Master Data models. (Notice the similarity with PowerShell syntax)</a:t>
            </a:r>
            <a:endParaRPr lang="en-US" dirty="0"/>
          </a:p>
        </p:txBody>
      </p:sp>
      <p:sp>
        <p:nvSpPr>
          <p:cNvPr id="4" name="Slide Number Placeholder 3"/>
          <p:cNvSpPr>
            <a:spLocks noGrp="1"/>
          </p:cNvSpPr>
          <p:nvPr>
            <p:ph type="sldNum" sz="quarter" idx="10"/>
          </p:nvPr>
        </p:nvSpPr>
        <p:spPr/>
        <p:txBody>
          <a:bodyPr/>
          <a:lstStyle/>
          <a:p>
            <a:fld id="{34CD289C-E136-4636-86CE-68C564AF2045}" type="slidenum">
              <a:rPr lang="en-US" smtClean="0"/>
              <a:t>35</a:t>
            </a:fld>
            <a:endParaRPr lang="en-US"/>
          </a:p>
        </p:txBody>
      </p:sp>
    </p:spTree>
    <p:extLst>
      <p:ext uri="{BB962C8B-B14F-4D97-AF65-F5344CB8AC3E}">
        <p14:creationId xmlns:p14="http://schemas.microsoft.com/office/powerpoint/2010/main" val="2849438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100+ companies over a 10 year period, I used this </a:t>
            </a:r>
            <a:r>
              <a:rPr lang="en-US" dirty="0" smtClean="0"/>
              <a:t>Flo Technologies</a:t>
            </a:r>
            <a:r>
              <a:rPr lang="en-US" baseline="0" dirty="0" smtClean="0"/>
              <a:t> </a:t>
            </a:r>
            <a:r>
              <a:rPr lang="en-US" dirty="0" smtClean="0"/>
              <a:t>model for implementing workflows for data</a:t>
            </a:r>
            <a:r>
              <a:rPr lang="en-US" baseline="0" dirty="0" smtClean="0"/>
              <a:t> and business process integration.</a:t>
            </a:r>
            <a:endParaRPr lang="en-US" dirty="0"/>
          </a:p>
        </p:txBody>
      </p:sp>
      <p:sp>
        <p:nvSpPr>
          <p:cNvPr id="4" name="Slide Number Placeholder 3"/>
          <p:cNvSpPr>
            <a:spLocks noGrp="1"/>
          </p:cNvSpPr>
          <p:nvPr>
            <p:ph type="sldNum" sz="quarter" idx="10"/>
          </p:nvPr>
        </p:nvSpPr>
        <p:spPr/>
        <p:txBody>
          <a:bodyPr/>
          <a:lstStyle/>
          <a:p>
            <a:fld id="{34CD289C-E136-4636-86CE-68C564AF2045}" type="slidenum">
              <a:rPr lang="en-US" smtClean="0"/>
              <a:t>36</a:t>
            </a:fld>
            <a:endParaRPr lang="en-US"/>
          </a:p>
        </p:txBody>
      </p:sp>
    </p:spTree>
    <p:extLst>
      <p:ext uri="{BB962C8B-B14F-4D97-AF65-F5344CB8AC3E}">
        <p14:creationId xmlns:p14="http://schemas.microsoft.com/office/powerpoint/2010/main" val="728217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9603B0-E2B6-4B1E-8137-3A8CEC532D28}" type="datetimeFigureOut">
              <a:rPr lang="en-US" smtClean="0"/>
              <a:t>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D90C6-25AE-47EC-8BC9-2F5FD2CF509E}" type="slidenum">
              <a:rPr lang="en-US" smtClean="0"/>
              <a:t>‹#›</a:t>
            </a:fld>
            <a:endParaRPr lang="en-US"/>
          </a:p>
        </p:txBody>
      </p:sp>
    </p:spTree>
    <p:extLst>
      <p:ext uri="{BB962C8B-B14F-4D97-AF65-F5344CB8AC3E}">
        <p14:creationId xmlns:p14="http://schemas.microsoft.com/office/powerpoint/2010/main" val="3740489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9603B0-E2B6-4B1E-8137-3A8CEC532D28}" type="datetimeFigureOut">
              <a:rPr lang="en-US" smtClean="0"/>
              <a:t>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D90C6-25AE-47EC-8BC9-2F5FD2CF509E}" type="slidenum">
              <a:rPr lang="en-US" smtClean="0"/>
              <a:t>‹#›</a:t>
            </a:fld>
            <a:endParaRPr lang="en-US"/>
          </a:p>
        </p:txBody>
      </p:sp>
    </p:spTree>
    <p:extLst>
      <p:ext uri="{BB962C8B-B14F-4D97-AF65-F5344CB8AC3E}">
        <p14:creationId xmlns:p14="http://schemas.microsoft.com/office/powerpoint/2010/main" val="386716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9603B0-E2B6-4B1E-8137-3A8CEC532D28}" type="datetimeFigureOut">
              <a:rPr lang="en-US" smtClean="0"/>
              <a:t>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D90C6-25AE-47EC-8BC9-2F5FD2CF509E}" type="slidenum">
              <a:rPr lang="en-US" smtClean="0"/>
              <a:t>‹#›</a:t>
            </a:fld>
            <a:endParaRPr lang="en-US"/>
          </a:p>
        </p:txBody>
      </p:sp>
    </p:spTree>
    <p:extLst>
      <p:ext uri="{BB962C8B-B14F-4D97-AF65-F5344CB8AC3E}">
        <p14:creationId xmlns:p14="http://schemas.microsoft.com/office/powerpoint/2010/main" val="461432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09800" y="274638"/>
            <a:ext cx="6477000" cy="9874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230313" y="1844675"/>
            <a:ext cx="7456487" cy="4281488"/>
          </a:xfrm>
        </p:spPr>
        <p:txBody>
          <a:bodyPr/>
          <a:lstStyle/>
          <a:p>
            <a:endParaRPr lang="en-US"/>
          </a:p>
        </p:txBody>
      </p:sp>
      <p:sp>
        <p:nvSpPr>
          <p:cNvPr id="4" name="Slide Number Placeholder 3"/>
          <p:cNvSpPr>
            <a:spLocks noGrp="1"/>
          </p:cNvSpPr>
          <p:nvPr>
            <p:ph type="sldNum" sz="quarter" idx="10"/>
          </p:nvPr>
        </p:nvSpPr>
        <p:spPr>
          <a:xfrm>
            <a:off x="4343400" y="6440488"/>
            <a:ext cx="457200" cy="373062"/>
          </a:xfrm>
        </p:spPr>
        <p:txBody>
          <a:bodyPr/>
          <a:lstStyle>
            <a:lvl1pPr>
              <a:defRPr/>
            </a:lvl1pPr>
          </a:lstStyle>
          <a:p>
            <a:fld id="{F2F1B62E-E5BA-46A4-BCBB-9E039336EA7B}" type="slidenum">
              <a:rPr lang="en-US" altLang="en-US"/>
              <a:pPr/>
              <a:t>‹#›</a:t>
            </a:fld>
            <a:endParaRPr lang="en-US" altLang="en-US"/>
          </a:p>
        </p:txBody>
      </p:sp>
    </p:spTree>
    <p:extLst>
      <p:ext uri="{BB962C8B-B14F-4D97-AF65-F5344CB8AC3E}">
        <p14:creationId xmlns:p14="http://schemas.microsoft.com/office/powerpoint/2010/main" val="2427784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2613" y="139700"/>
            <a:ext cx="8275637" cy="868363"/>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592138" y="1412875"/>
            <a:ext cx="4070350" cy="4094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814888" y="1412875"/>
            <a:ext cx="4070350" cy="4094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0"/>
          </p:nvPr>
        </p:nvSpPr>
        <p:spPr/>
        <p:txBody>
          <a:bodyPr/>
          <a:lstStyle>
            <a:lvl1pPr algn="l">
              <a:defRPr>
                <a:latin typeface="Times" pitchFamily="-112" charset="0"/>
                <a:cs typeface="Arial" pitchFamily="34" charset="0"/>
              </a:defRPr>
            </a:lvl1pPr>
          </a:lstStyle>
          <a:p>
            <a:pPr>
              <a:defRPr/>
            </a:pPr>
            <a:endParaRPr lang="en-US">
              <a:solidFill>
                <a:srgbClr val="FFFFFF"/>
              </a:solidFill>
            </a:endParaRPr>
          </a:p>
        </p:txBody>
      </p:sp>
    </p:spTree>
    <p:extLst>
      <p:ext uri="{BB962C8B-B14F-4D97-AF65-F5344CB8AC3E}">
        <p14:creationId xmlns:p14="http://schemas.microsoft.com/office/powerpoint/2010/main" val="194992189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9603B0-E2B6-4B1E-8137-3A8CEC532D28}" type="datetimeFigureOut">
              <a:rPr lang="en-US" smtClean="0"/>
              <a:t>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D90C6-25AE-47EC-8BC9-2F5FD2CF509E}" type="slidenum">
              <a:rPr lang="en-US" smtClean="0"/>
              <a:t>‹#›</a:t>
            </a:fld>
            <a:endParaRPr lang="en-US"/>
          </a:p>
        </p:txBody>
      </p:sp>
    </p:spTree>
    <p:extLst>
      <p:ext uri="{BB962C8B-B14F-4D97-AF65-F5344CB8AC3E}">
        <p14:creationId xmlns:p14="http://schemas.microsoft.com/office/powerpoint/2010/main" val="63857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9603B0-E2B6-4B1E-8137-3A8CEC532D28}" type="datetimeFigureOut">
              <a:rPr lang="en-US" smtClean="0"/>
              <a:t>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BD90C6-25AE-47EC-8BC9-2F5FD2CF509E}" type="slidenum">
              <a:rPr lang="en-US" smtClean="0"/>
              <a:t>‹#›</a:t>
            </a:fld>
            <a:endParaRPr lang="en-US"/>
          </a:p>
        </p:txBody>
      </p:sp>
    </p:spTree>
    <p:extLst>
      <p:ext uri="{BB962C8B-B14F-4D97-AF65-F5344CB8AC3E}">
        <p14:creationId xmlns:p14="http://schemas.microsoft.com/office/powerpoint/2010/main" val="3016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9603B0-E2B6-4B1E-8137-3A8CEC532D28}" type="datetimeFigureOut">
              <a:rPr lang="en-US" smtClean="0"/>
              <a:t>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BD90C6-25AE-47EC-8BC9-2F5FD2CF509E}" type="slidenum">
              <a:rPr lang="en-US" smtClean="0"/>
              <a:t>‹#›</a:t>
            </a:fld>
            <a:endParaRPr lang="en-US"/>
          </a:p>
        </p:txBody>
      </p:sp>
    </p:spTree>
    <p:extLst>
      <p:ext uri="{BB962C8B-B14F-4D97-AF65-F5344CB8AC3E}">
        <p14:creationId xmlns:p14="http://schemas.microsoft.com/office/powerpoint/2010/main" val="138037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9603B0-E2B6-4B1E-8137-3A8CEC532D28}" type="datetimeFigureOut">
              <a:rPr lang="en-US" smtClean="0"/>
              <a:t>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BD90C6-25AE-47EC-8BC9-2F5FD2CF509E}" type="slidenum">
              <a:rPr lang="en-US" smtClean="0"/>
              <a:t>‹#›</a:t>
            </a:fld>
            <a:endParaRPr lang="en-US"/>
          </a:p>
        </p:txBody>
      </p:sp>
    </p:spTree>
    <p:extLst>
      <p:ext uri="{BB962C8B-B14F-4D97-AF65-F5344CB8AC3E}">
        <p14:creationId xmlns:p14="http://schemas.microsoft.com/office/powerpoint/2010/main" val="149153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9603B0-E2B6-4B1E-8137-3A8CEC532D28}" type="datetimeFigureOut">
              <a:rPr lang="en-US" smtClean="0"/>
              <a:t>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BD90C6-25AE-47EC-8BC9-2F5FD2CF509E}" type="slidenum">
              <a:rPr lang="en-US" smtClean="0"/>
              <a:t>‹#›</a:t>
            </a:fld>
            <a:endParaRPr lang="en-US"/>
          </a:p>
        </p:txBody>
      </p:sp>
    </p:spTree>
    <p:extLst>
      <p:ext uri="{BB962C8B-B14F-4D97-AF65-F5344CB8AC3E}">
        <p14:creationId xmlns:p14="http://schemas.microsoft.com/office/powerpoint/2010/main" val="6846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603B0-E2B6-4B1E-8137-3A8CEC532D28}" type="datetimeFigureOut">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BD90C6-25AE-47EC-8BC9-2F5FD2CF509E}" type="slidenum">
              <a:rPr lang="en-US" smtClean="0"/>
              <a:t>‹#›</a:t>
            </a:fld>
            <a:endParaRPr lang="en-US"/>
          </a:p>
        </p:txBody>
      </p:sp>
    </p:spTree>
    <p:extLst>
      <p:ext uri="{BB962C8B-B14F-4D97-AF65-F5344CB8AC3E}">
        <p14:creationId xmlns:p14="http://schemas.microsoft.com/office/powerpoint/2010/main" val="301063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9603B0-E2B6-4B1E-8137-3A8CEC532D28}" type="datetimeFigureOut">
              <a:rPr lang="en-US" smtClean="0"/>
              <a:t>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BD90C6-25AE-47EC-8BC9-2F5FD2CF509E}" type="slidenum">
              <a:rPr lang="en-US" smtClean="0"/>
              <a:t>‹#›</a:t>
            </a:fld>
            <a:endParaRPr lang="en-US"/>
          </a:p>
        </p:txBody>
      </p:sp>
    </p:spTree>
    <p:extLst>
      <p:ext uri="{BB962C8B-B14F-4D97-AF65-F5344CB8AC3E}">
        <p14:creationId xmlns:p14="http://schemas.microsoft.com/office/powerpoint/2010/main" val="117127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9603B0-E2B6-4B1E-8137-3A8CEC532D28}" type="datetimeFigureOut">
              <a:rPr lang="en-US" smtClean="0"/>
              <a:t>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BD90C6-25AE-47EC-8BC9-2F5FD2CF509E}" type="slidenum">
              <a:rPr lang="en-US" smtClean="0"/>
              <a:t>‹#›</a:t>
            </a:fld>
            <a:endParaRPr lang="en-US"/>
          </a:p>
        </p:txBody>
      </p:sp>
    </p:spTree>
    <p:extLst>
      <p:ext uri="{BB962C8B-B14F-4D97-AF65-F5344CB8AC3E}">
        <p14:creationId xmlns:p14="http://schemas.microsoft.com/office/powerpoint/2010/main" val="123615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603B0-E2B6-4B1E-8137-3A8CEC532D28}" type="datetimeFigureOut">
              <a:rPr lang="en-US" smtClean="0"/>
              <a:t>2/5/2017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D90C6-25AE-47EC-8BC9-2F5FD2CF509E}" type="slidenum">
              <a:rPr lang="en-US" smtClean="0"/>
              <a:t>‹#›</a:t>
            </a:fld>
            <a:endParaRPr lang="en-US"/>
          </a:p>
        </p:txBody>
      </p:sp>
    </p:spTree>
    <p:extLst>
      <p:ext uri="{BB962C8B-B14F-4D97-AF65-F5344CB8AC3E}">
        <p14:creationId xmlns:p14="http://schemas.microsoft.com/office/powerpoint/2010/main" val="3145430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4.bin"/><Relationship Id="rId18" Type="http://schemas.openxmlformats.org/officeDocument/2006/relationships/image" Target="../media/image13.jpeg"/><Relationship Id="rId26" Type="http://schemas.openxmlformats.org/officeDocument/2006/relationships/image" Target="../media/image19.png"/><Relationship Id="rId3" Type="http://schemas.openxmlformats.org/officeDocument/2006/relationships/image" Target="../media/image9.jpeg"/><Relationship Id="rId21" Type="http://schemas.openxmlformats.org/officeDocument/2006/relationships/oleObject" Target="../embeddings/oleObject8.bin"/><Relationship Id="rId7" Type="http://schemas.openxmlformats.org/officeDocument/2006/relationships/slide" Target="slide5.xml"/><Relationship Id="rId12" Type="http://schemas.openxmlformats.org/officeDocument/2006/relationships/image" Target="../media/image12.png"/><Relationship Id="rId17" Type="http://schemas.openxmlformats.org/officeDocument/2006/relationships/oleObject" Target="../embeddings/oleObject7.bin"/><Relationship Id="rId25" Type="http://schemas.openxmlformats.org/officeDocument/2006/relationships/image" Target="../media/image18.png"/><Relationship Id="rId2" Type="http://schemas.openxmlformats.org/officeDocument/2006/relationships/slideLayout" Target="../slideLayouts/slideLayout7.xml"/><Relationship Id="rId16" Type="http://schemas.openxmlformats.org/officeDocument/2006/relationships/oleObject" Target="../embeddings/oleObject6.bin"/><Relationship Id="rId20" Type="http://schemas.openxmlformats.org/officeDocument/2006/relationships/image" Target="../media/image15.png"/><Relationship Id="rId29" Type="http://schemas.openxmlformats.org/officeDocument/2006/relationships/image" Target="../media/image22.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1.png"/><Relationship Id="rId24" Type="http://schemas.openxmlformats.org/officeDocument/2006/relationships/oleObject" Target="../embeddings/oleObject9.bin"/><Relationship Id="rId5" Type="http://schemas.openxmlformats.org/officeDocument/2006/relationships/image" Target="../media/image6.png"/><Relationship Id="rId15" Type="http://schemas.openxmlformats.org/officeDocument/2006/relationships/image" Target="../media/image8.wmf"/><Relationship Id="rId23" Type="http://schemas.openxmlformats.org/officeDocument/2006/relationships/image" Target="../media/image17.png"/><Relationship Id="rId28" Type="http://schemas.openxmlformats.org/officeDocument/2006/relationships/image" Target="../media/image21.png"/><Relationship Id="rId10" Type="http://schemas.openxmlformats.org/officeDocument/2006/relationships/image" Target="../media/image10.jpeg"/><Relationship Id="rId19" Type="http://schemas.openxmlformats.org/officeDocument/2006/relationships/image" Target="../media/image14.png"/><Relationship Id="rId4" Type="http://schemas.openxmlformats.org/officeDocument/2006/relationships/oleObject" Target="../embeddings/oleObject1.bin"/><Relationship Id="rId9" Type="http://schemas.openxmlformats.org/officeDocument/2006/relationships/image" Target="../media/image7.wmf"/><Relationship Id="rId14" Type="http://schemas.openxmlformats.org/officeDocument/2006/relationships/oleObject" Target="../embeddings/oleObject5.bin"/><Relationship Id="rId22" Type="http://schemas.openxmlformats.org/officeDocument/2006/relationships/image" Target="../media/image16.png"/><Relationship Id="rId27"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3" Type="http://schemas.openxmlformats.org/officeDocument/2006/relationships/image" Target="../media/image24.jpe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jpe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jpe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tags" Target="../tags/tag3.xml"/><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tags" Target="../tags/tag2.xml"/><Relationship Id="rId16" Type="http://schemas.openxmlformats.org/officeDocument/2006/relationships/image" Target="../media/image58.png"/><Relationship Id="rId1" Type="http://schemas.openxmlformats.org/officeDocument/2006/relationships/tags" Target="../tags/tag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notesSlide" Target="../notesSlides/notesSlide6.xml"/><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slideLayout" Target="../slideLayouts/slideLayout13.xml"/><Relationship Id="rId9" Type="http://schemas.openxmlformats.org/officeDocument/2006/relationships/image" Target="../media/image51.png"/><Relationship Id="rId1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9" Type="http://schemas.openxmlformats.org/officeDocument/2006/relationships/image" Target="../media/image107.png"/><Relationship Id="rId3" Type="http://schemas.openxmlformats.org/officeDocument/2006/relationships/image" Target="../media/image71.png"/><Relationship Id="rId21" Type="http://schemas.openxmlformats.org/officeDocument/2006/relationships/image" Target="../media/image89.png"/><Relationship Id="rId34" Type="http://schemas.openxmlformats.org/officeDocument/2006/relationships/image" Target="../media/image102.png"/><Relationship Id="rId42" Type="http://schemas.openxmlformats.org/officeDocument/2006/relationships/image" Target="../media/image110.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 Id="rId2" Type="http://schemas.openxmlformats.org/officeDocument/2006/relationships/notesSlide" Target="../notesSlides/notesSlide7.xml"/><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41"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43" Type="http://schemas.openxmlformats.org/officeDocument/2006/relationships/image" Target="../media/image1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Craig Erickson, CISSP, CISA</a:t>
            </a:r>
            <a:endParaRPr lang="en-US" dirty="0"/>
          </a:p>
        </p:txBody>
      </p:sp>
      <p:sp>
        <p:nvSpPr>
          <p:cNvPr id="3" name="Subtitle 2"/>
          <p:cNvSpPr>
            <a:spLocks noGrp="1"/>
          </p:cNvSpPr>
          <p:nvPr>
            <p:ph type="subTitle" idx="1"/>
          </p:nvPr>
        </p:nvSpPr>
        <p:spPr/>
        <p:txBody>
          <a:bodyPr/>
          <a:lstStyle/>
          <a:p>
            <a:r>
              <a:rPr lang="en-US" dirty="0" smtClean="0"/>
              <a:t>Data Quality Counsel</a:t>
            </a:r>
            <a:endParaRPr lang="en-US" dirty="0"/>
          </a:p>
        </p:txBody>
      </p:sp>
      <p:sp>
        <p:nvSpPr>
          <p:cNvPr id="4" name="TextBox 3"/>
          <p:cNvSpPr txBox="1"/>
          <p:nvPr/>
        </p:nvSpPr>
        <p:spPr>
          <a:xfrm>
            <a:off x="838200" y="685800"/>
            <a:ext cx="7772400" cy="523220"/>
          </a:xfrm>
          <a:prstGeom prst="rect">
            <a:avLst/>
          </a:prstGeom>
          <a:noFill/>
        </p:spPr>
        <p:txBody>
          <a:bodyPr wrap="square" rtlCol="0">
            <a:spAutoFit/>
          </a:bodyPr>
          <a:lstStyle/>
          <a:p>
            <a:r>
              <a:rPr lang="en-US" sz="2400" dirty="0" smtClean="0"/>
              <a:t> </a:t>
            </a:r>
            <a:r>
              <a:rPr lang="en-US" sz="2800" b="1" dirty="0" smtClean="0"/>
              <a:t>Data Governance</a:t>
            </a:r>
            <a:r>
              <a:rPr lang="en-US" sz="2800" dirty="0" smtClean="0"/>
              <a:t> enables us to achieve our mission</a:t>
            </a:r>
            <a:endParaRPr lang="en-US" sz="2800" dirty="0"/>
          </a:p>
        </p:txBody>
      </p:sp>
    </p:spTree>
    <p:extLst>
      <p:ext uri="{BB962C8B-B14F-4D97-AF65-F5344CB8AC3E}">
        <p14:creationId xmlns:p14="http://schemas.microsoft.com/office/powerpoint/2010/main" val="3888407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87" y="381000"/>
            <a:ext cx="8277225" cy="6096000"/>
          </a:xfrm>
          <a:prstGeom prst="rect">
            <a:avLst/>
          </a:prstGeom>
        </p:spPr>
      </p:pic>
    </p:spTree>
    <p:extLst>
      <p:ext uri="{BB962C8B-B14F-4D97-AF65-F5344CB8AC3E}">
        <p14:creationId xmlns:p14="http://schemas.microsoft.com/office/powerpoint/2010/main" val="3797802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12" y="395287"/>
            <a:ext cx="8181975" cy="6067425"/>
          </a:xfrm>
          <a:prstGeom prst="rect">
            <a:avLst/>
          </a:prstGeom>
        </p:spPr>
      </p:pic>
    </p:spTree>
    <p:extLst>
      <p:ext uri="{BB962C8B-B14F-4D97-AF65-F5344CB8AC3E}">
        <p14:creationId xmlns:p14="http://schemas.microsoft.com/office/powerpoint/2010/main" val="1716554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0" y="0"/>
            <a:ext cx="9144000" cy="6858000"/>
          </a:xfrm>
          <a:prstGeom prst="rect">
            <a:avLst/>
          </a:prstGeom>
          <a:gradFill rotWithShape="0">
            <a:gsLst>
              <a:gs pos="0">
                <a:srgbClr val="DDDDDD"/>
              </a:gs>
              <a:gs pos="100000">
                <a:srgbClr val="0000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pic>
        <p:nvPicPr>
          <p:cNvPr id="162819" name="Picture 3" descr="D:\Rplush\ISC2\photos\SBL.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78738" y="1789113"/>
            <a:ext cx="322262" cy="3444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2820" name="Object 4"/>
          <p:cNvGraphicFramePr>
            <a:graphicFrameLocks noChangeAspect="1"/>
          </p:cNvGraphicFramePr>
          <p:nvPr/>
        </p:nvGraphicFramePr>
        <p:xfrm>
          <a:off x="0" y="3276600"/>
          <a:ext cx="3962400" cy="3581400"/>
        </p:xfrm>
        <a:graphic>
          <a:graphicData uri="http://schemas.openxmlformats.org/presentationml/2006/ole">
            <mc:AlternateContent xmlns:mc="http://schemas.openxmlformats.org/markup-compatibility/2006">
              <mc:Choice xmlns:v="urn:schemas-microsoft-com:vml" Requires="v">
                <p:oleObj spid="_x0000_s6211" name="Photo Editor Photo" r:id="rId4" imgW="5896798" imgH="3048426" progId="MSPhotoEd.3">
                  <p:embed/>
                </p:oleObj>
              </mc:Choice>
              <mc:Fallback>
                <p:oleObj name="Photo Editor Photo" r:id="rId4" imgW="5896798" imgH="3048426" progId="MSPhotoEd.3">
                  <p:embed/>
                  <p:pic>
                    <p:nvPicPr>
                      <p:cNvPr id="0" name=""/>
                      <p:cNvPicPr>
                        <a:picLocks noChangeAspect="1" noChangeArrowheads="1"/>
                      </p:cNvPicPr>
                      <p:nvPr/>
                    </p:nvPicPr>
                    <p:blipFill>
                      <a:blip r:embed="rId5">
                        <a:lum bright="-10000"/>
                        <a:extLst>
                          <a:ext uri="{28A0092B-C50C-407E-A947-70E740481C1C}">
                            <a14:useLocalDpi xmlns:a14="http://schemas.microsoft.com/office/drawing/2010/main" val="0"/>
                          </a:ext>
                        </a:extLst>
                      </a:blip>
                      <a:srcRect l="10077" t="8098" r="66745" b="53487"/>
                      <a:stretch>
                        <a:fillRect/>
                      </a:stretch>
                    </p:blipFill>
                    <p:spPr bwMode="auto">
                      <a:xfrm>
                        <a:off x="0" y="3276600"/>
                        <a:ext cx="3962400" cy="3581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2821" name="Object 5"/>
          <p:cNvGraphicFramePr>
            <a:graphicFrameLocks noChangeAspect="1"/>
          </p:cNvGraphicFramePr>
          <p:nvPr/>
        </p:nvGraphicFramePr>
        <p:xfrm>
          <a:off x="4114800" y="3276600"/>
          <a:ext cx="5029200" cy="3554413"/>
        </p:xfrm>
        <a:graphic>
          <a:graphicData uri="http://schemas.openxmlformats.org/presentationml/2006/ole">
            <mc:AlternateContent xmlns:mc="http://schemas.openxmlformats.org/markup-compatibility/2006">
              <mc:Choice xmlns:v="urn:schemas-microsoft-com:vml" Requires="v">
                <p:oleObj spid="_x0000_s6212" name="Photo Editor Photo" r:id="rId6" imgW="5896798" imgH="3048426" progId="MSPhotoEd.3">
                  <p:embed/>
                </p:oleObj>
              </mc:Choice>
              <mc:Fallback>
                <p:oleObj name="Photo Editor Photo" r:id="rId6" imgW="5896798" imgH="3048426" progId="MSPhotoEd.3">
                  <p:embed/>
                  <p:pic>
                    <p:nvPicPr>
                      <p:cNvPr id="0" name=""/>
                      <p:cNvPicPr>
                        <a:picLocks noChangeAspect="1" noChangeArrowheads="1"/>
                      </p:cNvPicPr>
                      <p:nvPr/>
                    </p:nvPicPr>
                    <p:blipFill>
                      <a:blip r:embed="rId5">
                        <a:lum bright="-10000"/>
                        <a:extLst>
                          <a:ext uri="{28A0092B-C50C-407E-A947-70E740481C1C}">
                            <a14:useLocalDpi xmlns:a14="http://schemas.microsoft.com/office/drawing/2010/main" val="0"/>
                          </a:ext>
                        </a:extLst>
                      </a:blip>
                      <a:srcRect l="40805" t="13383" r="13794" b="20186"/>
                      <a:stretch>
                        <a:fillRect/>
                      </a:stretch>
                    </p:blipFill>
                    <p:spPr bwMode="auto">
                      <a:xfrm>
                        <a:off x="4114800" y="3276600"/>
                        <a:ext cx="5029200" cy="35544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2822" name="Group 6"/>
          <p:cNvGrpSpPr>
            <a:grpSpLocks/>
          </p:cNvGrpSpPr>
          <p:nvPr/>
        </p:nvGrpSpPr>
        <p:grpSpPr bwMode="auto">
          <a:xfrm>
            <a:off x="6172200" y="4419600"/>
            <a:ext cx="454025" cy="241300"/>
            <a:chOff x="782" y="2970"/>
            <a:chExt cx="540" cy="336"/>
          </a:xfrm>
        </p:grpSpPr>
        <p:grpSp>
          <p:nvGrpSpPr>
            <p:cNvPr id="162823" name="Group 7"/>
            <p:cNvGrpSpPr>
              <a:grpSpLocks noChangeAspect="1"/>
            </p:cNvGrpSpPr>
            <p:nvPr/>
          </p:nvGrpSpPr>
          <p:grpSpPr bwMode="auto">
            <a:xfrm flipH="1">
              <a:off x="830" y="2972"/>
              <a:ext cx="180" cy="239"/>
              <a:chOff x="2784" y="2160"/>
              <a:chExt cx="327" cy="432"/>
            </a:xfrm>
          </p:grpSpPr>
          <p:sp>
            <p:nvSpPr>
              <p:cNvPr id="162824" name="Freeform 8"/>
              <p:cNvSpPr>
                <a:spLocks noChangeAspect="1"/>
              </p:cNvSpPr>
              <p:nvPr/>
            </p:nvSpPr>
            <p:spPr bwMode="auto">
              <a:xfrm>
                <a:off x="2784" y="2208"/>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FF0000"/>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25" name="Freeform 9"/>
              <p:cNvSpPr>
                <a:spLocks noChangeAspect="1"/>
              </p:cNvSpPr>
              <p:nvPr/>
            </p:nvSpPr>
            <p:spPr bwMode="auto">
              <a:xfrm>
                <a:off x="2880" y="2304"/>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FF0000"/>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26" name="Freeform 10"/>
              <p:cNvSpPr>
                <a:spLocks noChangeAspect="1"/>
              </p:cNvSpPr>
              <p:nvPr/>
            </p:nvSpPr>
            <p:spPr bwMode="auto">
              <a:xfrm>
                <a:off x="2976" y="240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FF0000"/>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27" name="Freeform 11"/>
              <p:cNvSpPr>
                <a:spLocks noChangeAspect="1"/>
              </p:cNvSpPr>
              <p:nvPr/>
            </p:nvSpPr>
            <p:spPr bwMode="auto">
              <a:xfrm>
                <a:off x="2892" y="216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FF0000"/>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28" name="Freeform 12"/>
              <p:cNvSpPr>
                <a:spLocks noChangeAspect="1"/>
              </p:cNvSpPr>
              <p:nvPr/>
            </p:nvSpPr>
            <p:spPr bwMode="auto">
              <a:xfrm>
                <a:off x="2988" y="222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FF0000"/>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62829" name="Group 13"/>
            <p:cNvGrpSpPr>
              <a:grpSpLocks noChangeAspect="1"/>
            </p:cNvGrpSpPr>
            <p:nvPr/>
          </p:nvGrpSpPr>
          <p:grpSpPr bwMode="auto">
            <a:xfrm>
              <a:off x="1021" y="2970"/>
              <a:ext cx="301" cy="195"/>
              <a:chOff x="2971" y="3394"/>
              <a:chExt cx="697" cy="494"/>
            </a:xfrm>
          </p:grpSpPr>
          <p:sp>
            <p:nvSpPr>
              <p:cNvPr id="162830" name="Freeform 14"/>
              <p:cNvSpPr>
                <a:spLocks noChangeAspect="1"/>
              </p:cNvSpPr>
              <p:nvPr/>
            </p:nvSpPr>
            <p:spPr bwMode="auto">
              <a:xfrm flipH="1">
                <a:off x="2972" y="3399"/>
                <a:ext cx="20" cy="282"/>
              </a:xfrm>
              <a:custGeom>
                <a:avLst/>
                <a:gdLst>
                  <a:gd name="T0" fmla="*/ 20 w 21"/>
                  <a:gd name="T1" fmla="*/ 281 h 282"/>
                  <a:gd name="T2" fmla="*/ 0 w 21"/>
                  <a:gd name="T3" fmla="*/ 281 h 282"/>
                  <a:gd name="T4" fmla="*/ 0 w 21"/>
                  <a:gd name="T5" fmla="*/ 0 h 282"/>
                  <a:gd name="T6" fmla="*/ 20 w 21"/>
                  <a:gd name="T7" fmla="*/ 0 h 282"/>
                  <a:gd name="T8" fmla="*/ 20 w 21"/>
                  <a:gd name="T9" fmla="*/ 281 h 282"/>
                </a:gdLst>
                <a:ahLst/>
                <a:cxnLst>
                  <a:cxn ang="0">
                    <a:pos x="T0" y="T1"/>
                  </a:cxn>
                  <a:cxn ang="0">
                    <a:pos x="T2" y="T3"/>
                  </a:cxn>
                  <a:cxn ang="0">
                    <a:pos x="T4" y="T5"/>
                  </a:cxn>
                  <a:cxn ang="0">
                    <a:pos x="T6" y="T7"/>
                  </a:cxn>
                  <a:cxn ang="0">
                    <a:pos x="T8" y="T9"/>
                  </a:cxn>
                </a:cxnLst>
                <a:rect l="0" t="0" r="r" b="b"/>
                <a:pathLst>
                  <a:path w="21" h="282">
                    <a:moveTo>
                      <a:pt x="20" y="281"/>
                    </a:moveTo>
                    <a:lnTo>
                      <a:pt x="0" y="281"/>
                    </a:lnTo>
                    <a:lnTo>
                      <a:pt x="0" y="0"/>
                    </a:lnTo>
                    <a:lnTo>
                      <a:pt x="20" y="0"/>
                    </a:lnTo>
                    <a:lnTo>
                      <a:pt x="20" y="281"/>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31" name="Freeform 15"/>
              <p:cNvSpPr>
                <a:spLocks noChangeAspect="1"/>
              </p:cNvSpPr>
              <p:nvPr/>
            </p:nvSpPr>
            <p:spPr bwMode="auto">
              <a:xfrm flipH="1">
                <a:off x="2972" y="3399"/>
                <a:ext cx="20" cy="282"/>
              </a:xfrm>
              <a:custGeom>
                <a:avLst/>
                <a:gdLst>
                  <a:gd name="T0" fmla="*/ 20 w 21"/>
                  <a:gd name="T1" fmla="*/ 281 h 282"/>
                  <a:gd name="T2" fmla="*/ 0 w 21"/>
                  <a:gd name="T3" fmla="*/ 281 h 282"/>
                  <a:gd name="T4" fmla="*/ 0 w 21"/>
                  <a:gd name="T5" fmla="*/ 0 h 282"/>
                  <a:gd name="T6" fmla="*/ 20 w 21"/>
                  <a:gd name="T7" fmla="*/ 0 h 282"/>
                  <a:gd name="T8" fmla="*/ 20 w 21"/>
                  <a:gd name="T9" fmla="*/ 281 h 282"/>
                </a:gdLst>
                <a:ahLst/>
                <a:cxnLst>
                  <a:cxn ang="0">
                    <a:pos x="T0" y="T1"/>
                  </a:cxn>
                  <a:cxn ang="0">
                    <a:pos x="T2" y="T3"/>
                  </a:cxn>
                  <a:cxn ang="0">
                    <a:pos x="T4" y="T5"/>
                  </a:cxn>
                  <a:cxn ang="0">
                    <a:pos x="T6" y="T7"/>
                  </a:cxn>
                  <a:cxn ang="0">
                    <a:pos x="T8" y="T9"/>
                  </a:cxn>
                </a:cxnLst>
                <a:rect l="0" t="0" r="r" b="b"/>
                <a:pathLst>
                  <a:path w="21" h="282">
                    <a:moveTo>
                      <a:pt x="20" y="281"/>
                    </a:moveTo>
                    <a:lnTo>
                      <a:pt x="0" y="281"/>
                    </a:lnTo>
                    <a:lnTo>
                      <a:pt x="0" y="0"/>
                    </a:lnTo>
                    <a:lnTo>
                      <a:pt x="20" y="0"/>
                    </a:lnTo>
                    <a:lnTo>
                      <a:pt x="20" y="281"/>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32" name="Freeform 16"/>
              <p:cNvSpPr>
                <a:spLocks noChangeAspect="1"/>
              </p:cNvSpPr>
              <p:nvPr/>
            </p:nvSpPr>
            <p:spPr bwMode="auto">
              <a:xfrm flipH="1">
                <a:off x="2974" y="3394"/>
                <a:ext cx="20" cy="20"/>
              </a:xfrm>
              <a:custGeom>
                <a:avLst/>
                <a:gdLst>
                  <a:gd name="T0" fmla="*/ 0 w 21"/>
                  <a:gd name="T1" fmla="*/ 3 h 20"/>
                  <a:gd name="T2" fmla="*/ 0 w 21"/>
                  <a:gd name="T3" fmla="*/ 2 h 20"/>
                  <a:gd name="T4" fmla="*/ 1 w 21"/>
                  <a:gd name="T5" fmla="*/ 2 h 20"/>
                  <a:gd name="T6" fmla="*/ 1 w 21"/>
                  <a:gd name="T7" fmla="*/ 0 h 20"/>
                  <a:gd name="T8" fmla="*/ 3 w 21"/>
                  <a:gd name="T9" fmla="*/ 0 h 20"/>
                  <a:gd name="T10" fmla="*/ 4 w 21"/>
                  <a:gd name="T11" fmla="*/ 0 h 20"/>
                  <a:gd name="T12" fmla="*/ 6 w 21"/>
                  <a:gd name="T13" fmla="*/ 0 h 20"/>
                  <a:gd name="T14" fmla="*/ 7 w 21"/>
                  <a:gd name="T15" fmla="*/ 0 h 20"/>
                  <a:gd name="T16" fmla="*/ 9 w 21"/>
                  <a:gd name="T17" fmla="*/ 0 h 20"/>
                  <a:gd name="T18" fmla="*/ 10 w 21"/>
                  <a:gd name="T19" fmla="*/ 0 h 20"/>
                  <a:gd name="T20" fmla="*/ 13 w 21"/>
                  <a:gd name="T21" fmla="*/ 0 h 20"/>
                  <a:gd name="T22" fmla="*/ 15 w 21"/>
                  <a:gd name="T23" fmla="*/ 0 h 20"/>
                  <a:gd name="T24" fmla="*/ 16 w 21"/>
                  <a:gd name="T25" fmla="*/ 0 h 20"/>
                  <a:gd name="T26" fmla="*/ 18 w 21"/>
                  <a:gd name="T27" fmla="*/ 0 h 20"/>
                  <a:gd name="T28" fmla="*/ 18 w 21"/>
                  <a:gd name="T29" fmla="*/ 2 h 20"/>
                  <a:gd name="T30" fmla="*/ 20 w 21"/>
                  <a:gd name="T31" fmla="*/ 2 h 20"/>
                  <a:gd name="T32" fmla="*/ 20 w 21"/>
                  <a:gd name="T33" fmla="*/ 3 h 20"/>
                  <a:gd name="T34" fmla="*/ 13 w 21"/>
                  <a:gd name="T35" fmla="*/ 19 h 20"/>
                  <a:gd name="T36" fmla="*/ 6 w 21"/>
                  <a:gd name="T37" fmla="*/ 19 h 20"/>
                  <a:gd name="T38" fmla="*/ 0 w 21"/>
                  <a:gd name="T3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0">
                    <a:moveTo>
                      <a:pt x="0" y="3"/>
                    </a:moveTo>
                    <a:lnTo>
                      <a:pt x="0" y="2"/>
                    </a:lnTo>
                    <a:lnTo>
                      <a:pt x="1" y="2"/>
                    </a:lnTo>
                    <a:lnTo>
                      <a:pt x="1" y="0"/>
                    </a:lnTo>
                    <a:lnTo>
                      <a:pt x="3" y="0"/>
                    </a:lnTo>
                    <a:lnTo>
                      <a:pt x="4" y="0"/>
                    </a:lnTo>
                    <a:lnTo>
                      <a:pt x="6" y="0"/>
                    </a:lnTo>
                    <a:lnTo>
                      <a:pt x="7" y="0"/>
                    </a:lnTo>
                    <a:lnTo>
                      <a:pt x="9" y="0"/>
                    </a:lnTo>
                    <a:lnTo>
                      <a:pt x="10" y="0"/>
                    </a:lnTo>
                    <a:lnTo>
                      <a:pt x="13" y="0"/>
                    </a:lnTo>
                    <a:lnTo>
                      <a:pt x="15" y="0"/>
                    </a:lnTo>
                    <a:lnTo>
                      <a:pt x="16" y="0"/>
                    </a:lnTo>
                    <a:lnTo>
                      <a:pt x="18" y="0"/>
                    </a:lnTo>
                    <a:lnTo>
                      <a:pt x="18" y="2"/>
                    </a:lnTo>
                    <a:lnTo>
                      <a:pt x="20" y="2"/>
                    </a:lnTo>
                    <a:lnTo>
                      <a:pt x="20" y="3"/>
                    </a:lnTo>
                    <a:lnTo>
                      <a:pt x="13" y="19"/>
                    </a:lnTo>
                    <a:lnTo>
                      <a:pt x="6" y="19"/>
                    </a:lnTo>
                    <a:lnTo>
                      <a:pt x="0" y="3"/>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33" name="Freeform 17"/>
              <p:cNvSpPr>
                <a:spLocks noChangeAspect="1"/>
              </p:cNvSpPr>
              <p:nvPr/>
            </p:nvSpPr>
            <p:spPr bwMode="auto">
              <a:xfrm flipH="1">
                <a:off x="2974" y="3394"/>
                <a:ext cx="20" cy="20"/>
              </a:xfrm>
              <a:custGeom>
                <a:avLst/>
                <a:gdLst>
                  <a:gd name="T0" fmla="*/ 0 w 21"/>
                  <a:gd name="T1" fmla="*/ 3 h 20"/>
                  <a:gd name="T2" fmla="*/ 4 w 21"/>
                  <a:gd name="T3" fmla="*/ 0 h 20"/>
                  <a:gd name="T4" fmla="*/ 9 w 21"/>
                  <a:gd name="T5" fmla="*/ 0 h 20"/>
                  <a:gd name="T6" fmla="*/ 15 w 21"/>
                  <a:gd name="T7" fmla="*/ 0 h 20"/>
                  <a:gd name="T8" fmla="*/ 20 w 21"/>
                  <a:gd name="T9" fmla="*/ 3 h 20"/>
                  <a:gd name="T10" fmla="*/ 13 w 21"/>
                  <a:gd name="T11" fmla="*/ 19 h 20"/>
                  <a:gd name="T12" fmla="*/ 6 w 21"/>
                  <a:gd name="T13" fmla="*/ 19 h 20"/>
                  <a:gd name="T14" fmla="*/ 0 w 21"/>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
                    <a:moveTo>
                      <a:pt x="0" y="3"/>
                    </a:moveTo>
                    <a:lnTo>
                      <a:pt x="4" y="0"/>
                    </a:lnTo>
                    <a:lnTo>
                      <a:pt x="9" y="0"/>
                    </a:lnTo>
                    <a:lnTo>
                      <a:pt x="15" y="0"/>
                    </a:lnTo>
                    <a:lnTo>
                      <a:pt x="20" y="3"/>
                    </a:lnTo>
                    <a:lnTo>
                      <a:pt x="13" y="19"/>
                    </a:lnTo>
                    <a:lnTo>
                      <a:pt x="6" y="19"/>
                    </a:lnTo>
                    <a:lnTo>
                      <a:pt x="0" y="3"/>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34" name="Line 18"/>
              <p:cNvSpPr>
                <a:spLocks noChangeAspect="1" noChangeShapeType="1"/>
              </p:cNvSpPr>
              <p:nvPr/>
            </p:nvSpPr>
            <p:spPr bwMode="auto">
              <a:xfrm flipH="1">
                <a:off x="2988" y="3396"/>
                <a:ext cx="1"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2835" name="Freeform 19"/>
              <p:cNvSpPr>
                <a:spLocks noChangeAspect="1"/>
              </p:cNvSpPr>
              <p:nvPr/>
            </p:nvSpPr>
            <p:spPr bwMode="auto">
              <a:xfrm flipH="1">
                <a:off x="3005" y="3709"/>
                <a:ext cx="181" cy="79"/>
              </a:xfrm>
              <a:custGeom>
                <a:avLst/>
                <a:gdLst>
                  <a:gd name="T0" fmla="*/ 0 w 189"/>
                  <a:gd name="T1" fmla="*/ 78 h 79"/>
                  <a:gd name="T2" fmla="*/ 56 w 189"/>
                  <a:gd name="T3" fmla="*/ 78 h 79"/>
                  <a:gd name="T4" fmla="*/ 119 w 189"/>
                  <a:gd name="T5" fmla="*/ 46 h 79"/>
                  <a:gd name="T6" fmla="*/ 165 w 189"/>
                  <a:gd name="T7" fmla="*/ 53 h 79"/>
                  <a:gd name="T8" fmla="*/ 188 w 189"/>
                  <a:gd name="T9" fmla="*/ 53 h 79"/>
                  <a:gd name="T10" fmla="*/ 182 w 189"/>
                  <a:gd name="T11" fmla="*/ 0 h 79"/>
                  <a:gd name="T12" fmla="*/ 0 w 189"/>
                  <a:gd name="T13" fmla="*/ 0 h 79"/>
                  <a:gd name="T14" fmla="*/ 0 w 189"/>
                  <a:gd name="T15" fmla="*/ 78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79">
                    <a:moveTo>
                      <a:pt x="0" y="78"/>
                    </a:moveTo>
                    <a:lnTo>
                      <a:pt x="56" y="78"/>
                    </a:lnTo>
                    <a:lnTo>
                      <a:pt x="119" y="46"/>
                    </a:lnTo>
                    <a:lnTo>
                      <a:pt x="165" y="53"/>
                    </a:lnTo>
                    <a:lnTo>
                      <a:pt x="188" y="53"/>
                    </a:lnTo>
                    <a:lnTo>
                      <a:pt x="182" y="0"/>
                    </a:lnTo>
                    <a:lnTo>
                      <a:pt x="0" y="0"/>
                    </a:lnTo>
                    <a:lnTo>
                      <a:pt x="0" y="78"/>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36" name="Freeform 20"/>
              <p:cNvSpPr>
                <a:spLocks noChangeAspect="1"/>
              </p:cNvSpPr>
              <p:nvPr/>
            </p:nvSpPr>
            <p:spPr bwMode="auto">
              <a:xfrm flipH="1">
                <a:off x="3005" y="3709"/>
                <a:ext cx="181" cy="79"/>
              </a:xfrm>
              <a:custGeom>
                <a:avLst/>
                <a:gdLst>
                  <a:gd name="T0" fmla="*/ 0 w 189"/>
                  <a:gd name="T1" fmla="*/ 78 h 79"/>
                  <a:gd name="T2" fmla="*/ 56 w 189"/>
                  <a:gd name="T3" fmla="*/ 78 h 79"/>
                  <a:gd name="T4" fmla="*/ 119 w 189"/>
                  <a:gd name="T5" fmla="*/ 46 h 79"/>
                  <a:gd name="T6" fmla="*/ 165 w 189"/>
                  <a:gd name="T7" fmla="*/ 53 h 79"/>
                  <a:gd name="T8" fmla="*/ 188 w 189"/>
                  <a:gd name="T9" fmla="*/ 53 h 79"/>
                  <a:gd name="T10" fmla="*/ 182 w 189"/>
                  <a:gd name="T11" fmla="*/ 0 h 79"/>
                  <a:gd name="T12" fmla="*/ 0 w 189"/>
                  <a:gd name="T13" fmla="*/ 0 h 79"/>
                  <a:gd name="T14" fmla="*/ 0 w 189"/>
                  <a:gd name="T15" fmla="*/ 78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79">
                    <a:moveTo>
                      <a:pt x="0" y="78"/>
                    </a:moveTo>
                    <a:lnTo>
                      <a:pt x="56" y="78"/>
                    </a:lnTo>
                    <a:lnTo>
                      <a:pt x="119" y="46"/>
                    </a:lnTo>
                    <a:lnTo>
                      <a:pt x="165" y="53"/>
                    </a:lnTo>
                    <a:lnTo>
                      <a:pt x="188" y="53"/>
                    </a:lnTo>
                    <a:lnTo>
                      <a:pt x="182" y="0"/>
                    </a:lnTo>
                    <a:lnTo>
                      <a:pt x="0" y="0"/>
                    </a:lnTo>
                    <a:lnTo>
                      <a:pt x="0" y="78"/>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37" name="Freeform 21"/>
              <p:cNvSpPr>
                <a:spLocks noChangeAspect="1"/>
              </p:cNvSpPr>
              <p:nvPr/>
            </p:nvSpPr>
            <p:spPr bwMode="auto">
              <a:xfrm flipH="1">
                <a:off x="3504" y="3721"/>
                <a:ext cx="159" cy="93"/>
              </a:xfrm>
              <a:custGeom>
                <a:avLst/>
                <a:gdLst>
                  <a:gd name="T0" fmla="*/ 166 w 167"/>
                  <a:gd name="T1" fmla="*/ 92 h 93"/>
                  <a:gd name="T2" fmla="*/ 133 w 167"/>
                  <a:gd name="T3" fmla="*/ 70 h 93"/>
                  <a:gd name="T4" fmla="*/ 41 w 167"/>
                  <a:gd name="T5" fmla="*/ 33 h 93"/>
                  <a:gd name="T6" fmla="*/ 0 w 167"/>
                  <a:gd name="T7" fmla="*/ 33 h 93"/>
                  <a:gd name="T8" fmla="*/ 0 w 167"/>
                  <a:gd name="T9" fmla="*/ 7 h 93"/>
                  <a:gd name="T10" fmla="*/ 4 w 167"/>
                  <a:gd name="T11" fmla="*/ 5 h 93"/>
                  <a:gd name="T12" fmla="*/ 9 w 167"/>
                  <a:gd name="T13" fmla="*/ 5 h 93"/>
                  <a:gd name="T14" fmla="*/ 15 w 167"/>
                  <a:gd name="T15" fmla="*/ 3 h 93"/>
                  <a:gd name="T16" fmla="*/ 20 w 167"/>
                  <a:gd name="T17" fmla="*/ 3 h 93"/>
                  <a:gd name="T18" fmla="*/ 24 w 167"/>
                  <a:gd name="T19" fmla="*/ 2 h 93"/>
                  <a:gd name="T20" fmla="*/ 29 w 167"/>
                  <a:gd name="T21" fmla="*/ 1 h 93"/>
                  <a:gd name="T22" fmla="*/ 36 w 167"/>
                  <a:gd name="T23" fmla="*/ 1 h 93"/>
                  <a:gd name="T24" fmla="*/ 41 w 167"/>
                  <a:gd name="T25" fmla="*/ 1 h 93"/>
                  <a:gd name="T26" fmla="*/ 46 w 167"/>
                  <a:gd name="T27" fmla="*/ 0 h 93"/>
                  <a:gd name="T28" fmla="*/ 50 w 167"/>
                  <a:gd name="T29" fmla="*/ 0 h 93"/>
                  <a:gd name="T30" fmla="*/ 56 w 167"/>
                  <a:gd name="T31" fmla="*/ 0 h 93"/>
                  <a:gd name="T32" fmla="*/ 61 w 167"/>
                  <a:gd name="T33" fmla="*/ 0 h 93"/>
                  <a:gd name="T34" fmla="*/ 66 w 167"/>
                  <a:gd name="T35" fmla="*/ 0 h 93"/>
                  <a:gd name="T36" fmla="*/ 71 w 167"/>
                  <a:gd name="T37" fmla="*/ 0 h 93"/>
                  <a:gd name="T38" fmla="*/ 77 w 167"/>
                  <a:gd name="T39" fmla="*/ 0 h 93"/>
                  <a:gd name="T40" fmla="*/ 82 w 167"/>
                  <a:gd name="T41" fmla="*/ 0 h 93"/>
                  <a:gd name="T42" fmla="*/ 87 w 167"/>
                  <a:gd name="T43" fmla="*/ 0 h 93"/>
                  <a:gd name="T44" fmla="*/ 92 w 167"/>
                  <a:gd name="T45" fmla="*/ 0 h 93"/>
                  <a:gd name="T46" fmla="*/ 98 w 167"/>
                  <a:gd name="T47" fmla="*/ 0 h 93"/>
                  <a:gd name="T48" fmla="*/ 103 w 167"/>
                  <a:gd name="T49" fmla="*/ 0 h 93"/>
                  <a:gd name="T50" fmla="*/ 108 w 167"/>
                  <a:gd name="T51" fmla="*/ 1 h 93"/>
                  <a:gd name="T52" fmla="*/ 113 w 167"/>
                  <a:gd name="T53" fmla="*/ 1 h 93"/>
                  <a:gd name="T54" fmla="*/ 119 w 167"/>
                  <a:gd name="T55" fmla="*/ 1 h 93"/>
                  <a:gd name="T56" fmla="*/ 123 w 167"/>
                  <a:gd name="T57" fmla="*/ 2 h 93"/>
                  <a:gd name="T58" fmla="*/ 128 w 167"/>
                  <a:gd name="T59" fmla="*/ 2 h 93"/>
                  <a:gd name="T60" fmla="*/ 133 w 167"/>
                  <a:gd name="T61" fmla="*/ 3 h 93"/>
                  <a:gd name="T62" fmla="*/ 139 w 167"/>
                  <a:gd name="T63" fmla="*/ 3 h 93"/>
                  <a:gd name="T64" fmla="*/ 144 w 167"/>
                  <a:gd name="T65" fmla="*/ 4 h 93"/>
                  <a:gd name="T66" fmla="*/ 148 w 167"/>
                  <a:gd name="T67" fmla="*/ 5 h 93"/>
                  <a:gd name="T68" fmla="*/ 153 w 167"/>
                  <a:gd name="T69" fmla="*/ 5 h 93"/>
                  <a:gd name="T70" fmla="*/ 159 w 167"/>
                  <a:gd name="T71" fmla="*/ 6 h 93"/>
                  <a:gd name="T72" fmla="*/ 163 w 167"/>
                  <a:gd name="T73" fmla="*/ 7 h 93"/>
                  <a:gd name="T74" fmla="*/ 166 w 167"/>
                  <a:gd name="T7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 h="93">
                    <a:moveTo>
                      <a:pt x="166" y="92"/>
                    </a:moveTo>
                    <a:lnTo>
                      <a:pt x="133" y="70"/>
                    </a:lnTo>
                    <a:lnTo>
                      <a:pt x="41" y="33"/>
                    </a:lnTo>
                    <a:lnTo>
                      <a:pt x="0" y="33"/>
                    </a:lnTo>
                    <a:lnTo>
                      <a:pt x="0" y="7"/>
                    </a:lnTo>
                    <a:lnTo>
                      <a:pt x="4" y="5"/>
                    </a:lnTo>
                    <a:lnTo>
                      <a:pt x="9" y="5"/>
                    </a:lnTo>
                    <a:lnTo>
                      <a:pt x="15" y="3"/>
                    </a:lnTo>
                    <a:lnTo>
                      <a:pt x="20" y="3"/>
                    </a:lnTo>
                    <a:lnTo>
                      <a:pt x="24" y="2"/>
                    </a:lnTo>
                    <a:lnTo>
                      <a:pt x="29" y="1"/>
                    </a:lnTo>
                    <a:lnTo>
                      <a:pt x="36" y="1"/>
                    </a:lnTo>
                    <a:lnTo>
                      <a:pt x="41" y="1"/>
                    </a:lnTo>
                    <a:lnTo>
                      <a:pt x="46" y="0"/>
                    </a:lnTo>
                    <a:lnTo>
                      <a:pt x="50" y="0"/>
                    </a:lnTo>
                    <a:lnTo>
                      <a:pt x="56" y="0"/>
                    </a:lnTo>
                    <a:lnTo>
                      <a:pt x="61" y="0"/>
                    </a:lnTo>
                    <a:lnTo>
                      <a:pt x="66" y="0"/>
                    </a:lnTo>
                    <a:lnTo>
                      <a:pt x="71" y="0"/>
                    </a:lnTo>
                    <a:lnTo>
                      <a:pt x="77" y="0"/>
                    </a:lnTo>
                    <a:lnTo>
                      <a:pt x="82" y="0"/>
                    </a:lnTo>
                    <a:lnTo>
                      <a:pt x="87" y="0"/>
                    </a:lnTo>
                    <a:lnTo>
                      <a:pt x="92" y="0"/>
                    </a:lnTo>
                    <a:lnTo>
                      <a:pt x="98" y="0"/>
                    </a:lnTo>
                    <a:lnTo>
                      <a:pt x="103" y="0"/>
                    </a:lnTo>
                    <a:lnTo>
                      <a:pt x="108" y="1"/>
                    </a:lnTo>
                    <a:lnTo>
                      <a:pt x="113" y="1"/>
                    </a:lnTo>
                    <a:lnTo>
                      <a:pt x="119" y="1"/>
                    </a:lnTo>
                    <a:lnTo>
                      <a:pt x="123" y="2"/>
                    </a:lnTo>
                    <a:lnTo>
                      <a:pt x="128" y="2"/>
                    </a:lnTo>
                    <a:lnTo>
                      <a:pt x="133" y="3"/>
                    </a:lnTo>
                    <a:lnTo>
                      <a:pt x="139" y="3"/>
                    </a:lnTo>
                    <a:lnTo>
                      <a:pt x="144" y="4"/>
                    </a:lnTo>
                    <a:lnTo>
                      <a:pt x="148" y="5"/>
                    </a:lnTo>
                    <a:lnTo>
                      <a:pt x="153" y="5"/>
                    </a:lnTo>
                    <a:lnTo>
                      <a:pt x="159" y="6"/>
                    </a:lnTo>
                    <a:lnTo>
                      <a:pt x="163" y="7"/>
                    </a:lnTo>
                    <a:lnTo>
                      <a:pt x="166" y="92"/>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38" name="Freeform 22"/>
              <p:cNvSpPr>
                <a:spLocks noChangeAspect="1"/>
              </p:cNvSpPr>
              <p:nvPr/>
            </p:nvSpPr>
            <p:spPr bwMode="auto">
              <a:xfrm flipH="1">
                <a:off x="3504" y="3721"/>
                <a:ext cx="159" cy="93"/>
              </a:xfrm>
              <a:custGeom>
                <a:avLst/>
                <a:gdLst>
                  <a:gd name="T0" fmla="*/ 166 w 167"/>
                  <a:gd name="T1" fmla="*/ 92 h 93"/>
                  <a:gd name="T2" fmla="*/ 133 w 167"/>
                  <a:gd name="T3" fmla="*/ 70 h 93"/>
                  <a:gd name="T4" fmla="*/ 41 w 167"/>
                  <a:gd name="T5" fmla="*/ 33 h 93"/>
                  <a:gd name="T6" fmla="*/ 0 w 167"/>
                  <a:gd name="T7" fmla="*/ 33 h 93"/>
                  <a:gd name="T8" fmla="*/ 0 w 167"/>
                  <a:gd name="T9" fmla="*/ 7 h 93"/>
                  <a:gd name="T10" fmla="*/ 9 w 167"/>
                  <a:gd name="T11" fmla="*/ 5 h 93"/>
                  <a:gd name="T12" fmla="*/ 20 w 167"/>
                  <a:gd name="T13" fmla="*/ 3 h 93"/>
                  <a:gd name="T14" fmla="*/ 29 w 167"/>
                  <a:gd name="T15" fmla="*/ 1 h 93"/>
                  <a:gd name="T16" fmla="*/ 41 w 167"/>
                  <a:gd name="T17" fmla="*/ 1 h 93"/>
                  <a:gd name="T18" fmla="*/ 50 w 167"/>
                  <a:gd name="T19" fmla="*/ 0 h 93"/>
                  <a:gd name="T20" fmla="*/ 61 w 167"/>
                  <a:gd name="T21" fmla="*/ 0 h 93"/>
                  <a:gd name="T22" fmla="*/ 71 w 167"/>
                  <a:gd name="T23" fmla="*/ 0 h 93"/>
                  <a:gd name="T24" fmla="*/ 82 w 167"/>
                  <a:gd name="T25" fmla="*/ 0 h 93"/>
                  <a:gd name="T26" fmla="*/ 92 w 167"/>
                  <a:gd name="T27" fmla="*/ 0 h 93"/>
                  <a:gd name="T28" fmla="*/ 103 w 167"/>
                  <a:gd name="T29" fmla="*/ 0 h 93"/>
                  <a:gd name="T30" fmla="*/ 113 w 167"/>
                  <a:gd name="T31" fmla="*/ 1 h 93"/>
                  <a:gd name="T32" fmla="*/ 123 w 167"/>
                  <a:gd name="T33" fmla="*/ 2 h 93"/>
                  <a:gd name="T34" fmla="*/ 133 w 167"/>
                  <a:gd name="T35" fmla="*/ 3 h 93"/>
                  <a:gd name="T36" fmla="*/ 144 w 167"/>
                  <a:gd name="T37" fmla="*/ 4 h 93"/>
                  <a:gd name="T38" fmla="*/ 153 w 167"/>
                  <a:gd name="T39" fmla="*/ 5 h 93"/>
                  <a:gd name="T40" fmla="*/ 163 w 167"/>
                  <a:gd name="T41" fmla="*/ 7 h 93"/>
                  <a:gd name="T42" fmla="*/ 166 w 167"/>
                  <a:gd name="T43"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93">
                    <a:moveTo>
                      <a:pt x="166" y="92"/>
                    </a:moveTo>
                    <a:lnTo>
                      <a:pt x="133" y="70"/>
                    </a:lnTo>
                    <a:lnTo>
                      <a:pt x="41" y="33"/>
                    </a:lnTo>
                    <a:lnTo>
                      <a:pt x="0" y="33"/>
                    </a:lnTo>
                    <a:lnTo>
                      <a:pt x="0" y="7"/>
                    </a:lnTo>
                    <a:lnTo>
                      <a:pt x="9" y="5"/>
                    </a:lnTo>
                    <a:lnTo>
                      <a:pt x="20" y="3"/>
                    </a:lnTo>
                    <a:lnTo>
                      <a:pt x="29" y="1"/>
                    </a:lnTo>
                    <a:lnTo>
                      <a:pt x="41" y="1"/>
                    </a:lnTo>
                    <a:lnTo>
                      <a:pt x="50" y="0"/>
                    </a:lnTo>
                    <a:lnTo>
                      <a:pt x="61" y="0"/>
                    </a:lnTo>
                    <a:lnTo>
                      <a:pt x="71" y="0"/>
                    </a:lnTo>
                    <a:lnTo>
                      <a:pt x="82" y="0"/>
                    </a:lnTo>
                    <a:lnTo>
                      <a:pt x="92" y="0"/>
                    </a:lnTo>
                    <a:lnTo>
                      <a:pt x="103" y="0"/>
                    </a:lnTo>
                    <a:lnTo>
                      <a:pt x="113" y="1"/>
                    </a:lnTo>
                    <a:lnTo>
                      <a:pt x="123" y="2"/>
                    </a:lnTo>
                    <a:lnTo>
                      <a:pt x="133" y="3"/>
                    </a:lnTo>
                    <a:lnTo>
                      <a:pt x="144" y="4"/>
                    </a:lnTo>
                    <a:lnTo>
                      <a:pt x="153" y="5"/>
                    </a:lnTo>
                    <a:lnTo>
                      <a:pt x="163" y="7"/>
                    </a:lnTo>
                    <a:lnTo>
                      <a:pt x="166" y="92"/>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39" name="Freeform 23"/>
              <p:cNvSpPr>
                <a:spLocks noChangeAspect="1"/>
              </p:cNvSpPr>
              <p:nvPr/>
            </p:nvSpPr>
            <p:spPr bwMode="auto">
              <a:xfrm flipH="1">
                <a:off x="3483" y="3690"/>
                <a:ext cx="185" cy="126"/>
              </a:xfrm>
              <a:custGeom>
                <a:avLst/>
                <a:gdLst>
                  <a:gd name="T0" fmla="*/ 166 w 194"/>
                  <a:gd name="T1" fmla="*/ 125 h 126"/>
                  <a:gd name="T2" fmla="*/ 124 w 194"/>
                  <a:gd name="T3" fmla="*/ 41 h 126"/>
                  <a:gd name="T4" fmla="*/ 118 w 194"/>
                  <a:gd name="T5" fmla="*/ 39 h 126"/>
                  <a:gd name="T6" fmla="*/ 113 w 194"/>
                  <a:gd name="T7" fmla="*/ 37 h 126"/>
                  <a:gd name="T8" fmla="*/ 108 w 194"/>
                  <a:gd name="T9" fmla="*/ 36 h 126"/>
                  <a:gd name="T10" fmla="*/ 103 w 194"/>
                  <a:gd name="T11" fmla="*/ 34 h 126"/>
                  <a:gd name="T12" fmla="*/ 98 w 194"/>
                  <a:gd name="T13" fmla="*/ 33 h 126"/>
                  <a:gd name="T14" fmla="*/ 91 w 194"/>
                  <a:gd name="T15" fmla="*/ 32 h 126"/>
                  <a:gd name="T16" fmla="*/ 85 w 194"/>
                  <a:gd name="T17" fmla="*/ 32 h 126"/>
                  <a:gd name="T18" fmla="*/ 79 w 194"/>
                  <a:gd name="T19" fmla="*/ 32 h 126"/>
                  <a:gd name="T20" fmla="*/ 72 w 194"/>
                  <a:gd name="T21" fmla="*/ 32 h 126"/>
                  <a:gd name="T22" fmla="*/ 66 w 194"/>
                  <a:gd name="T23" fmla="*/ 32 h 126"/>
                  <a:gd name="T24" fmla="*/ 59 w 194"/>
                  <a:gd name="T25" fmla="*/ 33 h 126"/>
                  <a:gd name="T26" fmla="*/ 52 w 194"/>
                  <a:gd name="T27" fmla="*/ 34 h 126"/>
                  <a:gd name="T28" fmla="*/ 46 w 194"/>
                  <a:gd name="T29" fmla="*/ 35 h 126"/>
                  <a:gd name="T30" fmla="*/ 39 w 194"/>
                  <a:gd name="T31" fmla="*/ 36 h 126"/>
                  <a:gd name="T32" fmla="*/ 31 w 194"/>
                  <a:gd name="T33" fmla="*/ 37 h 126"/>
                  <a:gd name="T34" fmla="*/ 23 w 194"/>
                  <a:gd name="T35" fmla="*/ 52 h 126"/>
                  <a:gd name="T36" fmla="*/ 0 w 194"/>
                  <a:gd name="T37" fmla="*/ 48 h 126"/>
                  <a:gd name="T38" fmla="*/ 2 w 194"/>
                  <a:gd name="T39" fmla="*/ 23 h 126"/>
                  <a:gd name="T40" fmla="*/ 4 w 194"/>
                  <a:gd name="T41" fmla="*/ 21 h 126"/>
                  <a:gd name="T42" fmla="*/ 5 w 194"/>
                  <a:gd name="T43" fmla="*/ 20 h 126"/>
                  <a:gd name="T44" fmla="*/ 6 w 194"/>
                  <a:gd name="T45" fmla="*/ 19 h 126"/>
                  <a:gd name="T46" fmla="*/ 8 w 194"/>
                  <a:gd name="T47" fmla="*/ 19 h 126"/>
                  <a:gd name="T48" fmla="*/ 10 w 194"/>
                  <a:gd name="T49" fmla="*/ 19 h 126"/>
                  <a:gd name="T50" fmla="*/ 17 w 194"/>
                  <a:gd name="T51" fmla="*/ 18 h 126"/>
                  <a:gd name="T52" fmla="*/ 27 w 194"/>
                  <a:gd name="T53" fmla="*/ 15 h 126"/>
                  <a:gd name="T54" fmla="*/ 39 w 194"/>
                  <a:gd name="T55" fmla="*/ 13 h 126"/>
                  <a:gd name="T56" fmla="*/ 49 w 194"/>
                  <a:gd name="T57" fmla="*/ 11 h 126"/>
                  <a:gd name="T58" fmla="*/ 62 w 194"/>
                  <a:gd name="T59" fmla="*/ 9 h 126"/>
                  <a:gd name="T60" fmla="*/ 72 w 194"/>
                  <a:gd name="T61" fmla="*/ 8 h 126"/>
                  <a:gd name="T62" fmla="*/ 84 w 194"/>
                  <a:gd name="T63" fmla="*/ 6 h 126"/>
                  <a:gd name="T64" fmla="*/ 95 w 194"/>
                  <a:gd name="T65" fmla="*/ 5 h 126"/>
                  <a:gd name="T66" fmla="*/ 107 w 194"/>
                  <a:gd name="T67" fmla="*/ 4 h 126"/>
                  <a:gd name="T68" fmla="*/ 117 w 194"/>
                  <a:gd name="T69" fmla="*/ 3 h 126"/>
                  <a:gd name="T70" fmla="*/ 129 w 194"/>
                  <a:gd name="T71" fmla="*/ 3 h 126"/>
                  <a:gd name="T72" fmla="*/ 141 w 194"/>
                  <a:gd name="T73" fmla="*/ 2 h 126"/>
                  <a:gd name="T74" fmla="*/ 152 w 194"/>
                  <a:gd name="T75" fmla="*/ 1 h 126"/>
                  <a:gd name="T76" fmla="*/ 164 w 194"/>
                  <a:gd name="T77" fmla="*/ 1 h 126"/>
                  <a:gd name="T78" fmla="*/ 175 w 194"/>
                  <a:gd name="T79" fmla="*/ 0 h 126"/>
                  <a:gd name="T80" fmla="*/ 187 w 194"/>
                  <a:gd name="T81" fmla="*/ 0 h 126"/>
                  <a:gd name="T82" fmla="*/ 193 w 194"/>
                  <a:gd name="T83"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 h="126">
                    <a:moveTo>
                      <a:pt x="193" y="125"/>
                    </a:moveTo>
                    <a:lnTo>
                      <a:pt x="166" y="125"/>
                    </a:lnTo>
                    <a:lnTo>
                      <a:pt x="126" y="43"/>
                    </a:lnTo>
                    <a:lnTo>
                      <a:pt x="124" y="41"/>
                    </a:lnTo>
                    <a:lnTo>
                      <a:pt x="122" y="40"/>
                    </a:lnTo>
                    <a:lnTo>
                      <a:pt x="118" y="39"/>
                    </a:lnTo>
                    <a:lnTo>
                      <a:pt x="116" y="38"/>
                    </a:lnTo>
                    <a:lnTo>
                      <a:pt x="113" y="37"/>
                    </a:lnTo>
                    <a:lnTo>
                      <a:pt x="111" y="36"/>
                    </a:lnTo>
                    <a:lnTo>
                      <a:pt x="108" y="36"/>
                    </a:lnTo>
                    <a:lnTo>
                      <a:pt x="106" y="35"/>
                    </a:lnTo>
                    <a:lnTo>
                      <a:pt x="103" y="34"/>
                    </a:lnTo>
                    <a:lnTo>
                      <a:pt x="101" y="34"/>
                    </a:lnTo>
                    <a:lnTo>
                      <a:pt x="98" y="33"/>
                    </a:lnTo>
                    <a:lnTo>
                      <a:pt x="94" y="33"/>
                    </a:lnTo>
                    <a:lnTo>
                      <a:pt x="91" y="32"/>
                    </a:lnTo>
                    <a:lnTo>
                      <a:pt x="88" y="32"/>
                    </a:lnTo>
                    <a:lnTo>
                      <a:pt x="85" y="32"/>
                    </a:lnTo>
                    <a:lnTo>
                      <a:pt x="82" y="32"/>
                    </a:lnTo>
                    <a:lnTo>
                      <a:pt x="79" y="32"/>
                    </a:lnTo>
                    <a:lnTo>
                      <a:pt x="76" y="32"/>
                    </a:lnTo>
                    <a:lnTo>
                      <a:pt x="72" y="32"/>
                    </a:lnTo>
                    <a:lnTo>
                      <a:pt x="69" y="32"/>
                    </a:lnTo>
                    <a:lnTo>
                      <a:pt x="66" y="32"/>
                    </a:lnTo>
                    <a:lnTo>
                      <a:pt x="62" y="32"/>
                    </a:lnTo>
                    <a:lnTo>
                      <a:pt x="59" y="33"/>
                    </a:lnTo>
                    <a:lnTo>
                      <a:pt x="56" y="34"/>
                    </a:lnTo>
                    <a:lnTo>
                      <a:pt x="52" y="34"/>
                    </a:lnTo>
                    <a:lnTo>
                      <a:pt x="48" y="34"/>
                    </a:lnTo>
                    <a:lnTo>
                      <a:pt x="46" y="35"/>
                    </a:lnTo>
                    <a:lnTo>
                      <a:pt x="42" y="36"/>
                    </a:lnTo>
                    <a:lnTo>
                      <a:pt x="39" y="36"/>
                    </a:lnTo>
                    <a:lnTo>
                      <a:pt x="35" y="37"/>
                    </a:lnTo>
                    <a:lnTo>
                      <a:pt x="31" y="37"/>
                    </a:lnTo>
                    <a:lnTo>
                      <a:pt x="28" y="38"/>
                    </a:lnTo>
                    <a:lnTo>
                      <a:pt x="23" y="52"/>
                    </a:lnTo>
                    <a:lnTo>
                      <a:pt x="0" y="52"/>
                    </a:lnTo>
                    <a:lnTo>
                      <a:pt x="0" y="48"/>
                    </a:lnTo>
                    <a:lnTo>
                      <a:pt x="2" y="48"/>
                    </a:lnTo>
                    <a:lnTo>
                      <a:pt x="2" y="23"/>
                    </a:lnTo>
                    <a:lnTo>
                      <a:pt x="3" y="22"/>
                    </a:lnTo>
                    <a:lnTo>
                      <a:pt x="4" y="21"/>
                    </a:lnTo>
                    <a:lnTo>
                      <a:pt x="4" y="20"/>
                    </a:lnTo>
                    <a:lnTo>
                      <a:pt x="5" y="20"/>
                    </a:lnTo>
                    <a:lnTo>
                      <a:pt x="6" y="20"/>
                    </a:lnTo>
                    <a:lnTo>
                      <a:pt x="6" y="19"/>
                    </a:lnTo>
                    <a:lnTo>
                      <a:pt x="7" y="19"/>
                    </a:lnTo>
                    <a:lnTo>
                      <a:pt x="8" y="19"/>
                    </a:lnTo>
                    <a:lnTo>
                      <a:pt x="9" y="19"/>
                    </a:lnTo>
                    <a:lnTo>
                      <a:pt x="10" y="19"/>
                    </a:lnTo>
                    <a:lnTo>
                      <a:pt x="12" y="19"/>
                    </a:lnTo>
                    <a:lnTo>
                      <a:pt x="17" y="18"/>
                    </a:lnTo>
                    <a:lnTo>
                      <a:pt x="22" y="16"/>
                    </a:lnTo>
                    <a:lnTo>
                      <a:pt x="27" y="15"/>
                    </a:lnTo>
                    <a:lnTo>
                      <a:pt x="34" y="13"/>
                    </a:lnTo>
                    <a:lnTo>
                      <a:pt x="39" y="13"/>
                    </a:lnTo>
                    <a:lnTo>
                      <a:pt x="44" y="12"/>
                    </a:lnTo>
                    <a:lnTo>
                      <a:pt x="49" y="11"/>
                    </a:lnTo>
                    <a:lnTo>
                      <a:pt x="56" y="10"/>
                    </a:lnTo>
                    <a:lnTo>
                      <a:pt x="62" y="9"/>
                    </a:lnTo>
                    <a:lnTo>
                      <a:pt x="67" y="8"/>
                    </a:lnTo>
                    <a:lnTo>
                      <a:pt x="72" y="8"/>
                    </a:lnTo>
                    <a:lnTo>
                      <a:pt x="78" y="6"/>
                    </a:lnTo>
                    <a:lnTo>
                      <a:pt x="84" y="6"/>
                    </a:lnTo>
                    <a:lnTo>
                      <a:pt x="89" y="6"/>
                    </a:lnTo>
                    <a:lnTo>
                      <a:pt x="95" y="5"/>
                    </a:lnTo>
                    <a:lnTo>
                      <a:pt x="101" y="4"/>
                    </a:lnTo>
                    <a:lnTo>
                      <a:pt x="107" y="4"/>
                    </a:lnTo>
                    <a:lnTo>
                      <a:pt x="112" y="4"/>
                    </a:lnTo>
                    <a:lnTo>
                      <a:pt x="117" y="3"/>
                    </a:lnTo>
                    <a:lnTo>
                      <a:pt x="124" y="3"/>
                    </a:lnTo>
                    <a:lnTo>
                      <a:pt x="129" y="3"/>
                    </a:lnTo>
                    <a:lnTo>
                      <a:pt x="135" y="2"/>
                    </a:lnTo>
                    <a:lnTo>
                      <a:pt x="141" y="2"/>
                    </a:lnTo>
                    <a:lnTo>
                      <a:pt x="147" y="1"/>
                    </a:lnTo>
                    <a:lnTo>
                      <a:pt x="152" y="1"/>
                    </a:lnTo>
                    <a:lnTo>
                      <a:pt x="157" y="1"/>
                    </a:lnTo>
                    <a:lnTo>
                      <a:pt x="164" y="1"/>
                    </a:lnTo>
                    <a:lnTo>
                      <a:pt x="170" y="0"/>
                    </a:lnTo>
                    <a:lnTo>
                      <a:pt x="175" y="0"/>
                    </a:lnTo>
                    <a:lnTo>
                      <a:pt x="180" y="0"/>
                    </a:lnTo>
                    <a:lnTo>
                      <a:pt x="187" y="0"/>
                    </a:lnTo>
                    <a:lnTo>
                      <a:pt x="193" y="0"/>
                    </a:lnTo>
                    <a:lnTo>
                      <a:pt x="193" y="125"/>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40" name="Freeform 24"/>
              <p:cNvSpPr>
                <a:spLocks noChangeAspect="1"/>
              </p:cNvSpPr>
              <p:nvPr/>
            </p:nvSpPr>
            <p:spPr bwMode="auto">
              <a:xfrm flipH="1">
                <a:off x="3483" y="3690"/>
                <a:ext cx="185" cy="126"/>
              </a:xfrm>
              <a:custGeom>
                <a:avLst/>
                <a:gdLst>
                  <a:gd name="T0" fmla="*/ 193 w 194"/>
                  <a:gd name="T1" fmla="*/ 125 h 126"/>
                  <a:gd name="T2" fmla="*/ 166 w 194"/>
                  <a:gd name="T3" fmla="*/ 125 h 126"/>
                  <a:gd name="T4" fmla="*/ 126 w 194"/>
                  <a:gd name="T5" fmla="*/ 43 h 126"/>
                  <a:gd name="T6" fmla="*/ 122 w 194"/>
                  <a:gd name="T7" fmla="*/ 40 h 126"/>
                  <a:gd name="T8" fmla="*/ 116 w 194"/>
                  <a:gd name="T9" fmla="*/ 38 h 126"/>
                  <a:gd name="T10" fmla="*/ 111 w 194"/>
                  <a:gd name="T11" fmla="*/ 36 h 126"/>
                  <a:gd name="T12" fmla="*/ 106 w 194"/>
                  <a:gd name="T13" fmla="*/ 35 h 126"/>
                  <a:gd name="T14" fmla="*/ 101 w 194"/>
                  <a:gd name="T15" fmla="*/ 34 h 126"/>
                  <a:gd name="T16" fmla="*/ 94 w 194"/>
                  <a:gd name="T17" fmla="*/ 33 h 126"/>
                  <a:gd name="T18" fmla="*/ 88 w 194"/>
                  <a:gd name="T19" fmla="*/ 32 h 126"/>
                  <a:gd name="T20" fmla="*/ 82 w 194"/>
                  <a:gd name="T21" fmla="*/ 32 h 126"/>
                  <a:gd name="T22" fmla="*/ 76 w 194"/>
                  <a:gd name="T23" fmla="*/ 32 h 126"/>
                  <a:gd name="T24" fmla="*/ 69 w 194"/>
                  <a:gd name="T25" fmla="*/ 32 h 126"/>
                  <a:gd name="T26" fmla="*/ 62 w 194"/>
                  <a:gd name="T27" fmla="*/ 32 h 126"/>
                  <a:gd name="T28" fmla="*/ 56 w 194"/>
                  <a:gd name="T29" fmla="*/ 34 h 126"/>
                  <a:gd name="T30" fmla="*/ 48 w 194"/>
                  <a:gd name="T31" fmla="*/ 34 h 126"/>
                  <a:gd name="T32" fmla="*/ 42 w 194"/>
                  <a:gd name="T33" fmla="*/ 36 h 126"/>
                  <a:gd name="T34" fmla="*/ 35 w 194"/>
                  <a:gd name="T35" fmla="*/ 37 h 126"/>
                  <a:gd name="T36" fmla="*/ 28 w 194"/>
                  <a:gd name="T37" fmla="*/ 38 h 126"/>
                  <a:gd name="T38" fmla="*/ 23 w 194"/>
                  <a:gd name="T39" fmla="*/ 52 h 126"/>
                  <a:gd name="T40" fmla="*/ 0 w 194"/>
                  <a:gd name="T41" fmla="*/ 52 h 126"/>
                  <a:gd name="T42" fmla="*/ 0 w 194"/>
                  <a:gd name="T43" fmla="*/ 48 h 126"/>
                  <a:gd name="T44" fmla="*/ 2 w 194"/>
                  <a:gd name="T45" fmla="*/ 48 h 126"/>
                  <a:gd name="T46" fmla="*/ 2 w 194"/>
                  <a:gd name="T47" fmla="*/ 23 h 126"/>
                  <a:gd name="T48" fmla="*/ 3 w 194"/>
                  <a:gd name="T49" fmla="*/ 22 h 126"/>
                  <a:gd name="T50" fmla="*/ 5 w 194"/>
                  <a:gd name="T51" fmla="*/ 20 h 126"/>
                  <a:gd name="T52" fmla="*/ 8 w 194"/>
                  <a:gd name="T53" fmla="*/ 19 h 126"/>
                  <a:gd name="T54" fmla="*/ 12 w 194"/>
                  <a:gd name="T55" fmla="*/ 19 h 126"/>
                  <a:gd name="T56" fmla="*/ 22 w 194"/>
                  <a:gd name="T57" fmla="*/ 16 h 126"/>
                  <a:gd name="T58" fmla="*/ 34 w 194"/>
                  <a:gd name="T59" fmla="*/ 13 h 126"/>
                  <a:gd name="T60" fmla="*/ 44 w 194"/>
                  <a:gd name="T61" fmla="*/ 12 h 126"/>
                  <a:gd name="T62" fmla="*/ 56 w 194"/>
                  <a:gd name="T63" fmla="*/ 10 h 126"/>
                  <a:gd name="T64" fmla="*/ 67 w 194"/>
                  <a:gd name="T65" fmla="*/ 8 h 126"/>
                  <a:gd name="T66" fmla="*/ 78 w 194"/>
                  <a:gd name="T67" fmla="*/ 6 h 126"/>
                  <a:gd name="T68" fmla="*/ 89 w 194"/>
                  <a:gd name="T69" fmla="*/ 6 h 126"/>
                  <a:gd name="T70" fmla="*/ 101 w 194"/>
                  <a:gd name="T71" fmla="*/ 4 h 126"/>
                  <a:gd name="T72" fmla="*/ 112 w 194"/>
                  <a:gd name="T73" fmla="*/ 4 h 126"/>
                  <a:gd name="T74" fmla="*/ 124 w 194"/>
                  <a:gd name="T75" fmla="*/ 3 h 126"/>
                  <a:gd name="T76" fmla="*/ 135 w 194"/>
                  <a:gd name="T77" fmla="*/ 2 h 126"/>
                  <a:gd name="T78" fmla="*/ 147 w 194"/>
                  <a:gd name="T79" fmla="*/ 1 h 126"/>
                  <a:gd name="T80" fmla="*/ 157 w 194"/>
                  <a:gd name="T81" fmla="*/ 1 h 126"/>
                  <a:gd name="T82" fmla="*/ 170 w 194"/>
                  <a:gd name="T83" fmla="*/ 0 h 126"/>
                  <a:gd name="T84" fmla="*/ 180 w 194"/>
                  <a:gd name="T85" fmla="*/ 0 h 126"/>
                  <a:gd name="T86" fmla="*/ 193 w 194"/>
                  <a:gd name="T87" fmla="*/ 0 h 126"/>
                  <a:gd name="T88" fmla="*/ 193 w 194"/>
                  <a:gd name="T89"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126">
                    <a:moveTo>
                      <a:pt x="193" y="125"/>
                    </a:moveTo>
                    <a:lnTo>
                      <a:pt x="166" y="125"/>
                    </a:lnTo>
                    <a:lnTo>
                      <a:pt x="126" y="43"/>
                    </a:lnTo>
                    <a:lnTo>
                      <a:pt x="122" y="40"/>
                    </a:lnTo>
                    <a:lnTo>
                      <a:pt x="116" y="38"/>
                    </a:lnTo>
                    <a:lnTo>
                      <a:pt x="111" y="36"/>
                    </a:lnTo>
                    <a:lnTo>
                      <a:pt x="106" y="35"/>
                    </a:lnTo>
                    <a:lnTo>
                      <a:pt x="101" y="34"/>
                    </a:lnTo>
                    <a:lnTo>
                      <a:pt x="94" y="33"/>
                    </a:lnTo>
                    <a:lnTo>
                      <a:pt x="88" y="32"/>
                    </a:lnTo>
                    <a:lnTo>
                      <a:pt x="82" y="32"/>
                    </a:lnTo>
                    <a:lnTo>
                      <a:pt x="76" y="32"/>
                    </a:lnTo>
                    <a:lnTo>
                      <a:pt x="69" y="32"/>
                    </a:lnTo>
                    <a:lnTo>
                      <a:pt x="62" y="32"/>
                    </a:lnTo>
                    <a:lnTo>
                      <a:pt x="56" y="34"/>
                    </a:lnTo>
                    <a:lnTo>
                      <a:pt x="48" y="34"/>
                    </a:lnTo>
                    <a:lnTo>
                      <a:pt x="42" y="36"/>
                    </a:lnTo>
                    <a:lnTo>
                      <a:pt x="35" y="37"/>
                    </a:lnTo>
                    <a:lnTo>
                      <a:pt x="28" y="38"/>
                    </a:lnTo>
                    <a:lnTo>
                      <a:pt x="23" y="52"/>
                    </a:lnTo>
                    <a:lnTo>
                      <a:pt x="0" y="52"/>
                    </a:lnTo>
                    <a:lnTo>
                      <a:pt x="0" y="48"/>
                    </a:lnTo>
                    <a:lnTo>
                      <a:pt x="2" y="48"/>
                    </a:lnTo>
                    <a:lnTo>
                      <a:pt x="2" y="23"/>
                    </a:lnTo>
                    <a:lnTo>
                      <a:pt x="3" y="22"/>
                    </a:lnTo>
                    <a:lnTo>
                      <a:pt x="5" y="20"/>
                    </a:lnTo>
                    <a:lnTo>
                      <a:pt x="8" y="19"/>
                    </a:lnTo>
                    <a:lnTo>
                      <a:pt x="12" y="19"/>
                    </a:lnTo>
                    <a:lnTo>
                      <a:pt x="22" y="16"/>
                    </a:lnTo>
                    <a:lnTo>
                      <a:pt x="34" y="13"/>
                    </a:lnTo>
                    <a:lnTo>
                      <a:pt x="44" y="12"/>
                    </a:lnTo>
                    <a:lnTo>
                      <a:pt x="56" y="10"/>
                    </a:lnTo>
                    <a:lnTo>
                      <a:pt x="67" y="8"/>
                    </a:lnTo>
                    <a:lnTo>
                      <a:pt x="78" y="6"/>
                    </a:lnTo>
                    <a:lnTo>
                      <a:pt x="89" y="6"/>
                    </a:lnTo>
                    <a:lnTo>
                      <a:pt x="101" y="4"/>
                    </a:lnTo>
                    <a:lnTo>
                      <a:pt x="112" y="4"/>
                    </a:lnTo>
                    <a:lnTo>
                      <a:pt x="124" y="3"/>
                    </a:lnTo>
                    <a:lnTo>
                      <a:pt x="135" y="2"/>
                    </a:lnTo>
                    <a:lnTo>
                      <a:pt x="147" y="1"/>
                    </a:lnTo>
                    <a:lnTo>
                      <a:pt x="157" y="1"/>
                    </a:lnTo>
                    <a:lnTo>
                      <a:pt x="170" y="0"/>
                    </a:lnTo>
                    <a:lnTo>
                      <a:pt x="180" y="0"/>
                    </a:lnTo>
                    <a:lnTo>
                      <a:pt x="193" y="0"/>
                    </a:lnTo>
                    <a:lnTo>
                      <a:pt x="193" y="125"/>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41" name="Freeform 25"/>
              <p:cNvSpPr>
                <a:spLocks noChangeAspect="1"/>
              </p:cNvSpPr>
              <p:nvPr/>
            </p:nvSpPr>
            <p:spPr bwMode="auto">
              <a:xfrm flipH="1">
                <a:off x="2971" y="3601"/>
                <a:ext cx="523" cy="215"/>
              </a:xfrm>
              <a:custGeom>
                <a:avLst/>
                <a:gdLst>
                  <a:gd name="T0" fmla="*/ 326 w 549"/>
                  <a:gd name="T1" fmla="*/ 197 h 215"/>
                  <a:gd name="T2" fmla="*/ 350 w 549"/>
                  <a:gd name="T3" fmla="*/ 139 h 215"/>
                  <a:gd name="T4" fmla="*/ 353 w 549"/>
                  <a:gd name="T5" fmla="*/ 136 h 215"/>
                  <a:gd name="T6" fmla="*/ 355 w 549"/>
                  <a:gd name="T7" fmla="*/ 134 h 215"/>
                  <a:gd name="T8" fmla="*/ 357 w 549"/>
                  <a:gd name="T9" fmla="*/ 131 h 215"/>
                  <a:gd name="T10" fmla="*/ 360 w 549"/>
                  <a:gd name="T11" fmla="*/ 129 h 215"/>
                  <a:gd name="T12" fmla="*/ 362 w 549"/>
                  <a:gd name="T13" fmla="*/ 128 h 215"/>
                  <a:gd name="T14" fmla="*/ 364 w 549"/>
                  <a:gd name="T15" fmla="*/ 127 h 215"/>
                  <a:gd name="T16" fmla="*/ 368 w 549"/>
                  <a:gd name="T17" fmla="*/ 125 h 215"/>
                  <a:gd name="T18" fmla="*/ 372 w 549"/>
                  <a:gd name="T19" fmla="*/ 124 h 215"/>
                  <a:gd name="T20" fmla="*/ 375 w 549"/>
                  <a:gd name="T21" fmla="*/ 122 h 215"/>
                  <a:gd name="T22" fmla="*/ 383 w 549"/>
                  <a:gd name="T23" fmla="*/ 121 h 215"/>
                  <a:gd name="T24" fmla="*/ 392 w 549"/>
                  <a:gd name="T25" fmla="*/ 119 h 215"/>
                  <a:gd name="T26" fmla="*/ 400 w 549"/>
                  <a:gd name="T27" fmla="*/ 118 h 215"/>
                  <a:gd name="T28" fmla="*/ 409 w 549"/>
                  <a:gd name="T29" fmla="*/ 117 h 215"/>
                  <a:gd name="T30" fmla="*/ 417 w 549"/>
                  <a:gd name="T31" fmla="*/ 117 h 215"/>
                  <a:gd name="T32" fmla="*/ 425 w 549"/>
                  <a:gd name="T33" fmla="*/ 117 h 215"/>
                  <a:gd name="T34" fmla="*/ 432 w 549"/>
                  <a:gd name="T35" fmla="*/ 117 h 215"/>
                  <a:gd name="T36" fmla="*/ 441 w 549"/>
                  <a:gd name="T37" fmla="*/ 118 h 215"/>
                  <a:gd name="T38" fmla="*/ 449 w 549"/>
                  <a:gd name="T39" fmla="*/ 120 h 215"/>
                  <a:gd name="T40" fmla="*/ 457 w 549"/>
                  <a:gd name="T41" fmla="*/ 121 h 215"/>
                  <a:gd name="T42" fmla="*/ 463 w 549"/>
                  <a:gd name="T43" fmla="*/ 122 h 215"/>
                  <a:gd name="T44" fmla="*/ 467 w 549"/>
                  <a:gd name="T45" fmla="*/ 124 h 215"/>
                  <a:gd name="T46" fmla="*/ 470 w 549"/>
                  <a:gd name="T47" fmla="*/ 124 h 215"/>
                  <a:gd name="T48" fmla="*/ 474 w 549"/>
                  <a:gd name="T49" fmla="*/ 125 h 215"/>
                  <a:gd name="T50" fmla="*/ 478 w 549"/>
                  <a:gd name="T51" fmla="*/ 127 h 215"/>
                  <a:gd name="T52" fmla="*/ 482 w 549"/>
                  <a:gd name="T53" fmla="*/ 128 h 215"/>
                  <a:gd name="T54" fmla="*/ 486 w 549"/>
                  <a:gd name="T55" fmla="*/ 130 h 215"/>
                  <a:gd name="T56" fmla="*/ 490 w 549"/>
                  <a:gd name="T57" fmla="*/ 132 h 215"/>
                  <a:gd name="T58" fmla="*/ 492 w 549"/>
                  <a:gd name="T59" fmla="*/ 134 h 215"/>
                  <a:gd name="T60" fmla="*/ 494 w 549"/>
                  <a:gd name="T61" fmla="*/ 136 h 215"/>
                  <a:gd name="T62" fmla="*/ 497 w 549"/>
                  <a:gd name="T63" fmla="*/ 138 h 215"/>
                  <a:gd name="T64" fmla="*/ 548 w 549"/>
                  <a:gd name="T65" fmla="*/ 163 h 215"/>
                  <a:gd name="T66" fmla="*/ 548 w 549"/>
                  <a:gd name="T67" fmla="*/ 87 h 215"/>
                  <a:gd name="T68" fmla="*/ 546 w 549"/>
                  <a:gd name="T69" fmla="*/ 83 h 215"/>
                  <a:gd name="T70" fmla="*/ 545 w 549"/>
                  <a:gd name="T71" fmla="*/ 80 h 215"/>
                  <a:gd name="T72" fmla="*/ 543 w 549"/>
                  <a:gd name="T73" fmla="*/ 79 h 215"/>
                  <a:gd name="T74" fmla="*/ 542 w 549"/>
                  <a:gd name="T75" fmla="*/ 77 h 215"/>
                  <a:gd name="T76" fmla="*/ 540 w 549"/>
                  <a:gd name="T77" fmla="*/ 75 h 215"/>
                  <a:gd name="T78" fmla="*/ 536 w 549"/>
                  <a:gd name="T79" fmla="*/ 73 h 215"/>
                  <a:gd name="T80" fmla="*/ 534 w 549"/>
                  <a:gd name="T81" fmla="*/ 71 h 215"/>
                  <a:gd name="T82" fmla="*/ 530 w 549"/>
                  <a:gd name="T83" fmla="*/ 69 h 215"/>
                  <a:gd name="T84" fmla="*/ 17 w 549"/>
                  <a:gd name="T85" fmla="*/ 14 h 215"/>
                  <a:gd name="T86" fmla="*/ 0 w 549"/>
                  <a:gd name="T87" fmla="*/ 1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215">
                    <a:moveTo>
                      <a:pt x="12" y="214"/>
                    </a:moveTo>
                    <a:lnTo>
                      <a:pt x="287" y="214"/>
                    </a:lnTo>
                    <a:lnTo>
                      <a:pt x="326" y="197"/>
                    </a:lnTo>
                    <a:lnTo>
                      <a:pt x="347" y="141"/>
                    </a:lnTo>
                    <a:lnTo>
                      <a:pt x="349" y="140"/>
                    </a:lnTo>
                    <a:lnTo>
                      <a:pt x="350" y="139"/>
                    </a:lnTo>
                    <a:lnTo>
                      <a:pt x="351" y="138"/>
                    </a:lnTo>
                    <a:lnTo>
                      <a:pt x="352" y="137"/>
                    </a:lnTo>
                    <a:lnTo>
                      <a:pt x="353" y="136"/>
                    </a:lnTo>
                    <a:lnTo>
                      <a:pt x="353" y="135"/>
                    </a:lnTo>
                    <a:lnTo>
                      <a:pt x="354" y="134"/>
                    </a:lnTo>
                    <a:lnTo>
                      <a:pt x="355" y="134"/>
                    </a:lnTo>
                    <a:lnTo>
                      <a:pt x="355" y="132"/>
                    </a:lnTo>
                    <a:lnTo>
                      <a:pt x="356" y="132"/>
                    </a:lnTo>
                    <a:lnTo>
                      <a:pt x="357" y="131"/>
                    </a:lnTo>
                    <a:lnTo>
                      <a:pt x="358" y="130"/>
                    </a:lnTo>
                    <a:lnTo>
                      <a:pt x="359" y="129"/>
                    </a:lnTo>
                    <a:lnTo>
                      <a:pt x="360" y="129"/>
                    </a:lnTo>
                    <a:lnTo>
                      <a:pt x="360" y="128"/>
                    </a:lnTo>
                    <a:lnTo>
                      <a:pt x="361" y="128"/>
                    </a:lnTo>
                    <a:lnTo>
                      <a:pt x="362" y="128"/>
                    </a:lnTo>
                    <a:lnTo>
                      <a:pt x="362" y="127"/>
                    </a:lnTo>
                    <a:lnTo>
                      <a:pt x="363" y="127"/>
                    </a:lnTo>
                    <a:lnTo>
                      <a:pt x="364" y="127"/>
                    </a:lnTo>
                    <a:lnTo>
                      <a:pt x="365" y="126"/>
                    </a:lnTo>
                    <a:lnTo>
                      <a:pt x="367" y="125"/>
                    </a:lnTo>
                    <a:lnTo>
                      <a:pt x="368" y="125"/>
                    </a:lnTo>
                    <a:lnTo>
                      <a:pt x="369" y="124"/>
                    </a:lnTo>
                    <a:lnTo>
                      <a:pt x="371" y="124"/>
                    </a:lnTo>
                    <a:lnTo>
                      <a:pt x="372" y="124"/>
                    </a:lnTo>
                    <a:lnTo>
                      <a:pt x="373" y="123"/>
                    </a:lnTo>
                    <a:lnTo>
                      <a:pt x="374" y="123"/>
                    </a:lnTo>
                    <a:lnTo>
                      <a:pt x="375" y="122"/>
                    </a:lnTo>
                    <a:lnTo>
                      <a:pt x="377" y="122"/>
                    </a:lnTo>
                    <a:lnTo>
                      <a:pt x="380" y="121"/>
                    </a:lnTo>
                    <a:lnTo>
                      <a:pt x="383" y="121"/>
                    </a:lnTo>
                    <a:lnTo>
                      <a:pt x="386" y="120"/>
                    </a:lnTo>
                    <a:lnTo>
                      <a:pt x="389" y="120"/>
                    </a:lnTo>
                    <a:lnTo>
                      <a:pt x="392" y="119"/>
                    </a:lnTo>
                    <a:lnTo>
                      <a:pt x="395" y="118"/>
                    </a:lnTo>
                    <a:lnTo>
                      <a:pt x="398" y="118"/>
                    </a:lnTo>
                    <a:lnTo>
                      <a:pt x="400" y="118"/>
                    </a:lnTo>
                    <a:lnTo>
                      <a:pt x="403" y="118"/>
                    </a:lnTo>
                    <a:lnTo>
                      <a:pt x="406" y="117"/>
                    </a:lnTo>
                    <a:lnTo>
                      <a:pt x="409" y="117"/>
                    </a:lnTo>
                    <a:lnTo>
                      <a:pt x="411" y="117"/>
                    </a:lnTo>
                    <a:lnTo>
                      <a:pt x="415" y="117"/>
                    </a:lnTo>
                    <a:lnTo>
                      <a:pt x="417" y="117"/>
                    </a:lnTo>
                    <a:lnTo>
                      <a:pt x="420" y="117"/>
                    </a:lnTo>
                    <a:lnTo>
                      <a:pt x="422" y="117"/>
                    </a:lnTo>
                    <a:lnTo>
                      <a:pt x="425" y="117"/>
                    </a:lnTo>
                    <a:lnTo>
                      <a:pt x="427" y="117"/>
                    </a:lnTo>
                    <a:lnTo>
                      <a:pt x="430" y="117"/>
                    </a:lnTo>
                    <a:lnTo>
                      <a:pt x="432" y="117"/>
                    </a:lnTo>
                    <a:lnTo>
                      <a:pt x="436" y="118"/>
                    </a:lnTo>
                    <a:lnTo>
                      <a:pt x="438" y="118"/>
                    </a:lnTo>
                    <a:lnTo>
                      <a:pt x="441" y="118"/>
                    </a:lnTo>
                    <a:lnTo>
                      <a:pt x="444" y="118"/>
                    </a:lnTo>
                    <a:lnTo>
                      <a:pt x="446" y="119"/>
                    </a:lnTo>
                    <a:lnTo>
                      <a:pt x="449" y="120"/>
                    </a:lnTo>
                    <a:lnTo>
                      <a:pt x="451" y="120"/>
                    </a:lnTo>
                    <a:lnTo>
                      <a:pt x="453" y="121"/>
                    </a:lnTo>
                    <a:lnTo>
                      <a:pt x="457" y="121"/>
                    </a:lnTo>
                    <a:lnTo>
                      <a:pt x="460" y="122"/>
                    </a:lnTo>
                    <a:lnTo>
                      <a:pt x="462" y="122"/>
                    </a:lnTo>
                    <a:lnTo>
                      <a:pt x="463" y="122"/>
                    </a:lnTo>
                    <a:lnTo>
                      <a:pt x="465" y="123"/>
                    </a:lnTo>
                    <a:lnTo>
                      <a:pt x="466" y="123"/>
                    </a:lnTo>
                    <a:lnTo>
                      <a:pt x="467" y="124"/>
                    </a:lnTo>
                    <a:lnTo>
                      <a:pt x="468" y="124"/>
                    </a:lnTo>
                    <a:lnTo>
                      <a:pt x="469" y="124"/>
                    </a:lnTo>
                    <a:lnTo>
                      <a:pt x="470" y="124"/>
                    </a:lnTo>
                    <a:lnTo>
                      <a:pt x="471" y="125"/>
                    </a:lnTo>
                    <a:lnTo>
                      <a:pt x="472" y="125"/>
                    </a:lnTo>
                    <a:lnTo>
                      <a:pt x="474" y="125"/>
                    </a:lnTo>
                    <a:lnTo>
                      <a:pt x="476" y="126"/>
                    </a:lnTo>
                    <a:lnTo>
                      <a:pt x="477" y="126"/>
                    </a:lnTo>
                    <a:lnTo>
                      <a:pt x="478" y="127"/>
                    </a:lnTo>
                    <a:lnTo>
                      <a:pt x="480" y="127"/>
                    </a:lnTo>
                    <a:lnTo>
                      <a:pt x="481" y="128"/>
                    </a:lnTo>
                    <a:lnTo>
                      <a:pt x="482" y="128"/>
                    </a:lnTo>
                    <a:lnTo>
                      <a:pt x="484" y="129"/>
                    </a:lnTo>
                    <a:lnTo>
                      <a:pt x="485" y="129"/>
                    </a:lnTo>
                    <a:lnTo>
                      <a:pt x="486" y="130"/>
                    </a:lnTo>
                    <a:lnTo>
                      <a:pt x="487" y="130"/>
                    </a:lnTo>
                    <a:lnTo>
                      <a:pt x="488" y="131"/>
                    </a:lnTo>
                    <a:lnTo>
                      <a:pt x="490" y="132"/>
                    </a:lnTo>
                    <a:lnTo>
                      <a:pt x="491" y="132"/>
                    </a:lnTo>
                    <a:lnTo>
                      <a:pt x="491" y="133"/>
                    </a:lnTo>
                    <a:lnTo>
                      <a:pt x="492" y="134"/>
                    </a:lnTo>
                    <a:lnTo>
                      <a:pt x="493" y="134"/>
                    </a:lnTo>
                    <a:lnTo>
                      <a:pt x="494" y="135"/>
                    </a:lnTo>
                    <a:lnTo>
                      <a:pt x="494" y="136"/>
                    </a:lnTo>
                    <a:lnTo>
                      <a:pt x="495" y="136"/>
                    </a:lnTo>
                    <a:lnTo>
                      <a:pt x="497" y="137"/>
                    </a:lnTo>
                    <a:lnTo>
                      <a:pt x="497" y="138"/>
                    </a:lnTo>
                    <a:lnTo>
                      <a:pt x="497" y="139"/>
                    </a:lnTo>
                    <a:lnTo>
                      <a:pt x="511" y="163"/>
                    </a:lnTo>
                    <a:lnTo>
                      <a:pt x="548" y="163"/>
                    </a:lnTo>
                    <a:lnTo>
                      <a:pt x="548" y="89"/>
                    </a:lnTo>
                    <a:lnTo>
                      <a:pt x="548" y="88"/>
                    </a:lnTo>
                    <a:lnTo>
                      <a:pt x="548" y="87"/>
                    </a:lnTo>
                    <a:lnTo>
                      <a:pt x="547" y="86"/>
                    </a:lnTo>
                    <a:lnTo>
                      <a:pt x="547" y="84"/>
                    </a:lnTo>
                    <a:lnTo>
                      <a:pt x="546" y="83"/>
                    </a:lnTo>
                    <a:lnTo>
                      <a:pt x="545" y="82"/>
                    </a:lnTo>
                    <a:lnTo>
                      <a:pt x="545" y="81"/>
                    </a:lnTo>
                    <a:lnTo>
                      <a:pt x="545" y="80"/>
                    </a:lnTo>
                    <a:lnTo>
                      <a:pt x="544" y="80"/>
                    </a:lnTo>
                    <a:lnTo>
                      <a:pt x="544" y="79"/>
                    </a:lnTo>
                    <a:lnTo>
                      <a:pt x="543" y="79"/>
                    </a:lnTo>
                    <a:lnTo>
                      <a:pt x="543" y="78"/>
                    </a:lnTo>
                    <a:lnTo>
                      <a:pt x="543" y="77"/>
                    </a:lnTo>
                    <a:lnTo>
                      <a:pt x="542" y="77"/>
                    </a:lnTo>
                    <a:lnTo>
                      <a:pt x="541" y="76"/>
                    </a:lnTo>
                    <a:lnTo>
                      <a:pt x="541" y="75"/>
                    </a:lnTo>
                    <a:lnTo>
                      <a:pt x="540" y="75"/>
                    </a:lnTo>
                    <a:lnTo>
                      <a:pt x="539" y="74"/>
                    </a:lnTo>
                    <a:lnTo>
                      <a:pt x="537" y="73"/>
                    </a:lnTo>
                    <a:lnTo>
                      <a:pt x="536" y="73"/>
                    </a:lnTo>
                    <a:lnTo>
                      <a:pt x="535" y="72"/>
                    </a:lnTo>
                    <a:lnTo>
                      <a:pt x="534" y="72"/>
                    </a:lnTo>
                    <a:lnTo>
                      <a:pt x="534" y="71"/>
                    </a:lnTo>
                    <a:lnTo>
                      <a:pt x="533" y="71"/>
                    </a:lnTo>
                    <a:lnTo>
                      <a:pt x="532" y="70"/>
                    </a:lnTo>
                    <a:lnTo>
                      <a:pt x="530" y="69"/>
                    </a:lnTo>
                    <a:lnTo>
                      <a:pt x="314" y="0"/>
                    </a:lnTo>
                    <a:lnTo>
                      <a:pt x="39" y="0"/>
                    </a:lnTo>
                    <a:lnTo>
                      <a:pt x="17" y="14"/>
                    </a:lnTo>
                    <a:lnTo>
                      <a:pt x="4" y="89"/>
                    </a:lnTo>
                    <a:lnTo>
                      <a:pt x="0" y="89"/>
                    </a:lnTo>
                    <a:lnTo>
                      <a:pt x="0" y="115"/>
                    </a:lnTo>
                    <a:lnTo>
                      <a:pt x="12" y="115"/>
                    </a:lnTo>
                    <a:lnTo>
                      <a:pt x="12" y="214"/>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42" name="Freeform 26"/>
              <p:cNvSpPr>
                <a:spLocks noChangeAspect="1"/>
              </p:cNvSpPr>
              <p:nvPr/>
            </p:nvSpPr>
            <p:spPr bwMode="auto">
              <a:xfrm flipH="1">
                <a:off x="2971" y="3601"/>
                <a:ext cx="523" cy="215"/>
              </a:xfrm>
              <a:custGeom>
                <a:avLst/>
                <a:gdLst>
                  <a:gd name="T0" fmla="*/ 12 w 549"/>
                  <a:gd name="T1" fmla="*/ 214 h 215"/>
                  <a:gd name="T2" fmla="*/ 287 w 549"/>
                  <a:gd name="T3" fmla="*/ 214 h 215"/>
                  <a:gd name="T4" fmla="*/ 326 w 549"/>
                  <a:gd name="T5" fmla="*/ 197 h 215"/>
                  <a:gd name="T6" fmla="*/ 347 w 549"/>
                  <a:gd name="T7" fmla="*/ 141 h 215"/>
                  <a:gd name="T8" fmla="*/ 352 w 549"/>
                  <a:gd name="T9" fmla="*/ 137 h 215"/>
                  <a:gd name="T10" fmla="*/ 355 w 549"/>
                  <a:gd name="T11" fmla="*/ 134 h 215"/>
                  <a:gd name="T12" fmla="*/ 358 w 549"/>
                  <a:gd name="T13" fmla="*/ 130 h 215"/>
                  <a:gd name="T14" fmla="*/ 360 w 549"/>
                  <a:gd name="T15" fmla="*/ 128 h 215"/>
                  <a:gd name="T16" fmla="*/ 363 w 549"/>
                  <a:gd name="T17" fmla="*/ 127 h 215"/>
                  <a:gd name="T18" fmla="*/ 367 w 549"/>
                  <a:gd name="T19" fmla="*/ 125 h 215"/>
                  <a:gd name="T20" fmla="*/ 371 w 549"/>
                  <a:gd name="T21" fmla="*/ 124 h 215"/>
                  <a:gd name="T22" fmla="*/ 375 w 549"/>
                  <a:gd name="T23" fmla="*/ 122 h 215"/>
                  <a:gd name="T24" fmla="*/ 386 w 549"/>
                  <a:gd name="T25" fmla="*/ 120 h 215"/>
                  <a:gd name="T26" fmla="*/ 398 w 549"/>
                  <a:gd name="T27" fmla="*/ 118 h 215"/>
                  <a:gd name="T28" fmla="*/ 409 w 549"/>
                  <a:gd name="T29" fmla="*/ 117 h 215"/>
                  <a:gd name="T30" fmla="*/ 420 w 549"/>
                  <a:gd name="T31" fmla="*/ 117 h 215"/>
                  <a:gd name="T32" fmla="*/ 430 w 549"/>
                  <a:gd name="T33" fmla="*/ 117 h 215"/>
                  <a:gd name="T34" fmla="*/ 441 w 549"/>
                  <a:gd name="T35" fmla="*/ 118 h 215"/>
                  <a:gd name="T36" fmla="*/ 451 w 549"/>
                  <a:gd name="T37" fmla="*/ 120 h 215"/>
                  <a:gd name="T38" fmla="*/ 462 w 549"/>
                  <a:gd name="T39" fmla="*/ 122 h 215"/>
                  <a:gd name="T40" fmla="*/ 467 w 549"/>
                  <a:gd name="T41" fmla="*/ 124 h 215"/>
                  <a:gd name="T42" fmla="*/ 471 w 549"/>
                  <a:gd name="T43" fmla="*/ 125 h 215"/>
                  <a:gd name="T44" fmla="*/ 477 w 549"/>
                  <a:gd name="T45" fmla="*/ 126 h 215"/>
                  <a:gd name="T46" fmla="*/ 482 w 549"/>
                  <a:gd name="T47" fmla="*/ 128 h 215"/>
                  <a:gd name="T48" fmla="*/ 487 w 549"/>
                  <a:gd name="T49" fmla="*/ 130 h 215"/>
                  <a:gd name="T50" fmla="*/ 491 w 549"/>
                  <a:gd name="T51" fmla="*/ 133 h 215"/>
                  <a:gd name="T52" fmla="*/ 494 w 549"/>
                  <a:gd name="T53" fmla="*/ 136 h 215"/>
                  <a:gd name="T54" fmla="*/ 497 w 549"/>
                  <a:gd name="T55" fmla="*/ 139 h 215"/>
                  <a:gd name="T56" fmla="*/ 511 w 549"/>
                  <a:gd name="T57" fmla="*/ 163 h 215"/>
                  <a:gd name="T58" fmla="*/ 548 w 549"/>
                  <a:gd name="T59" fmla="*/ 163 h 215"/>
                  <a:gd name="T60" fmla="*/ 548 w 549"/>
                  <a:gd name="T61" fmla="*/ 89 h 215"/>
                  <a:gd name="T62" fmla="*/ 547 w 549"/>
                  <a:gd name="T63" fmla="*/ 86 h 215"/>
                  <a:gd name="T64" fmla="*/ 545 w 549"/>
                  <a:gd name="T65" fmla="*/ 82 h 215"/>
                  <a:gd name="T66" fmla="*/ 544 w 549"/>
                  <a:gd name="T67" fmla="*/ 80 h 215"/>
                  <a:gd name="T68" fmla="*/ 543 w 549"/>
                  <a:gd name="T69" fmla="*/ 77 h 215"/>
                  <a:gd name="T70" fmla="*/ 541 w 549"/>
                  <a:gd name="T71" fmla="*/ 75 h 215"/>
                  <a:gd name="T72" fmla="*/ 537 w 549"/>
                  <a:gd name="T73" fmla="*/ 73 h 215"/>
                  <a:gd name="T74" fmla="*/ 534 w 549"/>
                  <a:gd name="T75" fmla="*/ 71 h 215"/>
                  <a:gd name="T76" fmla="*/ 530 w 549"/>
                  <a:gd name="T77" fmla="*/ 69 h 215"/>
                  <a:gd name="T78" fmla="*/ 314 w 549"/>
                  <a:gd name="T79" fmla="*/ 0 h 215"/>
                  <a:gd name="T80" fmla="*/ 39 w 549"/>
                  <a:gd name="T81" fmla="*/ 0 h 215"/>
                  <a:gd name="T82" fmla="*/ 17 w 549"/>
                  <a:gd name="T83" fmla="*/ 14 h 215"/>
                  <a:gd name="T84" fmla="*/ 4 w 549"/>
                  <a:gd name="T85" fmla="*/ 89 h 215"/>
                  <a:gd name="T86" fmla="*/ 0 w 549"/>
                  <a:gd name="T87" fmla="*/ 89 h 215"/>
                  <a:gd name="T88" fmla="*/ 0 w 549"/>
                  <a:gd name="T89" fmla="*/ 115 h 215"/>
                  <a:gd name="T90" fmla="*/ 12 w 549"/>
                  <a:gd name="T91" fmla="*/ 115 h 215"/>
                  <a:gd name="T92" fmla="*/ 12 w 549"/>
                  <a:gd name="T93"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9" h="215">
                    <a:moveTo>
                      <a:pt x="12" y="214"/>
                    </a:moveTo>
                    <a:lnTo>
                      <a:pt x="287" y="214"/>
                    </a:lnTo>
                    <a:lnTo>
                      <a:pt x="326" y="197"/>
                    </a:lnTo>
                    <a:lnTo>
                      <a:pt x="347" y="141"/>
                    </a:lnTo>
                    <a:lnTo>
                      <a:pt x="352" y="137"/>
                    </a:lnTo>
                    <a:lnTo>
                      <a:pt x="355" y="134"/>
                    </a:lnTo>
                    <a:lnTo>
                      <a:pt x="358" y="130"/>
                    </a:lnTo>
                    <a:lnTo>
                      <a:pt x="360" y="128"/>
                    </a:lnTo>
                    <a:lnTo>
                      <a:pt x="363" y="127"/>
                    </a:lnTo>
                    <a:lnTo>
                      <a:pt x="367" y="125"/>
                    </a:lnTo>
                    <a:lnTo>
                      <a:pt x="371" y="124"/>
                    </a:lnTo>
                    <a:lnTo>
                      <a:pt x="375" y="122"/>
                    </a:lnTo>
                    <a:lnTo>
                      <a:pt x="386" y="120"/>
                    </a:lnTo>
                    <a:lnTo>
                      <a:pt x="398" y="118"/>
                    </a:lnTo>
                    <a:lnTo>
                      <a:pt x="409" y="117"/>
                    </a:lnTo>
                    <a:lnTo>
                      <a:pt x="420" y="117"/>
                    </a:lnTo>
                    <a:lnTo>
                      <a:pt x="430" y="117"/>
                    </a:lnTo>
                    <a:lnTo>
                      <a:pt x="441" y="118"/>
                    </a:lnTo>
                    <a:lnTo>
                      <a:pt x="451" y="120"/>
                    </a:lnTo>
                    <a:lnTo>
                      <a:pt x="462" y="122"/>
                    </a:lnTo>
                    <a:lnTo>
                      <a:pt x="467" y="124"/>
                    </a:lnTo>
                    <a:lnTo>
                      <a:pt x="471" y="125"/>
                    </a:lnTo>
                    <a:lnTo>
                      <a:pt x="477" y="126"/>
                    </a:lnTo>
                    <a:lnTo>
                      <a:pt x="482" y="128"/>
                    </a:lnTo>
                    <a:lnTo>
                      <a:pt x="487" y="130"/>
                    </a:lnTo>
                    <a:lnTo>
                      <a:pt x="491" y="133"/>
                    </a:lnTo>
                    <a:lnTo>
                      <a:pt x="494" y="136"/>
                    </a:lnTo>
                    <a:lnTo>
                      <a:pt x="497" y="139"/>
                    </a:lnTo>
                    <a:lnTo>
                      <a:pt x="511" y="163"/>
                    </a:lnTo>
                    <a:lnTo>
                      <a:pt x="548" y="163"/>
                    </a:lnTo>
                    <a:lnTo>
                      <a:pt x="548" y="89"/>
                    </a:lnTo>
                    <a:lnTo>
                      <a:pt x="547" y="86"/>
                    </a:lnTo>
                    <a:lnTo>
                      <a:pt x="545" y="82"/>
                    </a:lnTo>
                    <a:lnTo>
                      <a:pt x="544" y="80"/>
                    </a:lnTo>
                    <a:lnTo>
                      <a:pt x="543" y="77"/>
                    </a:lnTo>
                    <a:lnTo>
                      <a:pt x="541" y="75"/>
                    </a:lnTo>
                    <a:lnTo>
                      <a:pt x="537" y="73"/>
                    </a:lnTo>
                    <a:lnTo>
                      <a:pt x="534" y="71"/>
                    </a:lnTo>
                    <a:lnTo>
                      <a:pt x="530" y="69"/>
                    </a:lnTo>
                    <a:lnTo>
                      <a:pt x="314" y="0"/>
                    </a:lnTo>
                    <a:lnTo>
                      <a:pt x="39" y="0"/>
                    </a:lnTo>
                    <a:lnTo>
                      <a:pt x="17" y="14"/>
                    </a:lnTo>
                    <a:lnTo>
                      <a:pt x="4" y="89"/>
                    </a:lnTo>
                    <a:lnTo>
                      <a:pt x="0" y="89"/>
                    </a:lnTo>
                    <a:lnTo>
                      <a:pt x="0" y="115"/>
                    </a:lnTo>
                    <a:lnTo>
                      <a:pt x="12" y="115"/>
                    </a:lnTo>
                    <a:lnTo>
                      <a:pt x="12" y="214"/>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43" name="Freeform 27"/>
              <p:cNvSpPr>
                <a:spLocks noChangeAspect="1"/>
              </p:cNvSpPr>
              <p:nvPr/>
            </p:nvSpPr>
            <p:spPr bwMode="auto">
              <a:xfrm flipH="1">
                <a:off x="3334" y="3615"/>
                <a:ext cx="141" cy="185"/>
              </a:xfrm>
              <a:custGeom>
                <a:avLst/>
                <a:gdLst>
                  <a:gd name="T0" fmla="*/ 140 w 148"/>
                  <a:gd name="T1" fmla="*/ 184 h 185"/>
                  <a:gd name="T2" fmla="*/ 12 w 148"/>
                  <a:gd name="T3" fmla="*/ 184 h 185"/>
                  <a:gd name="T4" fmla="*/ 7 w 148"/>
                  <a:gd name="T5" fmla="*/ 182 h 185"/>
                  <a:gd name="T6" fmla="*/ 3 w 148"/>
                  <a:gd name="T7" fmla="*/ 180 h 185"/>
                  <a:gd name="T8" fmla="*/ 1 w 148"/>
                  <a:gd name="T9" fmla="*/ 176 h 185"/>
                  <a:gd name="T10" fmla="*/ 0 w 148"/>
                  <a:gd name="T11" fmla="*/ 171 h 185"/>
                  <a:gd name="T12" fmla="*/ 0 w 148"/>
                  <a:gd name="T13" fmla="*/ 70 h 185"/>
                  <a:gd name="T14" fmla="*/ 9 w 148"/>
                  <a:gd name="T15" fmla="*/ 7 h 185"/>
                  <a:gd name="T16" fmla="*/ 9 w 148"/>
                  <a:gd name="T17" fmla="*/ 3 h 185"/>
                  <a:gd name="T18" fmla="*/ 10 w 148"/>
                  <a:gd name="T19" fmla="*/ 1 h 185"/>
                  <a:gd name="T20" fmla="*/ 12 w 148"/>
                  <a:gd name="T21" fmla="*/ 0 h 185"/>
                  <a:gd name="T22" fmla="*/ 15 w 148"/>
                  <a:gd name="T23" fmla="*/ 0 h 185"/>
                  <a:gd name="T24" fmla="*/ 140 w 148"/>
                  <a:gd name="T25" fmla="*/ 0 h 185"/>
                  <a:gd name="T26" fmla="*/ 142 w 148"/>
                  <a:gd name="T27" fmla="*/ 0 h 185"/>
                  <a:gd name="T28" fmla="*/ 144 w 148"/>
                  <a:gd name="T29" fmla="*/ 1 h 185"/>
                  <a:gd name="T30" fmla="*/ 146 w 148"/>
                  <a:gd name="T31" fmla="*/ 2 h 185"/>
                  <a:gd name="T32" fmla="*/ 147 w 148"/>
                  <a:gd name="T33" fmla="*/ 5 h 185"/>
                  <a:gd name="T34" fmla="*/ 147 w 148"/>
                  <a:gd name="T35" fmla="*/ 177 h 185"/>
                  <a:gd name="T36" fmla="*/ 147 w 148"/>
                  <a:gd name="T37" fmla="*/ 180 h 185"/>
                  <a:gd name="T38" fmla="*/ 145 w 148"/>
                  <a:gd name="T39" fmla="*/ 182 h 185"/>
                  <a:gd name="T40" fmla="*/ 142 w 148"/>
                  <a:gd name="T41" fmla="*/ 183 h 185"/>
                  <a:gd name="T42" fmla="*/ 140 w 148"/>
                  <a:gd name="T4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85">
                    <a:moveTo>
                      <a:pt x="140" y="184"/>
                    </a:moveTo>
                    <a:lnTo>
                      <a:pt x="12" y="184"/>
                    </a:lnTo>
                    <a:lnTo>
                      <a:pt x="7" y="182"/>
                    </a:lnTo>
                    <a:lnTo>
                      <a:pt x="3" y="180"/>
                    </a:lnTo>
                    <a:lnTo>
                      <a:pt x="1" y="176"/>
                    </a:lnTo>
                    <a:lnTo>
                      <a:pt x="0" y="171"/>
                    </a:lnTo>
                    <a:lnTo>
                      <a:pt x="0" y="70"/>
                    </a:lnTo>
                    <a:lnTo>
                      <a:pt x="9" y="7"/>
                    </a:lnTo>
                    <a:lnTo>
                      <a:pt x="9" y="3"/>
                    </a:lnTo>
                    <a:lnTo>
                      <a:pt x="10" y="1"/>
                    </a:lnTo>
                    <a:lnTo>
                      <a:pt x="12" y="0"/>
                    </a:lnTo>
                    <a:lnTo>
                      <a:pt x="15" y="0"/>
                    </a:lnTo>
                    <a:lnTo>
                      <a:pt x="140" y="0"/>
                    </a:lnTo>
                    <a:lnTo>
                      <a:pt x="142" y="0"/>
                    </a:lnTo>
                    <a:lnTo>
                      <a:pt x="144" y="1"/>
                    </a:lnTo>
                    <a:lnTo>
                      <a:pt x="146" y="2"/>
                    </a:lnTo>
                    <a:lnTo>
                      <a:pt x="147" y="5"/>
                    </a:lnTo>
                    <a:lnTo>
                      <a:pt x="147" y="177"/>
                    </a:lnTo>
                    <a:lnTo>
                      <a:pt x="147" y="180"/>
                    </a:lnTo>
                    <a:lnTo>
                      <a:pt x="145" y="182"/>
                    </a:lnTo>
                    <a:lnTo>
                      <a:pt x="142" y="183"/>
                    </a:lnTo>
                    <a:lnTo>
                      <a:pt x="140" y="184"/>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44" name="Freeform 28"/>
              <p:cNvSpPr>
                <a:spLocks noChangeAspect="1"/>
              </p:cNvSpPr>
              <p:nvPr/>
            </p:nvSpPr>
            <p:spPr bwMode="auto">
              <a:xfrm flipH="1">
                <a:off x="3363" y="3618"/>
                <a:ext cx="92" cy="78"/>
              </a:xfrm>
              <a:custGeom>
                <a:avLst/>
                <a:gdLst>
                  <a:gd name="T0" fmla="*/ 96 w 97"/>
                  <a:gd name="T1" fmla="*/ 77 h 78"/>
                  <a:gd name="T2" fmla="*/ 0 w 97"/>
                  <a:gd name="T3" fmla="*/ 77 h 78"/>
                  <a:gd name="T4" fmla="*/ 0 w 97"/>
                  <a:gd name="T5" fmla="*/ 0 h 78"/>
                  <a:gd name="T6" fmla="*/ 96 w 97"/>
                  <a:gd name="T7" fmla="*/ 0 h 78"/>
                  <a:gd name="T8" fmla="*/ 96 w 97"/>
                  <a:gd name="T9" fmla="*/ 77 h 78"/>
                </a:gdLst>
                <a:ahLst/>
                <a:cxnLst>
                  <a:cxn ang="0">
                    <a:pos x="T0" y="T1"/>
                  </a:cxn>
                  <a:cxn ang="0">
                    <a:pos x="T2" y="T3"/>
                  </a:cxn>
                  <a:cxn ang="0">
                    <a:pos x="T4" y="T5"/>
                  </a:cxn>
                  <a:cxn ang="0">
                    <a:pos x="T6" y="T7"/>
                  </a:cxn>
                  <a:cxn ang="0">
                    <a:pos x="T8" y="T9"/>
                  </a:cxn>
                </a:cxnLst>
                <a:rect l="0" t="0" r="r" b="b"/>
                <a:pathLst>
                  <a:path w="97" h="78">
                    <a:moveTo>
                      <a:pt x="96" y="77"/>
                    </a:moveTo>
                    <a:lnTo>
                      <a:pt x="0" y="77"/>
                    </a:lnTo>
                    <a:lnTo>
                      <a:pt x="0" y="0"/>
                    </a:lnTo>
                    <a:lnTo>
                      <a:pt x="96" y="0"/>
                    </a:lnTo>
                    <a:lnTo>
                      <a:pt x="96" y="77"/>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45" name="Freeform 29"/>
              <p:cNvSpPr>
                <a:spLocks noChangeAspect="1"/>
              </p:cNvSpPr>
              <p:nvPr/>
            </p:nvSpPr>
            <p:spPr bwMode="auto">
              <a:xfrm flipH="1">
                <a:off x="3173" y="3615"/>
                <a:ext cx="157" cy="185"/>
              </a:xfrm>
              <a:custGeom>
                <a:avLst/>
                <a:gdLst>
                  <a:gd name="T0" fmla="*/ 6 w 165"/>
                  <a:gd name="T1" fmla="*/ 184 h 185"/>
                  <a:gd name="T2" fmla="*/ 117 w 165"/>
                  <a:gd name="T3" fmla="*/ 184 h 185"/>
                  <a:gd name="T4" fmla="*/ 120 w 165"/>
                  <a:gd name="T5" fmla="*/ 182 h 185"/>
                  <a:gd name="T6" fmla="*/ 123 w 165"/>
                  <a:gd name="T7" fmla="*/ 180 h 185"/>
                  <a:gd name="T8" fmla="*/ 126 w 165"/>
                  <a:gd name="T9" fmla="*/ 178 h 185"/>
                  <a:gd name="T10" fmla="*/ 129 w 165"/>
                  <a:gd name="T11" fmla="*/ 176 h 185"/>
                  <a:gd name="T12" fmla="*/ 133 w 165"/>
                  <a:gd name="T13" fmla="*/ 173 h 185"/>
                  <a:gd name="T14" fmla="*/ 136 w 165"/>
                  <a:gd name="T15" fmla="*/ 170 h 185"/>
                  <a:gd name="T16" fmla="*/ 138 w 165"/>
                  <a:gd name="T17" fmla="*/ 167 h 185"/>
                  <a:gd name="T18" fmla="*/ 139 w 165"/>
                  <a:gd name="T19" fmla="*/ 164 h 185"/>
                  <a:gd name="T20" fmla="*/ 164 w 165"/>
                  <a:gd name="T21" fmla="*/ 75 h 185"/>
                  <a:gd name="T22" fmla="*/ 137 w 165"/>
                  <a:gd name="T23" fmla="*/ 7 h 185"/>
                  <a:gd name="T24" fmla="*/ 136 w 165"/>
                  <a:gd name="T25" fmla="*/ 5 h 185"/>
                  <a:gd name="T26" fmla="*/ 135 w 165"/>
                  <a:gd name="T27" fmla="*/ 2 h 185"/>
                  <a:gd name="T28" fmla="*/ 133 w 165"/>
                  <a:gd name="T29" fmla="*/ 1 h 185"/>
                  <a:gd name="T30" fmla="*/ 131 w 165"/>
                  <a:gd name="T31" fmla="*/ 0 h 185"/>
                  <a:gd name="T32" fmla="*/ 6 w 165"/>
                  <a:gd name="T33" fmla="*/ 0 h 185"/>
                  <a:gd name="T34" fmla="*/ 4 w 165"/>
                  <a:gd name="T35" fmla="*/ 0 h 185"/>
                  <a:gd name="T36" fmla="*/ 2 w 165"/>
                  <a:gd name="T37" fmla="*/ 1 h 185"/>
                  <a:gd name="T38" fmla="*/ 0 w 165"/>
                  <a:gd name="T39" fmla="*/ 2 h 185"/>
                  <a:gd name="T40" fmla="*/ 0 w 165"/>
                  <a:gd name="T41" fmla="*/ 5 h 185"/>
                  <a:gd name="T42" fmla="*/ 0 w 165"/>
                  <a:gd name="T43" fmla="*/ 177 h 185"/>
                  <a:gd name="T44" fmla="*/ 0 w 165"/>
                  <a:gd name="T45" fmla="*/ 180 h 185"/>
                  <a:gd name="T46" fmla="*/ 2 w 165"/>
                  <a:gd name="T47" fmla="*/ 182 h 185"/>
                  <a:gd name="T48" fmla="*/ 4 w 165"/>
                  <a:gd name="T49" fmla="*/ 183 h 185"/>
                  <a:gd name="T50" fmla="*/ 6 w 165"/>
                  <a:gd name="T51"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5">
                    <a:moveTo>
                      <a:pt x="6" y="184"/>
                    </a:moveTo>
                    <a:lnTo>
                      <a:pt x="117" y="184"/>
                    </a:lnTo>
                    <a:lnTo>
                      <a:pt x="120" y="182"/>
                    </a:lnTo>
                    <a:lnTo>
                      <a:pt x="123" y="180"/>
                    </a:lnTo>
                    <a:lnTo>
                      <a:pt x="126" y="178"/>
                    </a:lnTo>
                    <a:lnTo>
                      <a:pt x="129" y="176"/>
                    </a:lnTo>
                    <a:lnTo>
                      <a:pt x="133" y="173"/>
                    </a:lnTo>
                    <a:lnTo>
                      <a:pt x="136" y="170"/>
                    </a:lnTo>
                    <a:lnTo>
                      <a:pt x="138" y="167"/>
                    </a:lnTo>
                    <a:lnTo>
                      <a:pt x="139" y="164"/>
                    </a:lnTo>
                    <a:lnTo>
                      <a:pt x="164" y="75"/>
                    </a:lnTo>
                    <a:lnTo>
                      <a:pt x="137" y="7"/>
                    </a:lnTo>
                    <a:lnTo>
                      <a:pt x="136" y="5"/>
                    </a:lnTo>
                    <a:lnTo>
                      <a:pt x="135" y="2"/>
                    </a:lnTo>
                    <a:lnTo>
                      <a:pt x="133" y="1"/>
                    </a:lnTo>
                    <a:lnTo>
                      <a:pt x="131" y="0"/>
                    </a:lnTo>
                    <a:lnTo>
                      <a:pt x="6" y="0"/>
                    </a:lnTo>
                    <a:lnTo>
                      <a:pt x="4" y="0"/>
                    </a:lnTo>
                    <a:lnTo>
                      <a:pt x="2" y="1"/>
                    </a:lnTo>
                    <a:lnTo>
                      <a:pt x="0" y="2"/>
                    </a:lnTo>
                    <a:lnTo>
                      <a:pt x="0" y="5"/>
                    </a:lnTo>
                    <a:lnTo>
                      <a:pt x="0" y="177"/>
                    </a:lnTo>
                    <a:lnTo>
                      <a:pt x="0" y="180"/>
                    </a:lnTo>
                    <a:lnTo>
                      <a:pt x="2" y="182"/>
                    </a:lnTo>
                    <a:lnTo>
                      <a:pt x="4" y="183"/>
                    </a:lnTo>
                    <a:lnTo>
                      <a:pt x="6" y="184"/>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46" name="Freeform 30"/>
              <p:cNvSpPr>
                <a:spLocks noChangeAspect="1"/>
              </p:cNvSpPr>
              <p:nvPr/>
            </p:nvSpPr>
            <p:spPr bwMode="auto">
              <a:xfrm flipH="1">
                <a:off x="2971" y="3615"/>
                <a:ext cx="224" cy="76"/>
              </a:xfrm>
              <a:custGeom>
                <a:avLst/>
                <a:gdLst>
                  <a:gd name="T0" fmla="*/ 234 w 235"/>
                  <a:gd name="T1" fmla="*/ 75 h 76"/>
                  <a:gd name="T2" fmla="*/ 28 w 235"/>
                  <a:gd name="T3" fmla="*/ 75 h 76"/>
                  <a:gd name="T4" fmla="*/ 0 w 235"/>
                  <a:gd name="T5" fmla="*/ 0 h 76"/>
                </a:gdLst>
                <a:ahLst/>
                <a:cxnLst>
                  <a:cxn ang="0">
                    <a:pos x="T0" y="T1"/>
                  </a:cxn>
                  <a:cxn ang="0">
                    <a:pos x="T2" y="T3"/>
                  </a:cxn>
                  <a:cxn ang="0">
                    <a:pos x="T4" y="T5"/>
                  </a:cxn>
                </a:cxnLst>
                <a:rect l="0" t="0" r="r" b="b"/>
                <a:pathLst>
                  <a:path w="235" h="76">
                    <a:moveTo>
                      <a:pt x="234" y="75"/>
                    </a:moveTo>
                    <a:lnTo>
                      <a:pt x="28" y="75"/>
                    </a:lnTo>
                    <a:lnTo>
                      <a:pt x="0"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47" name="Freeform 31"/>
              <p:cNvSpPr>
                <a:spLocks noChangeAspect="1"/>
              </p:cNvSpPr>
              <p:nvPr/>
            </p:nvSpPr>
            <p:spPr bwMode="auto">
              <a:xfrm flipH="1">
                <a:off x="3539" y="3718"/>
                <a:ext cx="127" cy="21"/>
              </a:xfrm>
              <a:custGeom>
                <a:avLst/>
                <a:gdLst>
                  <a:gd name="T0" fmla="*/ 0 w 133"/>
                  <a:gd name="T1" fmla="*/ 20 h 21"/>
                  <a:gd name="T2" fmla="*/ 19 w 133"/>
                  <a:gd name="T3" fmla="*/ 20 h 21"/>
                  <a:gd name="T4" fmla="*/ 24 w 133"/>
                  <a:gd name="T5" fmla="*/ 5 h 21"/>
                  <a:gd name="T6" fmla="*/ 30 w 133"/>
                  <a:gd name="T7" fmla="*/ 4 h 21"/>
                  <a:gd name="T8" fmla="*/ 37 w 133"/>
                  <a:gd name="T9" fmla="*/ 4 h 21"/>
                  <a:gd name="T10" fmla="*/ 44 w 133"/>
                  <a:gd name="T11" fmla="*/ 2 h 21"/>
                  <a:gd name="T12" fmla="*/ 50 w 133"/>
                  <a:gd name="T13" fmla="*/ 2 h 21"/>
                  <a:gd name="T14" fmla="*/ 58 w 133"/>
                  <a:gd name="T15" fmla="*/ 1 h 21"/>
                  <a:gd name="T16" fmla="*/ 64 w 133"/>
                  <a:gd name="T17" fmla="*/ 0 h 21"/>
                  <a:gd name="T18" fmla="*/ 71 w 133"/>
                  <a:gd name="T19" fmla="*/ 0 h 21"/>
                  <a:gd name="T20" fmla="*/ 77 w 133"/>
                  <a:gd name="T21" fmla="*/ 0 h 21"/>
                  <a:gd name="T22" fmla="*/ 85 w 133"/>
                  <a:gd name="T23" fmla="*/ 0 h 21"/>
                  <a:gd name="T24" fmla="*/ 91 w 133"/>
                  <a:gd name="T25" fmla="*/ 1 h 21"/>
                  <a:gd name="T26" fmla="*/ 97 w 133"/>
                  <a:gd name="T27" fmla="*/ 1 h 21"/>
                  <a:gd name="T28" fmla="*/ 104 w 133"/>
                  <a:gd name="T29" fmla="*/ 2 h 21"/>
                  <a:gd name="T30" fmla="*/ 110 w 133"/>
                  <a:gd name="T31" fmla="*/ 4 h 21"/>
                  <a:gd name="T32" fmla="*/ 115 w 133"/>
                  <a:gd name="T33" fmla="*/ 6 h 21"/>
                  <a:gd name="T34" fmla="*/ 121 w 133"/>
                  <a:gd name="T35" fmla="*/ 9 h 21"/>
                  <a:gd name="T36" fmla="*/ 127 w 133"/>
                  <a:gd name="T37" fmla="*/ 12 h 21"/>
                  <a:gd name="T38" fmla="*/ 132 w 133"/>
                  <a:gd name="T3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21">
                    <a:moveTo>
                      <a:pt x="0" y="20"/>
                    </a:moveTo>
                    <a:lnTo>
                      <a:pt x="19" y="20"/>
                    </a:lnTo>
                    <a:lnTo>
                      <a:pt x="24" y="5"/>
                    </a:lnTo>
                    <a:lnTo>
                      <a:pt x="30" y="4"/>
                    </a:lnTo>
                    <a:lnTo>
                      <a:pt x="37" y="4"/>
                    </a:lnTo>
                    <a:lnTo>
                      <a:pt x="44" y="2"/>
                    </a:lnTo>
                    <a:lnTo>
                      <a:pt x="50" y="2"/>
                    </a:lnTo>
                    <a:lnTo>
                      <a:pt x="58" y="1"/>
                    </a:lnTo>
                    <a:lnTo>
                      <a:pt x="64" y="0"/>
                    </a:lnTo>
                    <a:lnTo>
                      <a:pt x="71" y="0"/>
                    </a:lnTo>
                    <a:lnTo>
                      <a:pt x="77" y="0"/>
                    </a:lnTo>
                    <a:lnTo>
                      <a:pt x="85" y="0"/>
                    </a:lnTo>
                    <a:lnTo>
                      <a:pt x="91" y="1"/>
                    </a:lnTo>
                    <a:lnTo>
                      <a:pt x="97" y="1"/>
                    </a:lnTo>
                    <a:lnTo>
                      <a:pt x="104" y="2"/>
                    </a:lnTo>
                    <a:lnTo>
                      <a:pt x="110" y="4"/>
                    </a:lnTo>
                    <a:lnTo>
                      <a:pt x="115" y="6"/>
                    </a:lnTo>
                    <a:lnTo>
                      <a:pt x="121" y="9"/>
                    </a:lnTo>
                    <a:lnTo>
                      <a:pt x="127" y="12"/>
                    </a:lnTo>
                    <a:lnTo>
                      <a:pt x="132" y="2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48" name="Freeform 32"/>
              <p:cNvSpPr>
                <a:spLocks noChangeAspect="1"/>
              </p:cNvSpPr>
              <p:nvPr/>
            </p:nvSpPr>
            <p:spPr bwMode="auto">
              <a:xfrm flipH="1">
                <a:off x="3494" y="3717"/>
                <a:ext cx="53" cy="22"/>
              </a:xfrm>
              <a:custGeom>
                <a:avLst/>
                <a:gdLst>
                  <a:gd name="T0" fmla="*/ 0 w 56"/>
                  <a:gd name="T1" fmla="*/ 21 h 22"/>
                  <a:gd name="T2" fmla="*/ 17 w 56"/>
                  <a:gd name="T3" fmla="*/ 21 h 22"/>
                  <a:gd name="T4" fmla="*/ 55 w 56"/>
                  <a:gd name="T5" fmla="*/ 0 h 22"/>
                </a:gdLst>
                <a:ahLst/>
                <a:cxnLst>
                  <a:cxn ang="0">
                    <a:pos x="T0" y="T1"/>
                  </a:cxn>
                  <a:cxn ang="0">
                    <a:pos x="T2" y="T3"/>
                  </a:cxn>
                  <a:cxn ang="0">
                    <a:pos x="T4" y="T5"/>
                  </a:cxn>
                </a:cxnLst>
                <a:rect l="0" t="0" r="r" b="b"/>
                <a:pathLst>
                  <a:path w="56" h="22">
                    <a:moveTo>
                      <a:pt x="0" y="21"/>
                    </a:moveTo>
                    <a:lnTo>
                      <a:pt x="17" y="21"/>
                    </a:lnTo>
                    <a:lnTo>
                      <a:pt x="55"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49" name="Freeform 33"/>
              <p:cNvSpPr>
                <a:spLocks noChangeAspect="1"/>
              </p:cNvSpPr>
              <p:nvPr/>
            </p:nvSpPr>
            <p:spPr bwMode="auto">
              <a:xfrm flipH="1">
                <a:off x="3529" y="3692"/>
                <a:ext cx="134" cy="23"/>
              </a:xfrm>
              <a:custGeom>
                <a:avLst/>
                <a:gdLst>
                  <a:gd name="T0" fmla="*/ 0 w 141"/>
                  <a:gd name="T1" fmla="*/ 22 h 23"/>
                  <a:gd name="T2" fmla="*/ 2 w 141"/>
                  <a:gd name="T3" fmla="*/ 20 h 23"/>
                  <a:gd name="T4" fmla="*/ 4 w 141"/>
                  <a:gd name="T5" fmla="*/ 20 h 23"/>
                  <a:gd name="T6" fmla="*/ 6 w 141"/>
                  <a:gd name="T7" fmla="*/ 19 h 23"/>
                  <a:gd name="T8" fmla="*/ 9 w 141"/>
                  <a:gd name="T9" fmla="*/ 19 h 23"/>
                  <a:gd name="T10" fmla="*/ 17 w 141"/>
                  <a:gd name="T11" fmla="*/ 18 h 23"/>
                  <a:gd name="T12" fmla="*/ 25 w 141"/>
                  <a:gd name="T13" fmla="*/ 17 h 23"/>
                  <a:gd name="T14" fmla="*/ 33 w 141"/>
                  <a:gd name="T15" fmla="*/ 17 h 23"/>
                  <a:gd name="T16" fmla="*/ 40 w 141"/>
                  <a:gd name="T17" fmla="*/ 16 h 23"/>
                  <a:gd name="T18" fmla="*/ 47 w 141"/>
                  <a:gd name="T19" fmla="*/ 15 h 23"/>
                  <a:gd name="T20" fmla="*/ 56 w 141"/>
                  <a:gd name="T21" fmla="*/ 14 h 23"/>
                  <a:gd name="T22" fmla="*/ 63 w 141"/>
                  <a:gd name="T23" fmla="*/ 14 h 23"/>
                  <a:gd name="T24" fmla="*/ 70 w 141"/>
                  <a:gd name="T25" fmla="*/ 14 h 23"/>
                  <a:gd name="T26" fmla="*/ 78 w 141"/>
                  <a:gd name="T27" fmla="*/ 13 h 23"/>
                  <a:gd name="T28" fmla="*/ 85 w 141"/>
                  <a:gd name="T29" fmla="*/ 13 h 23"/>
                  <a:gd name="T30" fmla="*/ 93 w 141"/>
                  <a:gd name="T31" fmla="*/ 13 h 23"/>
                  <a:gd name="T32" fmla="*/ 100 w 141"/>
                  <a:gd name="T33" fmla="*/ 12 h 23"/>
                  <a:gd name="T34" fmla="*/ 107 w 141"/>
                  <a:gd name="T35" fmla="*/ 12 h 23"/>
                  <a:gd name="T36" fmla="*/ 115 w 141"/>
                  <a:gd name="T37" fmla="*/ 12 h 23"/>
                  <a:gd name="T38" fmla="*/ 122 w 141"/>
                  <a:gd name="T39" fmla="*/ 12 h 23"/>
                  <a:gd name="T40" fmla="*/ 129 w 141"/>
                  <a:gd name="T41" fmla="*/ 11 h 23"/>
                  <a:gd name="T42" fmla="*/ 134 w 141"/>
                  <a:gd name="T43" fmla="*/ 11 h 23"/>
                  <a:gd name="T44" fmla="*/ 137 w 141"/>
                  <a:gd name="T45" fmla="*/ 8 h 23"/>
                  <a:gd name="T46" fmla="*/ 139 w 141"/>
                  <a:gd name="T47" fmla="*/ 4 h 23"/>
                  <a:gd name="T48" fmla="*/ 140 w 141"/>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23">
                    <a:moveTo>
                      <a:pt x="0" y="22"/>
                    </a:moveTo>
                    <a:lnTo>
                      <a:pt x="2" y="20"/>
                    </a:lnTo>
                    <a:lnTo>
                      <a:pt x="4" y="20"/>
                    </a:lnTo>
                    <a:lnTo>
                      <a:pt x="6" y="19"/>
                    </a:lnTo>
                    <a:lnTo>
                      <a:pt x="9" y="19"/>
                    </a:lnTo>
                    <a:lnTo>
                      <a:pt x="17" y="18"/>
                    </a:lnTo>
                    <a:lnTo>
                      <a:pt x="25" y="17"/>
                    </a:lnTo>
                    <a:lnTo>
                      <a:pt x="33" y="17"/>
                    </a:lnTo>
                    <a:lnTo>
                      <a:pt x="40" y="16"/>
                    </a:lnTo>
                    <a:lnTo>
                      <a:pt x="47" y="15"/>
                    </a:lnTo>
                    <a:lnTo>
                      <a:pt x="56" y="14"/>
                    </a:lnTo>
                    <a:lnTo>
                      <a:pt x="63" y="14"/>
                    </a:lnTo>
                    <a:lnTo>
                      <a:pt x="70" y="14"/>
                    </a:lnTo>
                    <a:lnTo>
                      <a:pt x="78" y="13"/>
                    </a:lnTo>
                    <a:lnTo>
                      <a:pt x="85" y="13"/>
                    </a:lnTo>
                    <a:lnTo>
                      <a:pt x="93" y="13"/>
                    </a:lnTo>
                    <a:lnTo>
                      <a:pt x="100" y="12"/>
                    </a:lnTo>
                    <a:lnTo>
                      <a:pt x="107" y="12"/>
                    </a:lnTo>
                    <a:lnTo>
                      <a:pt x="115" y="12"/>
                    </a:lnTo>
                    <a:lnTo>
                      <a:pt x="122" y="12"/>
                    </a:lnTo>
                    <a:lnTo>
                      <a:pt x="129" y="11"/>
                    </a:lnTo>
                    <a:lnTo>
                      <a:pt x="134" y="11"/>
                    </a:lnTo>
                    <a:lnTo>
                      <a:pt x="137" y="8"/>
                    </a:lnTo>
                    <a:lnTo>
                      <a:pt x="139" y="4"/>
                    </a:lnTo>
                    <a:lnTo>
                      <a:pt x="140"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50" name="Freeform 34"/>
              <p:cNvSpPr>
                <a:spLocks noChangeAspect="1"/>
              </p:cNvSpPr>
              <p:nvPr/>
            </p:nvSpPr>
            <p:spPr bwMode="auto">
              <a:xfrm flipH="1">
                <a:off x="3609" y="3707"/>
                <a:ext cx="19" cy="20"/>
              </a:xfrm>
              <a:custGeom>
                <a:avLst/>
                <a:gdLst>
                  <a:gd name="T0" fmla="*/ 0 w 20"/>
                  <a:gd name="T1" fmla="*/ 19 h 20"/>
                  <a:gd name="T2" fmla="*/ 3 w 20"/>
                  <a:gd name="T3" fmla="*/ 12 h 20"/>
                  <a:gd name="T4" fmla="*/ 7 w 20"/>
                  <a:gd name="T5" fmla="*/ 6 h 20"/>
                  <a:gd name="T6" fmla="*/ 13 w 20"/>
                  <a:gd name="T7" fmla="*/ 3 h 20"/>
                  <a:gd name="T8" fmla="*/ 19 w 20"/>
                  <a:gd name="T9" fmla="*/ 0 h 20"/>
                </a:gdLst>
                <a:ahLst/>
                <a:cxnLst>
                  <a:cxn ang="0">
                    <a:pos x="T0" y="T1"/>
                  </a:cxn>
                  <a:cxn ang="0">
                    <a:pos x="T2" y="T3"/>
                  </a:cxn>
                  <a:cxn ang="0">
                    <a:pos x="T4" y="T5"/>
                  </a:cxn>
                  <a:cxn ang="0">
                    <a:pos x="T6" y="T7"/>
                  </a:cxn>
                  <a:cxn ang="0">
                    <a:pos x="T8" y="T9"/>
                  </a:cxn>
                </a:cxnLst>
                <a:rect l="0" t="0" r="r" b="b"/>
                <a:pathLst>
                  <a:path w="20" h="20">
                    <a:moveTo>
                      <a:pt x="0" y="19"/>
                    </a:moveTo>
                    <a:lnTo>
                      <a:pt x="3" y="12"/>
                    </a:lnTo>
                    <a:lnTo>
                      <a:pt x="7" y="6"/>
                    </a:lnTo>
                    <a:lnTo>
                      <a:pt x="13" y="3"/>
                    </a:lnTo>
                    <a:lnTo>
                      <a:pt x="19"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51" name="Freeform 35"/>
              <p:cNvSpPr>
                <a:spLocks noChangeAspect="1"/>
              </p:cNvSpPr>
              <p:nvPr/>
            </p:nvSpPr>
            <p:spPr bwMode="auto">
              <a:xfrm flipH="1">
                <a:off x="2976" y="3760"/>
                <a:ext cx="87" cy="25"/>
              </a:xfrm>
              <a:custGeom>
                <a:avLst/>
                <a:gdLst>
                  <a:gd name="T0" fmla="*/ 90 w 91"/>
                  <a:gd name="T1" fmla="*/ 7 h 25"/>
                  <a:gd name="T2" fmla="*/ 81 w 91"/>
                  <a:gd name="T3" fmla="*/ 4 h 25"/>
                  <a:gd name="T4" fmla="*/ 33 w 91"/>
                  <a:gd name="T5" fmla="*/ 4 h 25"/>
                  <a:gd name="T6" fmla="*/ 0 w 91"/>
                  <a:gd name="T7" fmla="*/ 0 h 25"/>
                  <a:gd name="T8" fmla="*/ 0 w 91"/>
                  <a:gd name="T9" fmla="*/ 16 h 25"/>
                  <a:gd name="T10" fmla="*/ 36 w 91"/>
                  <a:gd name="T11" fmla="*/ 24 h 25"/>
                  <a:gd name="T12" fmla="*/ 85 w 91"/>
                  <a:gd name="T13" fmla="*/ 24 h 25"/>
                  <a:gd name="T14" fmla="*/ 90 w 91"/>
                  <a:gd name="T15" fmla="*/ 21 h 25"/>
                  <a:gd name="T16" fmla="*/ 90 w 91"/>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5">
                    <a:moveTo>
                      <a:pt x="90" y="7"/>
                    </a:moveTo>
                    <a:lnTo>
                      <a:pt x="81" y="4"/>
                    </a:lnTo>
                    <a:lnTo>
                      <a:pt x="33" y="4"/>
                    </a:lnTo>
                    <a:lnTo>
                      <a:pt x="0" y="0"/>
                    </a:lnTo>
                    <a:lnTo>
                      <a:pt x="0" y="16"/>
                    </a:lnTo>
                    <a:lnTo>
                      <a:pt x="36" y="24"/>
                    </a:lnTo>
                    <a:lnTo>
                      <a:pt x="85" y="24"/>
                    </a:lnTo>
                    <a:lnTo>
                      <a:pt x="90" y="21"/>
                    </a:lnTo>
                    <a:lnTo>
                      <a:pt x="90" y="7"/>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52" name="Freeform 36"/>
              <p:cNvSpPr>
                <a:spLocks noChangeAspect="1"/>
              </p:cNvSpPr>
              <p:nvPr/>
            </p:nvSpPr>
            <p:spPr bwMode="auto">
              <a:xfrm flipH="1">
                <a:off x="2976" y="3760"/>
                <a:ext cx="87" cy="25"/>
              </a:xfrm>
              <a:custGeom>
                <a:avLst/>
                <a:gdLst>
                  <a:gd name="T0" fmla="*/ 90 w 91"/>
                  <a:gd name="T1" fmla="*/ 7 h 25"/>
                  <a:gd name="T2" fmla="*/ 81 w 91"/>
                  <a:gd name="T3" fmla="*/ 4 h 25"/>
                  <a:gd name="T4" fmla="*/ 33 w 91"/>
                  <a:gd name="T5" fmla="*/ 4 h 25"/>
                  <a:gd name="T6" fmla="*/ 0 w 91"/>
                  <a:gd name="T7" fmla="*/ 0 h 25"/>
                  <a:gd name="T8" fmla="*/ 0 w 91"/>
                  <a:gd name="T9" fmla="*/ 16 h 25"/>
                  <a:gd name="T10" fmla="*/ 36 w 91"/>
                  <a:gd name="T11" fmla="*/ 24 h 25"/>
                  <a:gd name="T12" fmla="*/ 85 w 91"/>
                  <a:gd name="T13" fmla="*/ 24 h 25"/>
                  <a:gd name="T14" fmla="*/ 90 w 91"/>
                  <a:gd name="T15" fmla="*/ 21 h 25"/>
                  <a:gd name="T16" fmla="*/ 90 w 91"/>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5">
                    <a:moveTo>
                      <a:pt x="90" y="7"/>
                    </a:moveTo>
                    <a:lnTo>
                      <a:pt x="81" y="4"/>
                    </a:lnTo>
                    <a:lnTo>
                      <a:pt x="33" y="4"/>
                    </a:lnTo>
                    <a:lnTo>
                      <a:pt x="0" y="0"/>
                    </a:lnTo>
                    <a:lnTo>
                      <a:pt x="0" y="16"/>
                    </a:lnTo>
                    <a:lnTo>
                      <a:pt x="36" y="24"/>
                    </a:lnTo>
                    <a:lnTo>
                      <a:pt x="85" y="24"/>
                    </a:lnTo>
                    <a:lnTo>
                      <a:pt x="90" y="21"/>
                    </a:lnTo>
                    <a:lnTo>
                      <a:pt x="90" y="7"/>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53" name="Freeform 37"/>
              <p:cNvSpPr>
                <a:spLocks noChangeAspect="1"/>
              </p:cNvSpPr>
              <p:nvPr/>
            </p:nvSpPr>
            <p:spPr bwMode="auto">
              <a:xfrm flipH="1">
                <a:off x="3528" y="3743"/>
                <a:ext cx="139" cy="145"/>
              </a:xfrm>
              <a:custGeom>
                <a:avLst/>
                <a:gdLst>
                  <a:gd name="T0" fmla="*/ 81 w 146"/>
                  <a:gd name="T1" fmla="*/ 0 h 145"/>
                  <a:gd name="T2" fmla="*/ 91 w 146"/>
                  <a:gd name="T3" fmla="*/ 2 h 145"/>
                  <a:gd name="T4" fmla="*/ 101 w 146"/>
                  <a:gd name="T5" fmla="*/ 6 h 145"/>
                  <a:gd name="T6" fmla="*/ 110 w 146"/>
                  <a:gd name="T7" fmla="*/ 10 h 145"/>
                  <a:gd name="T8" fmla="*/ 119 w 146"/>
                  <a:gd name="T9" fmla="*/ 16 h 145"/>
                  <a:gd name="T10" fmla="*/ 126 w 146"/>
                  <a:gd name="T11" fmla="*/ 23 h 145"/>
                  <a:gd name="T12" fmla="*/ 132 w 146"/>
                  <a:gd name="T13" fmla="*/ 31 h 145"/>
                  <a:gd name="T14" fmla="*/ 138 w 146"/>
                  <a:gd name="T15" fmla="*/ 40 h 145"/>
                  <a:gd name="T16" fmla="*/ 141 w 146"/>
                  <a:gd name="T17" fmla="*/ 50 h 145"/>
                  <a:gd name="T18" fmla="*/ 144 w 146"/>
                  <a:gd name="T19" fmla="*/ 61 h 145"/>
                  <a:gd name="T20" fmla="*/ 145 w 146"/>
                  <a:gd name="T21" fmla="*/ 72 h 145"/>
                  <a:gd name="T22" fmla="*/ 144 w 146"/>
                  <a:gd name="T23" fmla="*/ 83 h 145"/>
                  <a:gd name="T24" fmla="*/ 141 w 146"/>
                  <a:gd name="T25" fmla="*/ 93 h 145"/>
                  <a:gd name="T26" fmla="*/ 138 w 146"/>
                  <a:gd name="T27" fmla="*/ 102 h 145"/>
                  <a:gd name="T28" fmla="*/ 132 w 146"/>
                  <a:gd name="T29" fmla="*/ 111 h 145"/>
                  <a:gd name="T30" fmla="*/ 126 w 146"/>
                  <a:gd name="T31" fmla="*/ 119 h 145"/>
                  <a:gd name="T32" fmla="*/ 119 w 146"/>
                  <a:gd name="T33" fmla="*/ 127 h 145"/>
                  <a:gd name="T34" fmla="*/ 110 w 146"/>
                  <a:gd name="T35" fmla="*/ 133 h 145"/>
                  <a:gd name="T36" fmla="*/ 101 w 146"/>
                  <a:gd name="T37" fmla="*/ 138 h 145"/>
                  <a:gd name="T38" fmla="*/ 91 w 146"/>
                  <a:gd name="T39" fmla="*/ 141 h 145"/>
                  <a:gd name="T40" fmla="*/ 81 w 146"/>
                  <a:gd name="T41" fmla="*/ 144 h 145"/>
                  <a:gd name="T42" fmla="*/ 69 w 146"/>
                  <a:gd name="T43" fmla="*/ 144 h 145"/>
                  <a:gd name="T44" fmla="*/ 58 w 146"/>
                  <a:gd name="T45" fmla="*/ 143 h 145"/>
                  <a:gd name="T46" fmla="*/ 47 w 146"/>
                  <a:gd name="T47" fmla="*/ 140 h 145"/>
                  <a:gd name="T48" fmla="*/ 38 w 146"/>
                  <a:gd name="T49" fmla="*/ 135 h 145"/>
                  <a:gd name="T50" fmla="*/ 28 w 146"/>
                  <a:gd name="T51" fmla="*/ 129 h 145"/>
                  <a:gd name="T52" fmla="*/ 21 w 146"/>
                  <a:gd name="T53" fmla="*/ 122 h 145"/>
                  <a:gd name="T54" fmla="*/ 14 w 146"/>
                  <a:gd name="T55" fmla="*/ 114 h 145"/>
                  <a:gd name="T56" fmla="*/ 8 w 146"/>
                  <a:gd name="T57" fmla="*/ 106 h 145"/>
                  <a:gd name="T58" fmla="*/ 4 w 146"/>
                  <a:gd name="T59" fmla="*/ 96 h 145"/>
                  <a:gd name="T60" fmla="*/ 1 w 146"/>
                  <a:gd name="T61" fmla="*/ 86 h 145"/>
                  <a:gd name="T62" fmla="*/ 0 w 146"/>
                  <a:gd name="T63" fmla="*/ 76 h 145"/>
                  <a:gd name="T64" fmla="*/ 0 w 146"/>
                  <a:gd name="T65" fmla="*/ 64 h 145"/>
                  <a:gd name="T66" fmla="*/ 2 w 146"/>
                  <a:gd name="T67" fmla="*/ 53 h 145"/>
                  <a:gd name="T68" fmla="*/ 5 w 146"/>
                  <a:gd name="T69" fmla="*/ 43 h 145"/>
                  <a:gd name="T70" fmla="*/ 11 w 146"/>
                  <a:gd name="T71" fmla="*/ 34 h 145"/>
                  <a:gd name="T72" fmla="*/ 16 w 146"/>
                  <a:gd name="T73" fmla="*/ 25 h 145"/>
                  <a:gd name="T74" fmla="*/ 23 w 146"/>
                  <a:gd name="T75" fmla="*/ 18 h 145"/>
                  <a:gd name="T76" fmla="*/ 32 w 146"/>
                  <a:gd name="T77" fmla="*/ 12 h 145"/>
                  <a:gd name="T78" fmla="*/ 41 w 146"/>
                  <a:gd name="T79" fmla="*/ 6 h 145"/>
                  <a:gd name="T80" fmla="*/ 50 w 146"/>
                  <a:gd name="T81" fmla="*/ 3 h 145"/>
                  <a:gd name="T82" fmla="*/ 61 w 146"/>
                  <a:gd name="T83" fmla="*/ 1 h 145"/>
                  <a:gd name="T84" fmla="*/ 74 w 146"/>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45">
                    <a:moveTo>
                      <a:pt x="74" y="0"/>
                    </a:moveTo>
                    <a:lnTo>
                      <a:pt x="77" y="0"/>
                    </a:lnTo>
                    <a:lnTo>
                      <a:pt x="81" y="0"/>
                    </a:lnTo>
                    <a:lnTo>
                      <a:pt x="84" y="1"/>
                    </a:lnTo>
                    <a:lnTo>
                      <a:pt x="87" y="1"/>
                    </a:lnTo>
                    <a:lnTo>
                      <a:pt x="91" y="2"/>
                    </a:lnTo>
                    <a:lnTo>
                      <a:pt x="95" y="3"/>
                    </a:lnTo>
                    <a:lnTo>
                      <a:pt x="98" y="4"/>
                    </a:lnTo>
                    <a:lnTo>
                      <a:pt x="101" y="6"/>
                    </a:lnTo>
                    <a:lnTo>
                      <a:pt x="104" y="6"/>
                    </a:lnTo>
                    <a:lnTo>
                      <a:pt x="107" y="8"/>
                    </a:lnTo>
                    <a:lnTo>
                      <a:pt x="110" y="10"/>
                    </a:lnTo>
                    <a:lnTo>
                      <a:pt x="112" y="12"/>
                    </a:lnTo>
                    <a:lnTo>
                      <a:pt x="116" y="13"/>
                    </a:lnTo>
                    <a:lnTo>
                      <a:pt x="119" y="16"/>
                    </a:lnTo>
                    <a:lnTo>
                      <a:pt x="121" y="18"/>
                    </a:lnTo>
                    <a:lnTo>
                      <a:pt x="123" y="20"/>
                    </a:lnTo>
                    <a:lnTo>
                      <a:pt x="126" y="23"/>
                    </a:lnTo>
                    <a:lnTo>
                      <a:pt x="128" y="25"/>
                    </a:lnTo>
                    <a:lnTo>
                      <a:pt x="130" y="28"/>
                    </a:lnTo>
                    <a:lnTo>
                      <a:pt x="132" y="31"/>
                    </a:lnTo>
                    <a:lnTo>
                      <a:pt x="134" y="34"/>
                    </a:lnTo>
                    <a:lnTo>
                      <a:pt x="135" y="37"/>
                    </a:lnTo>
                    <a:lnTo>
                      <a:pt x="138" y="40"/>
                    </a:lnTo>
                    <a:lnTo>
                      <a:pt x="139" y="43"/>
                    </a:lnTo>
                    <a:lnTo>
                      <a:pt x="140" y="47"/>
                    </a:lnTo>
                    <a:lnTo>
                      <a:pt x="141" y="50"/>
                    </a:lnTo>
                    <a:lnTo>
                      <a:pt x="142" y="53"/>
                    </a:lnTo>
                    <a:lnTo>
                      <a:pt x="143" y="57"/>
                    </a:lnTo>
                    <a:lnTo>
                      <a:pt x="144" y="61"/>
                    </a:lnTo>
                    <a:lnTo>
                      <a:pt x="144" y="64"/>
                    </a:lnTo>
                    <a:lnTo>
                      <a:pt x="145" y="68"/>
                    </a:lnTo>
                    <a:lnTo>
                      <a:pt x="145" y="72"/>
                    </a:lnTo>
                    <a:lnTo>
                      <a:pt x="145" y="76"/>
                    </a:lnTo>
                    <a:lnTo>
                      <a:pt x="144" y="79"/>
                    </a:lnTo>
                    <a:lnTo>
                      <a:pt x="144" y="83"/>
                    </a:lnTo>
                    <a:lnTo>
                      <a:pt x="143" y="86"/>
                    </a:lnTo>
                    <a:lnTo>
                      <a:pt x="142" y="90"/>
                    </a:lnTo>
                    <a:lnTo>
                      <a:pt x="141" y="93"/>
                    </a:lnTo>
                    <a:lnTo>
                      <a:pt x="140" y="96"/>
                    </a:lnTo>
                    <a:lnTo>
                      <a:pt x="139" y="99"/>
                    </a:lnTo>
                    <a:lnTo>
                      <a:pt x="138" y="102"/>
                    </a:lnTo>
                    <a:lnTo>
                      <a:pt x="135" y="106"/>
                    </a:lnTo>
                    <a:lnTo>
                      <a:pt x="134" y="109"/>
                    </a:lnTo>
                    <a:lnTo>
                      <a:pt x="132" y="111"/>
                    </a:lnTo>
                    <a:lnTo>
                      <a:pt x="130" y="114"/>
                    </a:lnTo>
                    <a:lnTo>
                      <a:pt x="128" y="117"/>
                    </a:lnTo>
                    <a:lnTo>
                      <a:pt x="126" y="119"/>
                    </a:lnTo>
                    <a:lnTo>
                      <a:pt x="123" y="122"/>
                    </a:lnTo>
                    <a:lnTo>
                      <a:pt x="121" y="125"/>
                    </a:lnTo>
                    <a:lnTo>
                      <a:pt x="119" y="127"/>
                    </a:lnTo>
                    <a:lnTo>
                      <a:pt x="116" y="129"/>
                    </a:lnTo>
                    <a:lnTo>
                      <a:pt x="112" y="131"/>
                    </a:lnTo>
                    <a:lnTo>
                      <a:pt x="110" y="133"/>
                    </a:lnTo>
                    <a:lnTo>
                      <a:pt x="107" y="135"/>
                    </a:lnTo>
                    <a:lnTo>
                      <a:pt x="104" y="137"/>
                    </a:lnTo>
                    <a:lnTo>
                      <a:pt x="101" y="138"/>
                    </a:lnTo>
                    <a:lnTo>
                      <a:pt x="98" y="140"/>
                    </a:lnTo>
                    <a:lnTo>
                      <a:pt x="95" y="141"/>
                    </a:lnTo>
                    <a:lnTo>
                      <a:pt x="91" y="141"/>
                    </a:lnTo>
                    <a:lnTo>
                      <a:pt x="87" y="143"/>
                    </a:lnTo>
                    <a:lnTo>
                      <a:pt x="84" y="143"/>
                    </a:lnTo>
                    <a:lnTo>
                      <a:pt x="81" y="144"/>
                    </a:lnTo>
                    <a:lnTo>
                      <a:pt x="77" y="144"/>
                    </a:lnTo>
                    <a:lnTo>
                      <a:pt x="74" y="144"/>
                    </a:lnTo>
                    <a:lnTo>
                      <a:pt x="69" y="144"/>
                    </a:lnTo>
                    <a:lnTo>
                      <a:pt x="65" y="144"/>
                    </a:lnTo>
                    <a:lnTo>
                      <a:pt x="61" y="143"/>
                    </a:lnTo>
                    <a:lnTo>
                      <a:pt x="58" y="143"/>
                    </a:lnTo>
                    <a:lnTo>
                      <a:pt x="55" y="141"/>
                    </a:lnTo>
                    <a:lnTo>
                      <a:pt x="50" y="141"/>
                    </a:lnTo>
                    <a:lnTo>
                      <a:pt x="47" y="140"/>
                    </a:lnTo>
                    <a:lnTo>
                      <a:pt x="44" y="138"/>
                    </a:lnTo>
                    <a:lnTo>
                      <a:pt x="41" y="137"/>
                    </a:lnTo>
                    <a:lnTo>
                      <a:pt x="38" y="135"/>
                    </a:lnTo>
                    <a:lnTo>
                      <a:pt x="35" y="133"/>
                    </a:lnTo>
                    <a:lnTo>
                      <a:pt x="32" y="131"/>
                    </a:lnTo>
                    <a:lnTo>
                      <a:pt x="28" y="129"/>
                    </a:lnTo>
                    <a:lnTo>
                      <a:pt x="26" y="127"/>
                    </a:lnTo>
                    <a:lnTo>
                      <a:pt x="23" y="125"/>
                    </a:lnTo>
                    <a:lnTo>
                      <a:pt x="21" y="122"/>
                    </a:lnTo>
                    <a:lnTo>
                      <a:pt x="19" y="119"/>
                    </a:lnTo>
                    <a:lnTo>
                      <a:pt x="16" y="117"/>
                    </a:lnTo>
                    <a:lnTo>
                      <a:pt x="14" y="114"/>
                    </a:lnTo>
                    <a:lnTo>
                      <a:pt x="13" y="111"/>
                    </a:lnTo>
                    <a:lnTo>
                      <a:pt x="11" y="109"/>
                    </a:lnTo>
                    <a:lnTo>
                      <a:pt x="8" y="106"/>
                    </a:lnTo>
                    <a:lnTo>
                      <a:pt x="6" y="102"/>
                    </a:lnTo>
                    <a:lnTo>
                      <a:pt x="5" y="99"/>
                    </a:lnTo>
                    <a:lnTo>
                      <a:pt x="4" y="96"/>
                    </a:lnTo>
                    <a:lnTo>
                      <a:pt x="2" y="93"/>
                    </a:lnTo>
                    <a:lnTo>
                      <a:pt x="2" y="90"/>
                    </a:lnTo>
                    <a:lnTo>
                      <a:pt x="1" y="86"/>
                    </a:lnTo>
                    <a:lnTo>
                      <a:pt x="0" y="83"/>
                    </a:lnTo>
                    <a:lnTo>
                      <a:pt x="0" y="79"/>
                    </a:lnTo>
                    <a:lnTo>
                      <a:pt x="0" y="76"/>
                    </a:lnTo>
                    <a:lnTo>
                      <a:pt x="0" y="72"/>
                    </a:lnTo>
                    <a:lnTo>
                      <a:pt x="0" y="68"/>
                    </a:lnTo>
                    <a:lnTo>
                      <a:pt x="0" y="64"/>
                    </a:lnTo>
                    <a:lnTo>
                      <a:pt x="0" y="61"/>
                    </a:lnTo>
                    <a:lnTo>
                      <a:pt x="1" y="57"/>
                    </a:lnTo>
                    <a:lnTo>
                      <a:pt x="2" y="53"/>
                    </a:lnTo>
                    <a:lnTo>
                      <a:pt x="2" y="50"/>
                    </a:lnTo>
                    <a:lnTo>
                      <a:pt x="4" y="47"/>
                    </a:lnTo>
                    <a:lnTo>
                      <a:pt x="5" y="43"/>
                    </a:lnTo>
                    <a:lnTo>
                      <a:pt x="6" y="40"/>
                    </a:lnTo>
                    <a:lnTo>
                      <a:pt x="8" y="37"/>
                    </a:lnTo>
                    <a:lnTo>
                      <a:pt x="11" y="34"/>
                    </a:lnTo>
                    <a:lnTo>
                      <a:pt x="13" y="31"/>
                    </a:lnTo>
                    <a:lnTo>
                      <a:pt x="14" y="28"/>
                    </a:lnTo>
                    <a:lnTo>
                      <a:pt x="16" y="25"/>
                    </a:lnTo>
                    <a:lnTo>
                      <a:pt x="19" y="23"/>
                    </a:lnTo>
                    <a:lnTo>
                      <a:pt x="21" y="20"/>
                    </a:lnTo>
                    <a:lnTo>
                      <a:pt x="23" y="18"/>
                    </a:lnTo>
                    <a:lnTo>
                      <a:pt x="26" y="16"/>
                    </a:lnTo>
                    <a:lnTo>
                      <a:pt x="28" y="13"/>
                    </a:lnTo>
                    <a:lnTo>
                      <a:pt x="32" y="12"/>
                    </a:lnTo>
                    <a:lnTo>
                      <a:pt x="35" y="10"/>
                    </a:lnTo>
                    <a:lnTo>
                      <a:pt x="38" y="8"/>
                    </a:lnTo>
                    <a:lnTo>
                      <a:pt x="41" y="6"/>
                    </a:lnTo>
                    <a:lnTo>
                      <a:pt x="44" y="6"/>
                    </a:lnTo>
                    <a:lnTo>
                      <a:pt x="47" y="4"/>
                    </a:lnTo>
                    <a:lnTo>
                      <a:pt x="50" y="3"/>
                    </a:lnTo>
                    <a:lnTo>
                      <a:pt x="55" y="2"/>
                    </a:lnTo>
                    <a:lnTo>
                      <a:pt x="58" y="1"/>
                    </a:lnTo>
                    <a:lnTo>
                      <a:pt x="61" y="1"/>
                    </a:lnTo>
                    <a:lnTo>
                      <a:pt x="65" y="0"/>
                    </a:lnTo>
                    <a:lnTo>
                      <a:pt x="69" y="0"/>
                    </a:lnTo>
                    <a:lnTo>
                      <a:pt x="74" y="0"/>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54" name="Freeform 38"/>
              <p:cNvSpPr>
                <a:spLocks noChangeAspect="1"/>
              </p:cNvSpPr>
              <p:nvPr/>
            </p:nvSpPr>
            <p:spPr bwMode="auto">
              <a:xfrm flipH="1">
                <a:off x="3528" y="3743"/>
                <a:ext cx="139" cy="145"/>
              </a:xfrm>
              <a:custGeom>
                <a:avLst/>
                <a:gdLst>
                  <a:gd name="T0" fmla="*/ 74 w 146"/>
                  <a:gd name="T1" fmla="*/ 0 h 145"/>
                  <a:gd name="T2" fmla="*/ 87 w 146"/>
                  <a:gd name="T3" fmla="*/ 1 h 145"/>
                  <a:gd name="T4" fmla="*/ 101 w 146"/>
                  <a:gd name="T5" fmla="*/ 6 h 145"/>
                  <a:gd name="T6" fmla="*/ 112 w 146"/>
                  <a:gd name="T7" fmla="*/ 12 h 145"/>
                  <a:gd name="T8" fmla="*/ 123 w 146"/>
                  <a:gd name="T9" fmla="*/ 20 h 145"/>
                  <a:gd name="T10" fmla="*/ 132 w 146"/>
                  <a:gd name="T11" fmla="*/ 31 h 145"/>
                  <a:gd name="T12" fmla="*/ 139 w 146"/>
                  <a:gd name="T13" fmla="*/ 43 h 145"/>
                  <a:gd name="T14" fmla="*/ 143 w 146"/>
                  <a:gd name="T15" fmla="*/ 57 h 145"/>
                  <a:gd name="T16" fmla="*/ 145 w 146"/>
                  <a:gd name="T17" fmla="*/ 72 h 145"/>
                  <a:gd name="T18" fmla="*/ 143 w 146"/>
                  <a:gd name="T19" fmla="*/ 86 h 145"/>
                  <a:gd name="T20" fmla="*/ 139 w 146"/>
                  <a:gd name="T21" fmla="*/ 99 h 145"/>
                  <a:gd name="T22" fmla="*/ 132 w 146"/>
                  <a:gd name="T23" fmla="*/ 111 h 145"/>
                  <a:gd name="T24" fmla="*/ 123 w 146"/>
                  <a:gd name="T25" fmla="*/ 122 h 145"/>
                  <a:gd name="T26" fmla="*/ 112 w 146"/>
                  <a:gd name="T27" fmla="*/ 131 h 145"/>
                  <a:gd name="T28" fmla="*/ 101 w 146"/>
                  <a:gd name="T29" fmla="*/ 138 h 145"/>
                  <a:gd name="T30" fmla="*/ 87 w 146"/>
                  <a:gd name="T31" fmla="*/ 143 h 145"/>
                  <a:gd name="T32" fmla="*/ 74 w 146"/>
                  <a:gd name="T33" fmla="*/ 144 h 145"/>
                  <a:gd name="T34" fmla="*/ 58 w 146"/>
                  <a:gd name="T35" fmla="*/ 143 h 145"/>
                  <a:gd name="T36" fmla="*/ 44 w 146"/>
                  <a:gd name="T37" fmla="*/ 138 h 145"/>
                  <a:gd name="T38" fmla="*/ 32 w 146"/>
                  <a:gd name="T39" fmla="*/ 131 h 145"/>
                  <a:gd name="T40" fmla="*/ 21 w 146"/>
                  <a:gd name="T41" fmla="*/ 122 h 145"/>
                  <a:gd name="T42" fmla="*/ 13 w 146"/>
                  <a:gd name="T43" fmla="*/ 111 h 145"/>
                  <a:gd name="T44" fmla="*/ 5 w 146"/>
                  <a:gd name="T45" fmla="*/ 99 h 145"/>
                  <a:gd name="T46" fmla="*/ 1 w 146"/>
                  <a:gd name="T47" fmla="*/ 86 h 145"/>
                  <a:gd name="T48" fmla="*/ 0 w 146"/>
                  <a:gd name="T49" fmla="*/ 72 h 145"/>
                  <a:gd name="T50" fmla="*/ 1 w 146"/>
                  <a:gd name="T51" fmla="*/ 57 h 145"/>
                  <a:gd name="T52" fmla="*/ 5 w 146"/>
                  <a:gd name="T53" fmla="*/ 43 h 145"/>
                  <a:gd name="T54" fmla="*/ 13 w 146"/>
                  <a:gd name="T55" fmla="*/ 31 h 145"/>
                  <a:gd name="T56" fmla="*/ 21 w 146"/>
                  <a:gd name="T57" fmla="*/ 20 h 145"/>
                  <a:gd name="T58" fmla="*/ 32 w 146"/>
                  <a:gd name="T59" fmla="*/ 12 h 145"/>
                  <a:gd name="T60" fmla="*/ 44 w 146"/>
                  <a:gd name="T61" fmla="*/ 6 h 145"/>
                  <a:gd name="T62" fmla="*/ 58 w 146"/>
                  <a:gd name="T63" fmla="*/ 1 h 145"/>
                  <a:gd name="T64" fmla="*/ 74 w 146"/>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145">
                    <a:moveTo>
                      <a:pt x="74" y="0"/>
                    </a:moveTo>
                    <a:lnTo>
                      <a:pt x="87" y="1"/>
                    </a:lnTo>
                    <a:lnTo>
                      <a:pt x="101" y="6"/>
                    </a:lnTo>
                    <a:lnTo>
                      <a:pt x="112" y="12"/>
                    </a:lnTo>
                    <a:lnTo>
                      <a:pt x="123" y="20"/>
                    </a:lnTo>
                    <a:lnTo>
                      <a:pt x="132" y="31"/>
                    </a:lnTo>
                    <a:lnTo>
                      <a:pt x="139" y="43"/>
                    </a:lnTo>
                    <a:lnTo>
                      <a:pt x="143" y="57"/>
                    </a:lnTo>
                    <a:lnTo>
                      <a:pt x="145" y="72"/>
                    </a:lnTo>
                    <a:lnTo>
                      <a:pt x="143" y="86"/>
                    </a:lnTo>
                    <a:lnTo>
                      <a:pt x="139" y="99"/>
                    </a:lnTo>
                    <a:lnTo>
                      <a:pt x="132" y="111"/>
                    </a:lnTo>
                    <a:lnTo>
                      <a:pt x="123" y="122"/>
                    </a:lnTo>
                    <a:lnTo>
                      <a:pt x="112" y="131"/>
                    </a:lnTo>
                    <a:lnTo>
                      <a:pt x="101" y="138"/>
                    </a:lnTo>
                    <a:lnTo>
                      <a:pt x="87" y="143"/>
                    </a:lnTo>
                    <a:lnTo>
                      <a:pt x="74" y="144"/>
                    </a:lnTo>
                    <a:lnTo>
                      <a:pt x="58" y="143"/>
                    </a:lnTo>
                    <a:lnTo>
                      <a:pt x="44" y="138"/>
                    </a:lnTo>
                    <a:lnTo>
                      <a:pt x="32" y="131"/>
                    </a:lnTo>
                    <a:lnTo>
                      <a:pt x="21" y="122"/>
                    </a:lnTo>
                    <a:lnTo>
                      <a:pt x="13" y="111"/>
                    </a:lnTo>
                    <a:lnTo>
                      <a:pt x="5" y="99"/>
                    </a:lnTo>
                    <a:lnTo>
                      <a:pt x="1" y="86"/>
                    </a:lnTo>
                    <a:lnTo>
                      <a:pt x="0" y="72"/>
                    </a:lnTo>
                    <a:lnTo>
                      <a:pt x="1" y="57"/>
                    </a:lnTo>
                    <a:lnTo>
                      <a:pt x="5" y="43"/>
                    </a:lnTo>
                    <a:lnTo>
                      <a:pt x="13" y="31"/>
                    </a:lnTo>
                    <a:lnTo>
                      <a:pt x="21" y="20"/>
                    </a:lnTo>
                    <a:lnTo>
                      <a:pt x="32" y="12"/>
                    </a:lnTo>
                    <a:lnTo>
                      <a:pt x="44" y="6"/>
                    </a:lnTo>
                    <a:lnTo>
                      <a:pt x="58" y="1"/>
                    </a:lnTo>
                    <a:lnTo>
                      <a:pt x="74"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55" name="Freeform 39"/>
              <p:cNvSpPr>
                <a:spLocks noChangeAspect="1"/>
              </p:cNvSpPr>
              <p:nvPr/>
            </p:nvSpPr>
            <p:spPr bwMode="auto">
              <a:xfrm flipH="1">
                <a:off x="3563" y="3779"/>
                <a:ext cx="69" cy="69"/>
              </a:xfrm>
              <a:custGeom>
                <a:avLst/>
                <a:gdLst>
                  <a:gd name="T0" fmla="*/ 38 w 72"/>
                  <a:gd name="T1" fmla="*/ 0 h 69"/>
                  <a:gd name="T2" fmla="*/ 43 w 72"/>
                  <a:gd name="T3" fmla="*/ 1 h 69"/>
                  <a:gd name="T4" fmla="*/ 48 w 72"/>
                  <a:gd name="T5" fmla="*/ 2 h 69"/>
                  <a:gd name="T6" fmla="*/ 53 w 72"/>
                  <a:gd name="T7" fmla="*/ 5 h 69"/>
                  <a:gd name="T8" fmla="*/ 57 w 72"/>
                  <a:gd name="T9" fmla="*/ 8 h 69"/>
                  <a:gd name="T10" fmla="*/ 61 w 72"/>
                  <a:gd name="T11" fmla="*/ 11 h 69"/>
                  <a:gd name="T12" fmla="*/ 64 w 72"/>
                  <a:gd name="T13" fmla="*/ 15 h 69"/>
                  <a:gd name="T14" fmla="*/ 67 w 72"/>
                  <a:gd name="T15" fmla="*/ 19 h 69"/>
                  <a:gd name="T16" fmla="*/ 69 w 72"/>
                  <a:gd name="T17" fmla="*/ 24 h 69"/>
                  <a:gd name="T18" fmla="*/ 71 w 72"/>
                  <a:gd name="T19" fmla="*/ 29 h 69"/>
                  <a:gd name="T20" fmla="*/ 71 w 72"/>
                  <a:gd name="T21" fmla="*/ 33 h 69"/>
                  <a:gd name="T22" fmla="*/ 71 w 72"/>
                  <a:gd name="T23" fmla="*/ 38 h 69"/>
                  <a:gd name="T24" fmla="*/ 69 w 72"/>
                  <a:gd name="T25" fmla="*/ 44 h 69"/>
                  <a:gd name="T26" fmla="*/ 67 w 72"/>
                  <a:gd name="T27" fmla="*/ 48 h 69"/>
                  <a:gd name="T28" fmla="*/ 64 w 72"/>
                  <a:gd name="T29" fmla="*/ 52 h 69"/>
                  <a:gd name="T30" fmla="*/ 61 w 72"/>
                  <a:gd name="T31" fmla="*/ 56 h 69"/>
                  <a:gd name="T32" fmla="*/ 57 w 72"/>
                  <a:gd name="T33" fmla="*/ 60 h 69"/>
                  <a:gd name="T34" fmla="*/ 53 w 72"/>
                  <a:gd name="T35" fmla="*/ 62 h 69"/>
                  <a:gd name="T36" fmla="*/ 48 w 72"/>
                  <a:gd name="T37" fmla="*/ 64 h 69"/>
                  <a:gd name="T38" fmla="*/ 43 w 72"/>
                  <a:gd name="T39" fmla="*/ 66 h 69"/>
                  <a:gd name="T40" fmla="*/ 38 w 72"/>
                  <a:gd name="T41" fmla="*/ 67 h 69"/>
                  <a:gd name="T42" fmla="*/ 32 w 72"/>
                  <a:gd name="T43" fmla="*/ 68 h 69"/>
                  <a:gd name="T44" fmla="*/ 27 w 72"/>
                  <a:gd name="T45" fmla="*/ 66 h 69"/>
                  <a:gd name="T46" fmla="*/ 23 w 72"/>
                  <a:gd name="T47" fmla="*/ 65 h 69"/>
                  <a:gd name="T48" fmla="*/ 18 w 72"/>
                  <a:gd name="T49" fmla="*/ 63 h 69"/>
                  <a:gd name="T50" fmla="*/ 15 w 72"/>
                  <a:gd name="T51" fmla="*/ 61 h 69"/>
                  <a:gd name="T52" fmla="*/ 10 w 72"/>
                  <a:gd name="T53" fmla="*/ 57 h 69"/>
                  <a:gd name="T54" fmla="*/ 7 w 72"/>
                  <a:gd name="T55" fmla="*/ 54 h 69"/>
                  <a:gd name="T56" fmla="*/ 4 w 72"/>
                  <a:gd name="T57" fmla="*/ 49 h 69"/>
                  <a:gd name="T58" fmla="*/ 2 w 72"/>
                  <a:gd name="T59" fmla="*/ 45 h 69"/>
                  <a:gd name="T60" fmla="*/ 1 w 72"/>
                  <a:gd name="T61" fmla="*/ 40 h 69"/>
                  <a:gd name="T62" fmla="*/ 0 w 72"/>
                  <a:gd name="T63" fmla="*/ 35 h 69"/>
                  <a:gd name="T64" fmla="*/ 0 w 72"/>
                  <a:gd name="T65" fmla="*/ 30 h 69"/>
                  <a:gd name="T66" fmla="*/ 1 w 72"/>
                  <a:gd name="T67" fmla="*/ 26 h 69"/>
                  <a:gd name="T68" fmla="*/ 2 w 72"/>
                  <a:gd name="T69" fmla="*/ 21 h 69"/>
                  <a:gd name="T70" fmla="*/ 5 w 72"/>
                  <a:gd name="T71" fmla="*/ 16 h 69"/>
                  <a:gd name="T72" fmla="*/ 8 w 72"/>
                  <a:gd name="T73" fmla="*/ 12 h 69"/>
                  <a:gd name="T74" fmla="*/ 11 w 72"/>
                  <a:gd name="T75" fmla="*/ 9 h 69"/>
                  <a:gd name="T76" fmla="*/ 16 w 72"/>
                  <a:gd name="T77" fmla="*/ 6 h 69"/>
                  <a:gd name="T78" fmla="*/ 20 w 72"/>
                  <a:gd name="T79" fmla="*/ 3 h 69"/>
                  <a:gd name="T80" fmla="*/ 25 w 72"/>
                  <a:gd name="T81" fmla="*/ 1 h 69"/>
                  <a:gd name="T82" fmla="*/ 29 w 72"/>
                  <a:gd name="T83" fmla="*/ 0 h 69"/>
                  <a:gd name="T84" fmla="*/ 34 w 72"/>
                  <a:gd name="T8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9">
                    <a:moveTo>
                      <a:pt x="34" y="0"/>
                    </a:moveTo>
                    <a:lnTo>
                      <a:pt x="35" y="0"/>
                    </a:lnTo>
                    <a:lnTo>
                      <a:pt x="38" y="0"/>
                    </a:lnTo>
                    <a:lnTo>
                      <a:pt x="40" y="0"/>
                    </a:lnTo>
                    <a:lnTo>
                      <a:pt x="41" y="0"/>
                    </a:lnTo>
                    <a:lnTo>
                      <a:pt x="43" y="1"/>
                    </a:lnTo>
                    <a:lnTo>
                      <a:pt x="45" y="1"/>
                    </a:lnTo>
                    <a:lnTo>
                      <a:pt x="46" y="2"/>
                    </a:lnTo>
                    <a:lnTo>
                      <a:pt x="48" y="2"/>
                    </a:lnTo>
                    <a:lnTo>
                      <a:pt x="49" y="3"/>
                    </a:lnTo>
                    <a:lnTo>
                      <a:pt x="51" y="3"/>
                    </a:lnTo>
                    <a:lnTo>
                      <a:pt x="53" y="5"/>
                    </a:lnTo>
                    <a:lnTo>
                      <a:pt x="54" y="6"/>
                    </a:lnTo>
                    <a:lnTo>
                      <a:pt x="55" y="6"/>
                    </a:lnTo>
                    <a:lnTo>
                      <a:pt x="57" y="8"/>
                    </a:lnTo>
                    <a:lnTo>
                      <a:pt x="58" y="9"/>
                    </a:lnTo>
                    <a:lnTo>
                      <a:pt x="59" y="10"/>
                    </a:lnTo>
                    <a:lnTo>
                      <a:pt x="61" y="11"/>
                    </a:lnTo>
                    <a:lnTo>
                      <a:pt x="63" y="12"/>
                    </a:lnTo>
                    <a:lnTo>
                      <a:pt x="64" y="14"/>
                    </a:lnTo>
                    <a:lnTo>
                      <a:pt x="64" y="15"/>
                    </a:lnTo>
                    <a:lnTo>
                      <a:pt x="66" y="16"/>
                    </a:lnTo>
                    <a:lnTo>
                      <a:pt x="66" y="18"/>
                    </a:lnTo>
                    <a:lnTo>
                      <a:pt x="67" y="19"/>
                    </a:lnTo>
                    <a:lnTo>
                      <a:pt x="68" y="21"/>
                    </a:lnTo>
                    <a:lnTo>
                      <a:pt x="68" y="22"/>
                    </a:lnTo>
                    <a:lnTo>
                      <a:pt x="69" y="24"/>
                    </a:lnTo>
                    <a:lnTo>
                      <a:pt x="69" y="26"/>
                    </a:lnTo>
                    <a:lnTo>
                      <a:pt x="70" y="27"/>
                    </a:lnTo>
                    <a:lnTo>
                      <a:pt x="71" y="29"/>
                    </a:lnTo>
                    <a:lnTo>
                      <a:pt x="71" y="30"/>
                    </a:lnTo>
                    <a:lnTo>
                      <a:pt x="71" y="31"/>
                    </a:lnTo>
                    <a:lnTo>
                      <a:pt x="71" y="33"/>
                    </a:lnTo>
                    <a:lnTo>
                      <a:pt x="71" y="35"/>
                    </a:lnTo>
                    <a:lnTo>
                      <a:pt x="71" y="37"/>
                    </a:lnTo>
                    <a:lnTo>
                      <a:pt x="71" y="38"/>
                    </a:lnTo>
                    <a:lnTo>
                      <a:pt x="70" y="40"/>
                    </a:lnTo>
                    <a:lnTo>
                      <a:pt x="69" y="42"/>
                    </a:lnTo>
                    <a:lnTo>
                      <a:pt x="69" y="44"/>
                    </a:lnTo>
                    <a:lnTo>
                      <a:pt x="68" y="45"/>
                    </a:lnTo>
                    <a:lnTo>
                      <a:pt x="68" y="47"/>
                    </a:lnTo>
                    <a:lnTo>
                      <a:pt x="67" y="48"/>
                    </a:lnTo>
                    <a:lnTo>
                      <a:pt x="66" y="49"/>
                    </a:lnTo>
                    <a:lnTo>
                      <a:pt x="66" y="51"/>
                    </a:lnTo>
                    <a:lnTo>
                      <a:pt x="64" y="52"/>
                    </a:lnTo>
                    <a:lnTo>
                      <a:pt x="64" y="54"/>
                    </a:lnTo>
                    <a:lnTo>
                      <a:pt x="63" y="55"/>
                    </a:lnTo>
                    <a:lnTo>
                      <a:pt x="61" y="56"/>
                    </a:lnTo>
                    <a:lnTo>
                      <a:pt x="59" y="57"/>
                    </a:lnTo>
                    <a:lnTo>
                      <a:pt x="58" y="59"/>
                    </a:lnTo>
                    <a:lnTo>
                      <a:pt x="57" y="60"/>
                    </a:lnTo>
                    <a:lnTo>
                      <a:pt x="55" y="61"/>
                    </a:lnTo>
                    <a:lnTo>
                      <a:pt x="54" y="61"/>
                    </a:lnTo>
                    <a:lnTo>
                      <a:pt x="53" y="62"/>
                    </a:lnTo>
                    <a:lnTo>
                      <a:pt x="51" y="63"/>
                    </a:lnTo>
                    <a:lnTo>
                      <a:pt x="49" y="64"/>
                    </a:lnTo>
                    <a:lnTo>
                      <a:pt x="48" y="64"/>
                    </a:lnTo>
                    <a:lnTo>
                      <a:pt x="46" y="65"/>
                    </a:lnTo>
                    <a:lnTo>
                      <a:pt x="45" y="66"/>
                    </a:lnTo>
                    <a:lnTo>
                      <a:pt x="43" y="66"/>
                    </a:lnTo>
                    <a:lnTo>
                      <a:pt x="41" y="66"/>
                    </a:lnTo>
                    <a:lnTo>
                      <a:pt x="40" y="67"/>
                    </a:lnTo>
                    <a:lnTo>
                      <a:pt x="38" y="67"/>
                    </a:lnTo>
                    <a:lnTo>
                      <a:pt x="35" y="68"/>
                    </a:lnTo>
                    <a:lnTo>
                      <a:pt x="34" y="68"/>
                    </a:lnTo>
                    <a:lnTo>
                      <a:pt x="32" y="68"/>
                    </a:lnTo>
                    <a:lnTo>
                      <a:pt x="30" y="67"/>
                    </a:lnTo>
                    <a:lnTo>
                      <a:pt x="29" y="67"/>
                    </a:lnTo>
                    <a:lnTo>
                      <a:pt x="27" y="66"/>
                    </a:lnTo>
                    <a:lnTo>
                      <a:pt x="26" y="66"/>
                    </a:lnTo>
                    <a:lnTo>
                      <a:pt x="25" y="66"/>
                    </a:lnTo>
                    <a:lnTo>
                      <a:pt x="23" y="65"/>
                    </a:lnTo>
                    <a:lnTo>
                      <a:pt x="21" y="64"/>
                    </a:lnTo>
                    <a:lnTo>
                      <a:pt x="20" y="64"/>
                    </a:lnTo>
                    <a:lnTo>
                      <a:pt x="18" y="63"/>
                    </a:lnTo>
                    <a:lnTo>
                      <a:pt x="18" y="62"/>
                    </a:lnTo>
                    <a:lnTo>
                      <a:pt x="16" y="61"/>
                    </a:lnTo>
                    <a:lnTo>
                      <a:pt x="15" y="61"/>
                    </a:lnTo>
                    <a:lnTo>
                      <a:pt x="13" y="60"/>
                    </a:lnTo>
                    <a:lnTo>
                      <a:pt x="11" y="59"/>
                    </a:lnTo>
                    <a:lnTo>
                      <a:pt x="10" y="57"/>
                    </a:lnTo>
                    <a:lnTo>
                      <a:pt x="9" y="56"/>
                    </a:lnTo>
                    <a:lnTo>
                      <a:pt x="8" y="55"/>
                    </a:lnTo>
                    <a:lnTo>
                      <a:pt x="7" y="54"/>
                    </a:lnTo>
                    <a:lnTo>
                      <a:pt x="6" y="52"/>
                    </a:lnTo>
                    <a:lnTo>
                      <a:pt x="5" y="51"/>
                    </a:lnTo>
                    <a:lnTo>
                      <a:pt x="4" y="49"/>
                    </a:lnTo>
                    <a:lnTo>
                      <a:pt x="4" y="48"/>
                    </a:lnTo>
                    <a:lnTo>
                      <a:pt x="2" y="47"/>
                    </a:lnTo>
                    <a:lnTo>
                      <a:pt x="2" y="45"/>
                    </a:lnTo>
                    <a:lnTo>
                      <a:pt x="1" y="44"/>
                    </a:lnTo>
                    <a:lnTo>
                      <a:pt x="1" y="42"/>
                    </a:lnTo>
                    <a:lnTo>
                      <a:pt x="1" y="40"/>
                    </a:lnTo>
                    <a:lnTo>
                      <a:pt x="0" y="38"/>
                    </a:lnTo>
                    <a:lnTo>
                      <a:pt x="0" y="37"/>
                    </a:lnTo>
                    <a:lnTo>
                      <a:pt x="0" y="35"/>
                    </a:lnTo>
                    <a:lnTo>
                      <a:pt x="0" y="33"/>
                    </a:lnTo>
                    <a:lnTo>
                      <a:pt x="0" y="31"/>
                    </a:lnTo>
                    <a:lnTo>
                      <a:pt x="0" y="30"/>
                    </a:lnTo>
                    <a:lnTo>
                      <a:pt x="0" y="29"/>
                    </a:lnTo>
                    <a:lnTo>
                      <a:pt x="1" y="27"/>
                    </a:lnTo>
                    <a:lnTo>
                      <a:pt x="1" y="26"/>
                    </a:lnTo>
                    <a:lnTo>
                      <a:pt x="1" y="24"/>
                    </a:lnTo>
                    <a:lnTo>
                      <a:pt x="2" y="22"/>
                    </a:lnTo>
                    <a:lnTo>
                      <a:pt x="2" y="21"/>
                    </a:lnTo>
                    <a:lnTo>
                      <a:pt x="4" y="19"/>
                    </a:lnTo>
                    <a:lnTo>
                      <a:pt x="4" y="18"/>
                    </a:lnTo>
                    <a:lnTo>
                      <a:pt x="5" y="16"/>
                    </a:lnTo>
                    <a:lnTo>
                      <a:pt x="6" y="15"/>
                    </a:lnTo>
                    <a:lnTo>
                      <a:pt x="7" y="14"/>
                    </a:lnTo>
                    <a:lnTo>
                      <a:pt x="8" y="12"/>
                    </a:lnTo>
                    <a:lnTo>
                      <a:pt x="9" y="11"/>
                    </a:lnTo>
                    <a:lnTo>
                      <a:pt x="10" y="10"/>
                    </a:lnTo>
                    <a:lnTo>
                      <a:pt x="11" y="9"/>
                    </a:lnTo>
                    <a:lnTo>
                      <a:pt x="13" y="8"/>
                    </a:lnTo>
                    <a:lnTo>
                      <a:pt x="15" y="6"/>
                    </a:lnTo>
                    <a:lnTo>
                      <a:pt x="16" y="6"/>
                    </a:lnTo>
                    <a:lnTo>
                      <a:pt x="18" y="5"/>
                    </a:lnTo>
                    <a:lnTo>
                      <a:pt x="18" y="3"/>
                    </a:lnTo>
                    <a:lnTo>
                      <a:pt x="20" y="3"/>
                    </a:lnTo>
                    <a:lnTo>
                      <a:pt x="21" y="2"/>
                    </a:lnTo>
                    <a:lnTo>
                      <a:pt x="23" y="2"/>
                    </a:lnTo>
                    <a:lnTo>
                      <a:pt x="25" y="1"/>
                    </a:lnTo>
                    <a:lnTo>
                      <a:pt x="26" y="1"/>
                    </a:lnTo>
                    <a:lnTo>
                      <a:pt x="27" y="0"/>
                    </a:lnTo>
                    <a:lnTo>
                      <a:pt x="29" y="0"/>
                    </a:lnTo>
                    <a:lnTo>
                      <a:pt x="30" y="0"/>
                    </a:lnTo>
                    <a:lnTo>
                      <a:pt x="32" y="0"/>
                    </a:lnTo>
                    <a:lnTo>
                      <a:pt x="34" y="0"/>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56" name="Freeform 40"/>
              <p:cNvSpPr>
                <a:spLocks noChangeAspect="1"/>
              </p:cNvSpPr>
              <p:nvPr/>
            </p:nvSpPr>
            <p:spPr bwMode="auto">
              <a:xfrm flipH="1">
                <a:off x="3032" y="3743"/>
                <a:ext cx="137" cy="145"/>
              </a:xfrm>
              <a:custGeom>
                <a:avLst/>
                <a:gdLst>
                  <a:gd name="T0" fmla="*/ 79 w 144"/>
                  <a:gd name="T1" fmla="*/ 0 h 145"/>
                  <a:gd name="T2" fmla="*/ 89 w 144"/>
                  <a:gd name="T3" fmla="*/ 2 h 145"/>
                  <a:gd name="T4" fmla="*/ 100 w 144"/>
                  <a:gd name="T5" fmla="*/ 6 h 145"/>
                  <a:gd name="T6" fmla="*/ 108 w 144"/>
                  <a:gd name="T7" fmla="*/ 10 h 145"/>
                  <a:gd name="T8" fmla="*/ 117 w 144"/>
                  <a:gd name="T9" fmla="*/ 16 h 145"/>
                  <a:gd name="T10" fmla="*/ 124 w 144"/>
                  <a:gd name="T11" fmla="*/ 23 h 145"/>
                  <a:gd name="T12" fmla="*/ 130 w 144"/>
                  <a:gd name="T13" fmla="*/ 31 h 145"/>
                  <a:gd name="T14" fmla="*/ 136 w 144"/>
                  <a:gd name="T15" fmla="*/ 40 h 145"/>
                  <a:gd name="T16" fmla="*/ 140 w 144"/>
                  <a:gd name="T17" fmla="*/ 50 h 145"/>
                  <a:gd name="T18" fmla="*/ 142 w 144"/>
                  <a:gd name="T19" fmla="*/ 61 h 145"/>
                  <a:gd name="T20" fmla="*/ 143 w 144"/>
                  <a:gd name="T21" fmla="*/ 72 h 145"/>
                  <a:gd name="T22" fmla="*/ 142 w 144"/>
                  <a:gd name="T23" fmla="*/ 83 h 145"/>
                  <a:gd name="T24" fmla="*/ 140 w 144"/>
                  <a:gd name="T25" fmla="*/ 93 h 145"/>
                  <a:gd name="T26" fmla="*/ 136 w 144"/>
                  <a:gd name="T27" fmla="*/ 102 h 145"/>
                  <a:gd name="T28" fmla="*/ 130 w 144"/>
                  <a:gd name="T29" fmla="*/ 111 h 145"/>
                  <a:gd name="T30" fmla="*/ 124 w 144"/>
                  <a:gd name="T31" fmla="*/ 119 h 145"/>
                  <a:gd name="T32" fmla="*/ 117 w 144"/>
                  <a:gd name="T33" fmla="*/ 127 h 145"/>
                  <a:gd name="T34" fmla="*/ 108 w 144"/>
                  <a:gd name="T35" fmla="*/ 133 h 145"/>
                  <a:gd name="T36" fmla="*/ 100 w 144"/>
                  <a:gd name="T37" fmla="*/ 138 h 145"/>
                  <a:gd name="T38" fmla="*/ 89 w 144"/>
                  <a:gd name="T39" fmla="*/ 141 h 145"/>
                  <a:gd name="T40" fmla="*/ 79 w 144"/>
                  <a:gd name="T41" fmla="*/ 144 h 145"/>
                  <a:gd name="T42" fmla="*/ 68 w 144"/>
                  <a:gd name="T43" fmla="*/ 144 h 145"/>
                  <a:gd name="T44" fmla="*/ 57 w 144"/>
                  <a:gd name="T45" fmla="*/ 143 h 145"/>
                  <a:gd name="T46" fmla="*/ 46 w 144"/>
                  <a:gd name="T47" fmla="*/ 140 h 145"/>
                  <a:gd name="T48" fmla="*/ 37 w 144"/>
                  <a:gd name="T49" fmla="*/ 135 h 145"/>
                  <a:gd name="T50" fmla="*/ 27 w 144"/>
                  <a:gd name="T51" fmla="*/ 129 h 145"/>
                  <a:gd name="T52" fmla="*/ 20 w 144"/>
                  <a:gd name="T53" fmla="*/ 122 h 145"/>
                  <a:gd name="T54" fmla="*/ 14 w 144"/>
                  <a:gd name="T55" fmla="*/ 114 h 145"/>
                  <a:gd name="T56" fmla="*/ 7 w 144"/>
                  <a:gd name="T57" fmla="*/ 106 h 145"/>
                  <a:gd name="T58" fmla="*/ 3 w 144"/>
                  <a:gd name="T59" fmla="*/ 96 h 145"/>
                  <a:gd name="T60" fmla="*/ 0 w 144"/>
                  <a:gd name="T61" fmla="*/ 86 h 145"/>
                  <a:gd name="T62" fmla="*/ 0 w 144"/>
                  <a:gd name="T63" fmla="*/ 76 h 145"/>
                  <a:gd name="T64" fmla="*/ 0 w 144"/>
                  <a:gd name="T65" fmla="*/ 64 h 145"/>
                  <a:gd name="T66" fmla="*/ 1 w 144"/>
                  <a:gd name="T67" fmla="*/ 53 h 145"/>
                  <a:gd name="T68" fmla="*/ 4 w 144"/>
                  <a:gd name="T69" fmla="*/ 43 h 145"/>
                  <a:gd name="T70" fmla="*/ 9 w 144"/>
                  <a:gd name="T71" fmla="*/ 34 h 145"/>
                  <a:gd name="T72" fmla="*/ 15 w 144"/>
                  <a:gd name="T73" fmla="*/ 25 h 145"/>
                  <a:gd name="T74" fmla="*/ 23 w 144"/>
                  <a:gd name="T75" fmla="*/ 18 h 145"/>
                  <a:gd name="T76" fmla="*/ 30 w 144"/>
                  <a:gd name="T77" fmla="*/ 12 h 145"/>
                  <a:gd name="T78" fmla="*/ 40 w 144"/>
                  <a:gd name="T79" fmla="*/ 6 h 145"/>
                  <a:gd name="T80" fmla="*/ 50 w 144"/>
                  <a:gd name="T81" fmla="*/ 3 h 145"/>
                  <a:gd name="T82" fmla="*/ 61 w 144"/>
                  <a:gd name="T83" fmla="*/ 1 h 145"/>
                  <a:gd name="T84" fmla="*/ 71 w 144"/>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145">
                    <a:moveTo>
                      <a:pt x="71" y="0"/>
                    </a:moveTo>
                    <a:lnTo>
                      <a:pt x="76" y="0"/>
                    </a:lnTo>
                    <a:lnTo>
                      <a:pt x="79" y="0"/>
                    </a:lnTo>
                    <a:lnTo>
                      <a:pt x="83" y="1"/>
                    </a:lnTo>
                    <a:lnTo>
                      <a:pt x="86" y="1"/>
                    </a:lnTo>
                    <a:lnTo>
                      <a:pt x="89" y="2"/>
                    </a:lnTo>
                    <a:lnTo>
                      <a:pt x="92" y="3"/>
                    </a:lnTo>
                    <a:lnTo>
                      <a:pt x="96" y="4"/>
                    </a:lnTo>
                    <a:lnTo>
                      <a:pt x="100" y="6"/>
                    </a:lnTo>
                    <a:lnTo>
                      <a:pt x="103" y="6"/>
                    </a:lnTo>
                    <a:lnTo>
                      <a:pt x="105" y="8"/>
                    </a:lnTo>
                    <a:lnTo>
                      <a:pt x="108" y="10"/>
                    </a:lnTo>
                    <a:lnTo>
                      <a:pt x="111" y="12"/>
                    </a:lnTo>
                    <a:lnTo>
                      <a:pt x="115" y="13"/>
                    </a:lnTo>
                    <a:lnTo>
                      <a:pt x="117" y="16"/>
                    </a:lnTo>
                    <a:lnTo>
                      <a:pt x="120" y="18"/>
                    </a:lnTo>
                    <a:lnTo>
                      <a:pt x="122" y="20"/>
                    </a:lnTo>
                    <a:lnTo>
                      <a:pt x="124" y="23"/>
                    </a:lnTo>
                    <a:lnTo>
                      <a:pt x="126" y="25"/>
                    </a:lnTo>
                    <a:lnTo>
                      <a:pt x="128" y="28"/>
                    </a:lnTo>
                    <a:lnTo>
                      <a:pt x="130" y="31"/>
                    </a:lnTo>
                    <a:lnTo>
                      <a:pt x="132" y="34"/>
                    </a:lnTo>
                    <a:lnTo>
                      <a:pt x="135" y="37"/>
                    </a:lnTo>
                    <a:lnTo>
                      <a:pt x="136" y="40"/>
                    </a:lnTo>
                    <a:lnTo>
                      <a:pt x="137" y="43"/>
                    </a:lnTo>
                    <a:lnTo>
                      <a:pt x="138" y="47"/>
                    </a:lnTo>
                    <a:lnTo>
                      <a:pt x="140" y="50"/>
                    </a:lnTo>
                    <a:lnTo>
                      <a:pt x="141" y="53"/>
                    </a:lnTo>
                    <a:lnTo>
                      <a:pt x="141" y="57"/>
                    </a:lnTo>
                    <a:lnTo>
                      <a:pt x="142" y="61"/>
                    </a:lnTo>
                    <a:lnTo>
                      <a:pt x="143" y="64"/>
                    </a:lnTo>
                    <a:lnTo>
                      <a:pt x="143" y="68"/>
                    </a:lnTo>
                    <a:lnTo>
                      <a:pt x="143" y="72"/>
                    </a:lnTo>
                    <a:lnTo>
                      <a:pt x="143" y="76"/>
                    </a:lnTo>
                    <a:lnTo>
                      <a:pt x="143" y="79"/>
                    </a:lnTo>
                    <a:lnTo>
                      <a:pt x="142" y="83"/>
                    </a:lnTo>
                    <a:lnTo>
                      <a:pt x="141" y="86"/>
                    </a:lnTo>
                    <a:lnTo>
                      <a:pt x="141" y="90"/>
                    </a:lnTo>
                    <a:lnTo>
                      <a:pt x="140" y="93"/>
                    </a:lnTo>
                    <a:lnTo>
                      <a:pt x="138" y="96"/>
                    </a:lnTo>
                    <a:lnTo>
                      <a:pt x="137" y="99"/>
                    </a:lnTo>
                    <a:lnTo>
                      <a:pt x="136" y="102"/>
                    </a:lnTo>
                    <a:lnTo>
                      <a:pt x="135" y="106"/>
                    </a:lnTo>
                    <a:lnTo>
                      <a:pt x="132" y="109"/>
                    </a:lnTo>
                    <a:lnTo>
                      <a:pt x="130" y="111"/>
                    </a:lnTo>
                    <a:lnTo>
                      <a:pt x="128" y="114"/>
                    </a:lnTo>
                    <a:lnTo>
                      <a:pt x="126" y="117"/>
                    </a:lnTo>
                    <a:lnTo>
                      <a:pt x="124" y="119"/>
                    </a:lnTo>
                    <a:lnTo>
                      <a:pt x="122" y="122"/>
                    </a:lnTo>
                    <a:lnTo>
                      <a:pt x="120" y="125"/>
                    </a:lnTo>
                    <a:lnTo>
                      <a:pt x="117" y="127"/>
                    </a:lnTo>
                    <a:lnTo>
                      <a:pt x="115" y="129"/>
                    </a:lnTo>
                    <a:lnTo>
                      <a:pt x="111" y="131"/>
                    </a:lnTo>
                    <a:lnTo>
                      <a:pt x="108" y="133"/>
                    </a:lnTo>
                    <a:lnTo>
                      <a:pt x="105" y="135"/>
                    </a:lnTo>
                    <a:lnTo>
                      <a:pt x="103" y="137"/>
                    </a:lnTo>
                    <a:lnTo>
                      <a:pt x="100" y="138"/>
                    </a:lnTo>
                    <a:lnTo>
                      <a:pt x="96" y="140"/>
                    </a:lnTo>
                    <a:lnTo>
                      <a:pt x="92" y="141"/>
                    </a:lnTo>
                    <a:lnTo>
                      <a:pt x="89" y="141"/>
                    </a:lnTo>
                    <a:lnTo>
                      <a:pt x="86" y="143"/>
                    </a:lnTo>
                    <a:lnTo>
                      <a:pt x="83" y="143"/>
                    </a:lnTo>
                    <a:lnTo>
                      <a:pt x="79" y="144"/>
                    </a:lnTo>
                    <a:lnTo>
                      <a:pt x="76" y="144"/>
                    </a:lnTo>
                    <a:lnTo>
                      <a:pt x="71" y="144"/>
                    </a:lnTo>
                    <a:lnTo>
                      <a:pt x="68" y="144"/>
                    </a:lnTo>
                    <a:lnTo>
                      <a:pt x="64" y="144"/>
                    </a:lnTo>
                    <a:lnTo>
                      <a:pt x="61" y="143"/>
                    </a:lnTo>
                    <a:lnTo>
                      <a:pt x="57" y="143"/>
                    </a:lnTo>
                    <a:lnTo>
                      <a:pt x="54" y="141"/>
                    </a:lnTo>
                    <a:lnTo>
                      <a:pt x="50" y="141"/>
                    </a:lnTo>
                    <a:lnTo>
                      <a:pt x="46" y="140"/>
                    </a:lnTo>
                    <a:lnTo>
                      <a:pt x="43" y="138"/>
                    </a:lnTo>
                    <a:lnTo>
                      <a:pt x="40" y="137"/>
                    </a:lnTo>
                    <a:lnTo>
                      <a:pt x="37" y="135"/>
                    </a:lnTo>
                    <a:lnTo>
                      <a:pt x="34" y="133"/>
                    </a:lnTo>
                    <a:lnTo>
                      <a:pt x="30" y="131"/>
                    </a:lnTo>
                    <a:lnTo>
                      <a:pt x="27" y="129"/>
                    </a:lnTo>
                    <a:lnTo>
                      <a:pt x="25" y="127"/>
                    </a:lnTo>
                    <a:lnTo>
                      <a:pt x="23" y="125"/>
                    </a:lnTo>
                    <a:lnTo>
                      <a:pt x="20" y="122"/>
                    </a:lnTo>
                    <a:lnTo>
                      <a:pt x="18" y="119"/>
                    </a:lnTo>
                    <a:lnTo>
                      <a:pt x="15" y="117"/>
                    </a:lnTo>
                    <a:lnTo>
                      <a:pt x="14" y="114"/>
                    </a:lnTo>
                    <a:lnTo>
                      <a:pt x="12" y="111"/>
                    </a:lnTo>
                    <a:lnTo>
                      <a:pt x="9" y="109"/>
                    </a:lnTo>
                    <a:lnTo>
                      <a:pt x="7" y="106"/>
                    </a:lnTo>
                    <a:lnTo>
                      <a:pt x="6" y="102"/>
                    </a:lnTo>
                    <a:lnTo>
                      <a:pt x="4" y="99"/>
                    </a:lnTo>
                    <a:lnTo>
                      <a:pt x="3" y="96"/>
                    </a:lnTo>
                    <a:lnTo>
                      <a:pt x="2" y="93"/>
                    </a:lnTo>
                    <a:lnTo>
                      <a:pt x="1" y="90"/>
                    </a:lnTo>
                    <a:lnTo>
                      <a:pt x="0" y="86"/>
                    </a:lnTo>
                    <a:lnTo>
                      <a:pt x="0" y="83"/>
                    </a:lnTo>
                    <a:lnTo>
                      <a:pt x="0" y="79"/>
                    </a:lnTo>
                    <a:lnTo>
                      <a:pt x="0" y="76"/>
                    </a:lnTo>
                    <a:lnTo>
                      <a:pt x="0" y="72"/>
                    </a:lnTo>
                    <a:lnTo>
                      <a:pt x="0" y="68"/>
                    </a:lnTo>
                    <a:lnTo>
                      <a:pt x="0" y="64"/>
                    </a:lnTo>
                    <a:lnTo>
                      <a:pt x="0" y="61"/>
                    </a:lnTo>
                    <a:lnTo>
                      <a:pt x="0" y="57"/>
                    </a:lnTo>
                    <a:lnTo>
                      <a:pt x="1" y="53"/>
                    </a:lnTo>
                    <a:lnTo>
                      <a:pt x="2" y="50"/>
                    </a:lnTo>
                    <a:lnTo>
                      <a:pt x="3" y="47"/>
                    </a:lnTo>
                    <a:lnTo>
                      <a:pt x="4" y="43"/>
                    </a:lnTo>
                    <a:lnTo>
                      <a:pt x="6" y="40"/>
                    </a:lnTo>
                    <a:lnTo>
                      <a:pt x="7" y="37"/>
                    </a:lnTo>
                    <a:lnTo>
                      <a:pt x="9" y="34"/>
                    </a:lnTo>
                    <a:lnTo>
                      <a:pt x="12" y="31"/>
                    </a:lnTo>
                    <a:lnTo>
                      <a:pt x="14" y="28"/>
                    </a:lnTo>
                    <a:lnTo>
                      <a:pt x="15" y="25"/>
                    </a:lnTo>
                    <a:lnTo>
                      <a:pt x="18" y="23"/>
                    </a:lnTo>
                    <a:lnTo>
                      <a:pt x="20" y="20"/>
                    </a:lnTo>
                    <a:lnTo>
                      <a:pt x="23" y="18"/>
                    </a:lnTo>
                    <a:lnTo>
                      <a:pt x="25" y="16"/>
                    </a:lnTo>
                    <a:lnTo>
                      <a:pt x="27" y="13"/>
                    </a:lnTo>
                    <a:lnTo>
                      <a:pt x="30" y="12"/>
                    </a:lnTo>
                    <a:lnTo>
                      <a:pt x="34" y="10"/>
                    </a:lnTo>
                    <a:lnTo>
                      <a:pt x="37" y="8"/>
                    </a:lnTo>
                    <a:lnTo>
                      <a:pt x="40" y="6"/>
                    </a:lnTo>
                    <a:lnTo>
                      <a:pt x="43" y="6"/>
                    </a:lnTo>
                    <a:lnTo>
                      <a:pt x="46" y="4"/>
                    </a:lnTo>
                    <a:lnTo>
                      <a:pt x="50" y="3"/>
                    </a:lnTo>
                    <a:lnTo>
                      <a:pt x="54" y="2"/>
                    </a:lnTo>
                    <a:lnTo>
                      <a:pt x="57" y="1"/>
                    </a:lnTo>
                    <a:lnTo>
                      <a:pt x="61" y="1"/>
                    </a:lnTo>
                    <a:lnTo>
                      <a:pt x="64" y="0"/>
                    </a:lnTo>
                    <a:lnTo>
                      <a:pt x="68" y="0"/>
                    </a:lnTo>
                    <a:lnTo>
                      <a:pt x="71" y="0"/>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57" name="Freeform 41"/>
              <p:cNvSpPr>
                <a:spLocks noChangeAspect="1"/>
              </p:cNvSpPr>
              <p:nvPr/>
            </p:nvSpPr>
            <p:spPr bwMode="auto">
              <a:xfrm flipH="1">
                <a:off x="3032" y="3743"/>
                <a:ext cx="137" cy="145"/>
              </a:xfrm>
              <a:custGeom>
                <a:avLst/>
                <a:gdLst>
                  <a:gd name="T0" fmla="*/ 71 w 144"/>
                  <a:gd name="T1" fmla="*/ 0 h 145"/>
                  <a:gd name="T2" fmla="*/ 86 w 144"/>
                  <a:gd name="T3" fmla="*/ 1 h 145"/>
                  <a:gd name="T4" fmla="*/ 100 w 144"/>
                  <a:gd name="T5" fmla="*/ 6 h 145"/>
                  <a:gd name="T6" fmla="*/ 111 w 144"/>
                  <a:gd name="T7" fmla="*/ 12 h 145"/>
                  <a:gd name="T8" fmla="*/ 122 w 144"/>
                  <a:gd name="T9" fmla="*/ 20 h 145"/>
                  <a:gd name="T10" fmla="*/ 130 w 144"/>
                  <a:gd name="T11" fmla="*/ 31 h 145"/>
                  <a:gd name="T12" fmla="*/ 137 w 144"/>
                  <a:gd name="T13" fmla="*/ 43 h 145"/>
                  <a:gd name="T14" fmla="*/ 141 w 144"/>
                  <a:gd name="T15" fmla="*/ 57 h 145"/>
                  <a:gd name="T16" fmla="*/ 143 w 144"/>
                  <a:gd name="T17" fmla="*/ 72 h 145"/>
                  <a:gd name="T18" fmla="*/ 141 w 144"/>
                  <a:gd name="T19" fmla="*/ 86 h 145"/>
                  <a:gd name="T20" fmla="*/ 137 w 144"/>
                  <a:gd name="T21" fmla="*/ 99 h 145"/>
                  <a:gd name="T22" fmla="*/ 130 w 144"/>
                  <a:gd name="T23" fmla="*/ 111 h 145"/>
                  <a:gd name="T24" fmla="*/ 122 w 144"/>
                  <a:gd name="T25" fmla="*/ 122 h 145"/>
                  <a:gd name="T26" fmla="*/ 111 w 144"/>
                  <a:gd name="T27" fmla="*/ 131 h 145"/>
                  <a:gd name="T28" fmla="*/ 100 w 144"/>
                  <a:gd name="T29" fmla="*/ 138 h 145"/>
                  <a:gd name="T30" fmla="*/ 86 w 144"/>
                  <a:gd name="T31" fmla="*/ 143 h 145"/>
                  <a:gd name="T32" fmla="*/ 71 w 144"/>
                  <a:gd name="T33" fmla="*/ 144 h 145"/>
                  <a:gd name="T34" fmla="*/ 57 w 144"/>
                  <a:gd name="T35" fmla="*/ 143 h 145"/>
                  <a:gd name="T36" fmla="*/ 43 w 144"/>
                  <a:gd name="T37" fmla="*/ 138 h 145"/>
                  <a:gd name="T38" fmla="*/ 30 w 144"/>
                  <a:gd name="T39" fmla="*/ 131 h 145"/>
                  <a:gd name="T40" fmla="*/ 20 w 144"/>
                  <a:gd name="T41" fmla="*/ 122 h 145"/>
                  <a:gd name="T42" fmla="*/ 12 w 144"/>
                  <a:gd name="T43" fmla="*/ 111 h 145"/>
                  <a:gd name="T44" fmla="*/ 4 w 144"/>
                  <a:gd name="T45" fmla="*/ 99 h 145"/>
                  <a:gd name="T46" fmla="*/ 0 w 144"/>
                  <a:gd name="T47" fmla="*/ 86 h 145"/>
                  <a:gd name="T48" fmla="*/ 0 w 144"/>
                  <a:gd name="T49" fmla="*/ 72 h 145"/>
                  <a:gd name="T50" fmla="*/ 0 w 144"/>
                  <a:gd name="T51" fmla="*/ 57 h 145"/>
                  <a:gd name="T52" fmla="*/ 4 w 144"/>
                  <a:gd name="T53" fmla="*/ 43 h 145"/>
                  <a:gd name="T54" fmla="*/ 12 w 144"/>
                  <a:gd name="T55" fmla="*/ 31 h 145"/>
                  <a:gd name="T56" fmla="*/ 20 w 144"/>
                  <a:gd name="T57" fmla="*/ 20 h 145"/>
                  <a:gd name="T58" fmla="*/ 30 w 144"/>
                  <a:gd name="T59" fmla="*/ 12 h 145"/>
                  <a:gd name="T60" fmla="*/ 43 w 144"/>
                  <a:gd name="T61" fmla="*/ 6 h 145"/>
                  <a:gd name="T62" fmla="*/ 57 w 144"/>
                  <a:gd name="T63" fmla="*/ 1 h 145"/>
                  <a:gd name="T64" fmla="*/ 71 w 144"/>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5">
                    <a:moveTo>
                      <a:pt x="71" y="0"/>
                    </a:moveTo>
                    <a:lnTo>
                      <a:pt x="86" y="1"/>
                    </a:lnTo>
                    <a:lnTo>
                      <a:pt x="100" y="6"/>
                    </a:lnTo>
                    <a:lnTo>
                      <a:pt x="111" y="12"/>
                    </a:lnTo>
                    <a:lnTo>
                      <a:pt x="122" y="20"/>
                    </a:lnTo>
                    <a:lnTo>
                      <a:pt x="130" y="31"/>
                    </a:lnTo>
                    <a:lnTo>
                      <a:pt x="137" y="43"/>
                    </a:lnTo>
                    <a:lnTo>
                      <a:pt x="141" y="57"/>
                    </a:lnTo>
                    <a:lnTo>
                      <a:pt x="143" y="72"/>
                    </a:lnTo>
                    <a:lnTo>
                      <a:pt x="141" y="86"/>
                    </a:lnTo>
                    <a:lnTo>
                      <a:pt x="137" y="99"/>
                    </a:lnTo>
                    <a:lnTo>
                      <a:pt x="130" y="111"/>
                    </a:lnTo>
                    <a:lnTo>
                      <a:pt x="122" y="122"/>
                    </a:lnTo>
                    <a:lnTo>
                      <a:pt x="111" y="131"/>
                    </a:lnTo>
                    <a:lnTo>
                      <a:pt x="100" y="138"/>
                    </a:lnTo>
                    <a:lnTo>
                      <a:pt x="86" y="143"/>
                    </a:lnTo>
                    <a:lnTo>
                      <a:pt x="71" y="144"/>
                    </a:lnTo>
                    <a:lnTo>
                      <a:pt x="57" y="143"/>
                    </a:lnTo>
                    <a:lnTo>
                      <a:pt x="43" y="138"/>
                    </a:lnTo>
                    <a:lnTo>
                      <a:pt x="30" y="131"/>
                    </a:lnTo>
                    <a:lnTo>
                      <a:pt x="20" y="122"/>
                    </a:lnTo>
                    <a:lnTo>
                      <a:pt x="12" y="111"/>
                    </a:lnTo>
                    <a:lnTo>
                      <a:pt x="4" y="99"/>
                    </a:lnTo>
                    <a:lnTo>
                      <a:pt x="0" y="86"/>
                    </a:lnTo>
                    <a:lnTo>
                      <a:pt x="0" y="72"/>
                    </a:lnTo>
                    <a:lnTo>
                      <a:pt x="0" y="57"/>
                    </a:lnTo>
                    <a:lnTo>
                      <a:pt x="4" y="43"/>
                    </a:lnTo>
                    <a:lnTo>
                      <a:pt x="12" y="31"/>
                    </a:lnTo>
                    <a:lnTo>
                      <a:pt x="20" y="20"/>
                    </a:lnTo>
                    <a:lnTo>
                      <a:pt x="30" y="12"/>
                    </a:lnTo>
                    <a:lnTo>
                      <a:pt x="43" y="6"/>
                    </a:lnTo>
                    <a:lnTo>
                      <a:pt x="57" y="1"/>
                    </a:lnTo>
                    <a:lnTo>
                      <a:pt x="71"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58" name="Freeform 42"/>
              <p:cNvSpPr>
                <a:spLocks noChangeAspect="1"/>
              </p:cNvSpPr>
              <p:nvPr/>
            </p:nvSpPr>
            <p:spPr bwMode="auto">
              <a:xfrm flipH="1">
                <a:off x="3067" y="3779"/>
                <a:ext cx="68" cy="69"/>
              </a:xfrm>
              <a:custGeom>
                <a:avLst/>
                <a:gdLst>
                  <a:gd name="T0" fmla="*/ 38 w 71"/>
                  <a:gd name="T1" fmla="*/ 0 h 69"/>
                  <a:gd name="T2" fmla="*/ 43 w 71"/>
                  <a:gd name="T3" fmla="*/ 1 h 69"/>
                  <a:gd name="T4" fmla="*/ 47 w 71"/>
                  <a:gd name="T5" fmla="*/ 2 h 69"/>
                  <a:gd name="T6" fmla="*/ 51 w 71"/>
                  <a:gd name="T7" fmla="*/ 5 h 69"/>
                  <a:gd name="T8" fmla="*/ 56 w 71"/>
                  <a:gd name="T9" fmla="*/ 8 h 69"/>
                  <a:gd name="T10" fmla="*/ 60 w 71"/>
                  <a:gd name="T11" fmla="*/ 11 h 69"/>
                  <a:gd name="T12" fmla="*/ 63 w 71"/>
                  <a:gd name="T13" fmla="*/ 15 h 69"/>
                  <a:gd name="T14" fmla="*/ 66 w 71"/>
                  <a:gd name="T15" fmla="*/ 19 h 69"/>
                  <a:gd name="T16" fmla="*/ 68 w 71"/>
                  <a:gd name="T17" fmla="*/ 24 h 69"/>
                  <a:gd name="T18" fmla="*/ 69 w 71"/>
                  <a:gd name="T19" fmla="*/ 29 h 69"/>
                  <a:gd name="T20" fmla="*/ 70 w 71"/>
                  <a:gd name="T21" fmla="*/ 33 h 69"/>
                  <a:gd name="T22" fmla="*/ 69 w 71"/>
                  <a:gd name="T23" fmla="*/ 38 h 69"/>
                  <a:gd name="T24" fmla="*/ 68 w 71"/>
                  <a:gd name="T25" fmla="*/ 44 h 69"/>
                  <a:gd name="T26" fmla="*/ 66 w 71"/>
                  <a:gd name="T27" fmla="*/ 48 h 69"/>
                  <a:gd name="T28" fmla="*/ 63 w 71"/>
                  <a:gd name="T29" fmla="*/ 52 h 69"/>
                  <a:gd name="T30" fmla="*/ 60 w 71"/>
                  <a:gd name="T31" fmla="*/ 56 h 69"/>
                  <a:gd name="T32" fmla="*/ 56 w 71"/>
                  <a:gd name="T33" fmla="*/ 60 h 69"/>
                  <a:gd name="T34" fmla="*/ 51 w 71"/>
                  <a:gd name="T35" fmla="*/ 62 h 69"/>
                  <a:gd name="T36" fmla="*/ 47 w 71"/>
                  <a:gd name="T37" fmla="*/ 64 h 69"/>
                  <a:gd name="T38" fmla="*/ 43 w 71"/>
                  <a:gd name="T39" fmla="*/ 66 h 69"/>
                  <a:gd name="T40" fmla="*/ 38 w 71"/>
                  <a:gd name="T41" fmla="*/ 67 h 69"/>
                  <a:gd name="T42" fmla="*/ 32 w 71"/>
                  <a:gd name="T43" fmla="*/ 68 h 69"/>
                  <a:gd name="T44" fmla="*/ 27 w 71"/>
                  <a:gd name="T45" fmla="*/ 66 h 69"/>
                  <a:gd name="T46" fmla="*/ 23 w 71"/>
                  <a:gd name="T47" fmla="*/ 65 h 69"/>
                  <a:gd name="T48" fmla="*/ 18 w 71"/>
                  <a:gd name="T49" fmla="*/ 63 h 69"/>
                  <a:gd name="T50" fmla="*/ 14 w 71"/>
                  <a:gd name="T51" fmla="*/ 61 h 69"/>
                  <a:gd name="T52" fmla="*/ 10 w 71"/>
                  <a:gd name="T53" fmla="*/ 57 h 69"/>
                  <a:gd name="T54" fmla="*/ 6 w 71"/>
                  <a:gd name="T55" fmla="*/ 54 h 69"/>
                  <a:gd name="T56" fmla="*/ 4 w 71"/>
                  <a:gd name="T57" fmla="*/ 49 h 69"/>
                  <a:gd name="T58" fmla="*/ 2 w 71"/>
                  <a:gd name="T59" fmla="*/ 45 h 69"/>
                  <a:gd name="T60" fmla="*/ 0 w 71"/>
                  <a:gd name="T61" fmla="*/ 40 h 69"/>
                  <a:gd name="T62" fmla="*/ 0 w 71"/>
                  <a:gd name="T63" fmla="*/ 35 h 69"/>
                  <a:gd name="T64" fmla="*/ 0 w 71"/>
                  <a:gd name="T65" fmla="*/ 30 h 69"/>
                  <a:gd name="T66" fmla="*/ 1 w 71"/>
                  <a:gd name="T67" fmla="*/ 26 h 69"/>
                  <a:gd name="T68" fmla="*/ 2 w 71"/>
                  <a:gd name="T69" fmla="*/ 21 h 69"/>
                  <a:gd name="T70" fmla="*/ 5 w 71"/>
                  <a:gd name="T71" fmla="*/ 16 h 69"/>
                  <a:gd name="T72" fmla="*/ 7 w 71"/>
                  <a:gd name="T73" fmla="*/ 12 h 69"/>
                  <a:gd name="T74" fmla="*/ 11 w 71"/>
                  <a:gd name="T75" fmla="*/ 9 h 69"/>
                  <a:gd name="T76" fmla="*/ 16 w 71"/>
                  <a:gd name="T77" fmla="*/ 6 h 69"/>
                  <a:gd name="T78" fmla="*/ 19 w 71"/>
                  <a:gd name="T79" fmla="*/ 3 h 69"/>
                  <a:gd name="T80" fmla="*/ 24 w 71"/>
                  <a:gd name="T81" fmla="*/ 1 h 69"/>
                  <a:gd name="T82" fmla="*/ 28 w 71"/>
                  <a:gd name="T83" fmla="*/ 0 h 69"/>
                  <a:gd name="T84" fmla="*/ 33 w 71"/>
                  <a:gd name="T8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69">
                    <a:moveTo>
                      <a:pt x="33" y="0"/>
                    </a:moveTo>
                    <a:lnTo>
                      <a:pt x="35" y="0"/>
                    </a:lnTo>
                    <a:lnTo>
                      <a:pt x="38" y="0"/>
                    </a:lnTo>
                    <a:lnTo>
                      <a:pt x="39" y="0"/>
                    </a:lnTo>
                    <a:lnTo>
                      <a:pt x="41" y="0"/>
                    </a:lnTo>
                    <a:lnTo>
                      <a:pt x="43" y="1"/>
                    </a:lnTo>
                    <a:lnTo>
                      <a:pt x="44" y="1"/>
                    </a:lnTo>
                    <a:lnTo>
                      <a:pt x="45" y="2"/>
                    </a:lnTo>
                    <a:lnTo>
                      <a:pt x="47" y="2"/>
                    </a:lnTo>
                    <a:lnTo>
                      <a:pt x="49" y="3"/>
                    </a:lnTo>
                    <a:lnTo>
                      <a:pt x="50" y="3"/>
                    </a:lnTo>
                    <a:lnTo>
                      <a:pt x="51" y="5"/>
                    </a:lnTo>
                    <a:lnTo>
                      <a:pt x="53" y="6"/>
                    </a:lnTo>
                    <a:lnTo>
                      <a:pt x="54" y="6"/>
                    </a:lnTo>
                    <a:lnTo>
                      <a:pt x="56" y="8"/>
                    </a:lnTo>
                    <a:lnTo>
                      <a:pt x="57" y="9"/>
                    </a:lnTo>
                    <a:lnTo>
                      <a:pt x="58" y="10"/>
                    </a:lnTo>
                    <a:lnTo>
                      <a:pt x="60" y="11"/>
                    </a:lnTo>
                    <a:lnTo>
                      <a:pt x="61" y="12"/>
                    </a:lnTo>
                    <a:lnTo>
                      <a:pt x="62" y="14"/>
                    </a:lnTo>
                    <a:lnTo>
                      <a:pt x="63" y="15"/>
                    </a:lnTo>
                    <a:lnTo>
                      <a:pt x="65" y="16"/>
                    </a:lnTo>
                    <a:lnTo>
                      <a:pt x="65" y="18"/>
                    </a:lnTo>
                    <a:lnTo>
                      <a:pt x="66" y="19"/>
                    </a:lnTo>
                    <a:lnTo>
                      <a:pt x="67" y="21"/>
                    </a:lnTo>
                    <a:lnTo>
                      <a:pt x="67" y="22"/>
                    </a:lnTo>
                    <a:lnTo>
                      <a:pt x="68" y="24"/>
                    </a:lnTo>
                    <a:lnTo>
                      <a:pt x="68" y="26"/>
                    </a:lnTo>
                    <a:lnTo>
                      <a:pt x="69" y="27"/>
                    </a:lnTo>
                    <a:lnTo>
                      <a:pt x="69" y="29"/>
                    </a:lnTo>
                    <a:lnTo>
                      <a:pt x="70" y="30"/>
                    </a:lnTo>
                    <a:lnTo>
                      <a:pt x="70" y="31"/>
                    </a:lnTo>
                    <a:lnTo>
                      <a:pt x="70" y="33"/>
                    </a:lnTo>
                    <a:lnTo>
                      <a:pt x="70" y="35"/>
                    </a:lnTo>
                    <a:lnTo>
                      <a:pt x="70" y="37"/>
                    </a:lnTo>
                    <a:lnTo>
                      <a:pt x="69" y="38"/>
                    </a:lnTo>
                    <a:lnTo>
                      <a:pt x="69" y="40"/>
                    </a:lnTo>
                    <a:lnTo>
                      <a:pt x="68" y="42"/>
                    </a:lnTo>
                    <a:lnTo>
                      <a:pt x="68" y="44"/>
                    </a:lnTo>
                    <a:lnTo>
                      <a:pt x="67" y="45"/>
                    </a:lnTo>
                    <a:lnTo>
                      <a:pt x="67" y="47"/>
                    </a:lnTo>
                    <a:lnTo>
                      <a:pt x="66" y="48"/>
                    </a:lnTo>
                    <a:lnTo>
                      <a:pt x="65" y="49"/>
                    </a:lnTo>
                    <a:lnTo>
                      <a:pt x="65" y="51"/>
                    </a:lnTo>
                    <a:lnTo>
                      <a:pt x="63" y="52"/>
                    </a:lnTo>
                    <a:lnTo>
                      <a:pt x="62" y="54"/>
                    </a:lnTo>
                    <a:lnTo>
                      <a:pt x="61" y="55"/>
                    </a:lnTo>
                    <a:lnTo>
                      <a:pt x="60" y="56"/>
                    </a:lnTo>
                    <a:lnTo>
                      <a:pt x="58" y="57"/>
                    </a:lnTo>
                    <a:lnTo>
                      <a:pt x="57" y="59"/>
                    </a:lnTo>
                    <a:lnTo>
                      <a:pt x="56" y="60"/>
                    </a:lnTo>
                    <a:lnTo>
                      <a:pt x="54" y="61"/>
                    </a:lnTo>
                    <a:lnTo>
                      <a:pt x="53" y="61"/>
                    </a:lnTo>
                    <a:lnTo>
                      <a:pt x="51" y="62"/>
                    </a:lnTo>
                    <a:lnTo>
                      <a:pt x="50" y="63"/>
                    </a:lnTo>
                    <a:lnTo>
                      <a:pt x="49" y="64"/>
                    </a:lnTo>
                    <a:lnTo>
                      <a:pt x="47" y="64"/>
                    </a:lnTo>
                    <a:lnTo>
                      <a:pt x="45" y="65"/>
                    </a:lnTo>
                    <a:lnTo>
                      <a:pt x="44" y="66"/>
                    </a:lnTo>
                    <a:lnTo>
                      <a:pt x="43" y="66"/>
                    </a:lnTo>
                    <a:lnTo>
                      <a:pt x="41" y="66"/>
                    </a:lnTo>
                    <a:lnTo>
                      <a:pt x="39" y="67"/>
                    </a:lnTo>
                    <a:lnTo>
                      <a:pt x="38" y="67"/>
                    </a:lnTo>
                    <a:lnTo>
                      <a:pt x="35" y="68"/>
                    </a:lnTo>
                    <a:lnTo>
                      <a:pt x="33" y="68"/>
                    </a:lnTo>
                    <a:lnTo>
                      <a:pt x="32" y="68"/>
                    </a:lnTo>
                    <a:lnTo>
                      <a:pt x="30" y="67"/>
                    </a:lnTo>
                    <a:lnTo>
                      <a:pt x="28" y="67"/>
                    </a:lnTo>
                    <a:lnTo>
                      <a:pt x="27" y="66"/>
                    </a:lnTo>
                    <a:lnTo>
                      <a:pt x="25" y="66"/>
                    </a:lnTo>
                    <a:lnTo>
                      <a:pt x="24" y="66"/>
                    </a:lnTo>
                    <a:lnTo>
                      <a:pt x="23" y="65"/>
                    </a:lnTo>
                    <a:lnTo>
                      <a:pt x="21" y="64"/>
                    </a:lnTo>
                    <a:lnTo>
                      <a:pt x="19" y="64"/>
                    </a:lnTo>
                    <a:lnTo>
                      <a:pt x="18" y="63"/>
                    </a:lnTo>
                    <a:lnTo>
                      <a:pt x="17" y="62"/>
                    </a:lnTo>
                    <a:lnTo>
                      <a:pt x="16" y="61"/>
                    </a:lnTo>
                    <a:lnTo>
                      <a:pt x="14" y="61"/>
                    </a:lnTo>
                    <a:lnTo>
                      <a:pt x="13" y="60"/>
                    </a:lnTo>
                    <a:lnTo>
                      <a:pt x="11" y="59"/>
                    </a:lnTo>
                    <a:lnTo>
                      <a:pt x="10" y="57"/>
                    </a:lnTo>
                    <a:lnTo>
                      <a:pt x="8" y="56"/>
                    </a:lnTo>
                    <a:lnTo>
                      <a:pt x="7" y="55"/>
                    </a:lnTo>
                    <a:lnTo>
                      <a:pt x="6" y="54"/>
                    </a:lnTo>
                    <a:lnTo>
                      <a:pt x="6" y="52"/>
                    </a:lnTo>
                    <a:lnTo>
                      <a:pt x="5" y="51"/>
                    </a:lnTo>
                    <a:lnTo>
                      <a:pt x="4" y="49"/>
                    </a:lnTo>
                    <a:lnTo>
                      <a:pt x="3" y="48"/>
                    </a:lnTo>
                    <a:lnTo>
                      <a:pt x="2" y="47"/>
                    </a:lnTo>
                    <a:lnTo>
                      <a:pt x="2" y="45"/>
                    </a:lnTo>
                    <a:lnTo>
                      <a:pt x="1" y="44"/>
                    </a:lnTo>
                    <a:lnTo>
                      <a:pt x="1" y="42"/>
                    </a:lnTo>
                    <a:lnTo>
                      <a:pt x="0" y="40"/>
                    </a:lnTo>
                    <a:lnTo>
                      <a:pt x="0" y="38"/>
                    </a:lnTo>
                    <a:lnTo>
                      <a:pt x="0" y="37"/>
                    </a:lnTo>
                    <a:lnTo>
                      <a:pt x="0" y="35"/>
                    </a:lnTo>
                    <a:lnTo>
                      <a:pt x="0" y="33"/>
                    </a:lnTo>
                    <a:lnTo>
                      <a:pt x="0" y="31"/>
                    </a:lnTo>
                    <a:lnTo>
                      <a:pt x="0" y="30"/>
                    </a:lnTo>
                    <a:lnTo>
                      <a:pt x="0" y="29"/>
                    </a:lnTo>
                    <a:lnTo>
                      <a:pt x="0" y="27"/>
                    </a:lnTo>
                    <a:lnTo>
                      <a:pt x="1" y="26"/>
                    </a:lnTo>
                    <a:lnTo>
                      <a:pt x="1" y="24"/>
                    </a:lnTo>
                    <a:lnTo>
                      <a:pt x="2" y="22"/>
                    </a:lnTo>
                    <a:lnTo>
                      <a:pt x="2" y="21"/>
                    </a:lnTo>
                    <a:lnTo>
                      <a:pt x="3" y="19"/>
                    </a:lnTo>
                    <a:lnTo>
                      <a:pt x="4" y="18"/>
                    </a:lnTo>
                    <a:lnTo>
                      <a:pt x="5" y="16"/>
                    </a:lnTo>
                    <a:lnTo>
                      <a:pt x="6" y="15"/>
                    </a:lnTo>
                    <a:lnTo>
                      <a:pt x="6" y="14"/>
                    </a:lnTo>
                    <a:lnTo>
                      <a:pt x="7" y="12"/>
                    </a:lnTo>
                    <a:lnTo>
                      <a:pt x="8" y="11"/>
                    </a:lnTo>
                    <a:lnTo>
                      <a:pt x="10" y="10"/>
                    </a:lnTo>
                    <a:lnTo>
                      <a:pt x="11" y="9"/>
                    </a:lnTo>
                    <a:lnTo>
                      <a:pt x="13" y="8"/>
                    </a:lnTo>
                    <a:lnTo>
                      <a:pt x="14" y="6"/>
                    </a:lnTo>
                    <a:lnTo>
                      <a:pt x="16" y="6"/>
                    </a:lnTo>
                    <a:lnTo>
                      <a:pt x="17" y="5"/>
                    </a:lnTo>
                    <a:lnTo>
                      <a:pt x="18" y="3"/>
                    </a:lnTo>
                    <a:lnTo>
                      <a:pt x="19" y="3"/>
                    </a:lnTo>
                    <a:lnTo>
                      <a:pt x="21" y="2"/>
                    </a:lnTo>
                    <a:lnTo>
                      <a:pt x="23" y="2"/>
                    </a:lnTo>
                    <a:lnTo>
                      <a:pt x="24" y="1"/>
                    </a:lnTo>
                    <a:lnTo>
                      <a:pt x="25" y="1"/>
                    </a:lnTo>
                    <a:lnTo>
                      <a:pt x="27" y="0"/>
                    </a:lnTo>
                    <a:lnTo>
                      <a:pt x="28" y="0"/>
                    </a:lnTo>
                    <a:lnTo>
                      <a:pt x="30" y="0"/>
                    </a:lnTo>
                    <a:lnTo>
                      <a:pt x="32" y="0"/>
                    </a:lnTo>
                    <a:lnTo>
                      <a:pt x="33" y="0"/>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59" name="Freeform 43"/>
              <p:cNvSpPr>
                <a:spLocks noChangeAspect="1"/>
              </p:cNvSpPr>
              <p:nvPr/>
            </p:nvSpPr>
            <p:spPr bwMode="auto">
              <a:xfrm flipH="1">
                <a:off x="3214" y="3618"/>
                <a:ext cx="94" cy="78"/>
              </a:xfrm>
              <a:custGeom>
                <a:avLst/>
                <a:gdLst>
                  <a:gd name="T0" fmla="*/ 97 w 98"/>
                  <a:gd name="T1" fmla="*/ 77 h 78"/>
                  <a:gd name="T2" fmla="*/ 0 w 98"/>
                  <a:gd name="T3" fmla="*/ 77 h 78"/>
                  <a:gd name="T4" fmla="*/ 0 w 98"/>
                  <a:gd name="T5" fmla="*/ 0 h 78"/>
                  <a:gd name="T6" fmla="*/ 97 w 98"/>
                  <a:gd name="T7" fmla="*/ 0 h 78"/>
                  <a:gd name="T8" fmla="*/ 97 w 98"/>
                  <a:gd name="T9" fmla="*/ 77 h 78"/>
                </a:gdLst>
                <a:ahLst/>
                <a:cxnLst>
                  <a:cxn ang="0">
                    <a:pos x="T0" y="T1"/>
                  </a:cxn>
                  <a:cxn ang="0">
                    <a:pos x="T2" y="T3"/>
                  </a:cxn>
                  <a:cxn ang="0">
                    <a:pos x="T4" y="T5"/>
                  </a:cxn>
                  <a:cxn ang="0">
                    <a:pos x="T6" y="T7"/>
                  </a:cxn>
                  <a:cxn ang="0">
                    <a:pos x="T8" y="T9"/>
                  </a:cxn>
                </a:cxnLst>
                <a:rect l="0" t="0" r="r" b="b"/>
                <a:pathLst>
                  <a:path w="98" h="78">
                    <a:moveTo>
                      <a:pt x="97" y="77"/>
                    </a:moveTo>
                    <a:lnTo>
                      <a:pt x="0" y="77"/>
                    </a:lnTo>
                    <a:lnTo>
                      <a:pt x="0" y="0"/>
                    </a:lnTo>
                    <a:lnTo>
                      <a:pt x="97" y="0"/>
                    </a:lnTo>
                    <a:lnTo>
                      <a:pt x="97" y="77"/>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60" name="Freeform 44"/>
              <p:cNvSpPr>
                <a:spLocks noChangeAspect="1"/>
              </p:cNvSpPr>
              <p:nvPr/>
            </p:nvSpPr>
            <p:spPr bwMode="auto">
              <a:xfrm flipH="1">
                <a:off x="3410" y="3708"/>
                <a:ext cx="45" cy="70"/>
              </a:xfrm>
              <a:custGeom>
                <a:avLst/>
                <a:gdLst>
                  <a:gd name="T0" fmla="*/ 0 w 48"/>
                  <a:gd name="T1" fmla="*/ 66 h 70"/>
                  <a:gd name="T2" fmla="*/ 0 w 48"/>
                  <a:gd name="T3" fmla="*/ 3 h 70"/>
                  <a:gd name="T4" fmla="*/ 0 w 48"/>
                  <a:gd name="T5" fmla="*/ 1 h 70"/>
                  <a:gd name="T6" fmla="*/ 2 w 48"/>
                  <a:gd name="T7" fmla="*/ 0 h 70"/>
                  <a:gd name="T8" fmla="*/ 4 w 48"/>
                  <a:gd name="T9" fmla="*/ 0 h 70"/>
                  <a:gd name="T10" fmla="*/ 6 w 48"/>
                  <a:gd name="T11" fmla="*/ 1 h 70"/>
                  <a:gd name="T12" fmla="*/ 46 w 48"/>
                  <a:gd name="T13" fmla="*/ 32 h 70"/>
                  <a:gd name="T14" fmla="*/ 47 w 48"/>
                  <a:gd name="T15" fmla="*/ 33 h 70"/>
                  <a:gd name="T16" fmla="*/ 46 w 48"/>
                  <a:gd name="T17" fmla="*/ 34 h 70"/>
                  <a:gd name="T18" fmla="*/ 46 w 48"/>
                  <a:gd name="T19" fmla="*/ 35 h 70"/>
                  <a:gd name="T20" fmla="*/ 46 w 48"/>
                  <a:gd name="T21" fmla="*/ 37 h 70"/>
                  <a:gd name="T22" fmla="*/ 6 w 48"/>
                  <a:gd name="T23" fmla="*/ 69 h 70"/>
                  <a:gd name="T24" fmla="*/ 4 w 48"/>
                  <a:gd name="T25" fmla="*/ 69 h 70"/>
                  <a:gd name="T26" fmla="*/ 2 w 48"/>
                  <a:gd name="T27" fmla="*/ 68 h 70"/>
                  <a:gd name="T28" fmla="*/ 0 w 48"/>
                  <a:gd name="T29" fmla="*/ 67 h 70"/>
                  <a:gd name="T30" fmla="*/ 0 w 48"/>
                  <a:gd name="T31"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70">
                    <a:moveTo>
                      <a:pt x="0" y="66"/>
                    </a:moveTo>
                    <a:lnTo>
                      <a:pt x="0" y="3"/>
                    </a:lnTo>
                    <a:lnTo>
                      <a:pt x="0" y="1"/>
                    </a:lnTo>
                    <a:lnTo>
                      <a:pt x="2" y="0"/>
                    </a:lnTo>
                    <a:lnTo>
                      <a:pt x="4" y="0"/>
                    </a:lnTo>
                    <a:lnTo>
                      <a:pt x="6" y="1"/>
                    </a:lnTo>
                    <a:lnTo>
                      <a:pt x="46" y="32"/>
                    </a:lnTo>
                    <a:lnTo>
                      <a:pt x="47" y="33"/>
                    </a:lnTo>
                    <a:lnTo>
                      <a:pt x="46" y="34"/>
                    </a:lnTo>
                    <a:lnTo>
                      <a:pt x="46" y="35"/>
                    </a:lnTo>
                    <a:lnTo>
                      <a:pt x="46" y="37"/>
                    </a:lnTo>
                    <a:lnTo>
                      <a:pt x="6" y="69"/>
                    </a:lnTo>
                    <a:lnTo>
                      <a:pt x="4" y="69"/>
                    </a:lnTo>
                    <a:lnTo>
                      <a:pt x="2" y="68"/>
                    </a:lnTo>
                    <a:lnTo>
                      <a:pt x="0" y="67"/>
                    </a:lnTo>
                    <a:lnTo>
                      <a:pt x="0" y="66"/>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61" name="Freeform 45"/>
              <p:cNvSpPr>
                <a:spLocks noChangeAspect="1"/>
              </p:cNvSpPr>
              <p:nvPr/>
            </p:nvSpPr>
            <p:spPr bwMode="auto">
              <a:xfrm flipH="1">
                <a:off x="3346" y="3717"/>
                <a:ext cx="48" cy="61"/>
              </a:xfrm>
              <a:custGeom>
                <a:avLst/>
                <a:gdLst>
                  <a:gd name="T0" fmla="*/ 50 w 51"/>
                  <a:gd name="T1" fmla="*/ 56 h 61"/>
                  <a:gd name="T2" fmla="*/ 50 w 51"/>
                  <a:gd name="T3" fmla="*/ 25 h 61"/>
                  <a:gd name="T4" fmla="*/ 40 w 51"/>
                  <a:gd name="T5" fmla="*/ 25 h 61"/>
                  <a:gd name="T6" fmla="*/ 39 w 51"/>
                  <a:gd name="T7" fmla="*/ 25 h 61"/>
                  <a:gd name="T8" fmla="*/ 37 w 51"/>
                  <a:gd name="T9" fmla="*/ 25 h 61"/>
                  <a:gd name="T10" fmla="*/ 37 w 51"/>
                  <a:gd name="T11" fmla="*/ 24 h 61"/>
                  <a:gd name="T12" fmla="*/ 37 w 51"/>
                  <a:gd name="T13" fmla="*/ 23 h 61"/>
                  <a:gd name="T14" fmla="*/ 37 w 51"/>
                  <a:gd name="T15" fmla="*/ 2 h 61"/>
                  <a:gd name="T16" fmla="*/ 36 w 51"/>
                  <a:gd name="T17" fmla="*/ 0 h 61"/>
                  <a:gd name="T18" fmla="*/ 34 w 51"/>
                  <a:gd name="T19" fmla="*/ 0 h 61"/>
                  <a:gd name="T20" fmla="*/ 32 w 51"/>
                  <a:gd name="T21" fmla="*/ 0 h 61"/>
                  <a:gd name="T22" fmla="*/ 3 w 51"/>
                  <a:gd name="T23" fmla="*/ 21 h 61"/>
                  <a:gd name="T24" fmla="*/ 1 w 51"/>
                  <a:gd name="T25" fmla="*/ 24 h 61"/>
                  <a:gd name="T26" fmla="*/ 0 w 51"/>
                  <a:gd name="T27" fmla="*/ 25 h 61"/>
                  <a:gd name="T28" fmla="*/ 1 w 51"/>
                  <a:gd name="T29" fmla="*/ 28 h 61"/>
                  <a:gd name="T30" fmla="*/ 3 w 51"/>
                  <a:gd name="T31" fmla="*/ 31 h 61"/>
                  <a:gd name="T32" fmla="*/ 43 w 51"/>
                  <a:gd name="T33" fmla="*/ 59 h 61"/>
                  <a:gd name="T34" fmla="*/ 46 w 51"/>
                  <a:gd name="T35" fmla="*/ 60 h 61"/>
                  <a:gd name="T36" fmla="*/ 48 w 51"/>
                  <a:gd name="T37" fmla="*/ 60 h 61"/>
                  <a:gd name="T38" fmla="*/ 50 w 51"/>
                  <a:gd name="T39" fmla="*/ 58 h 61"/>
                  <a:gd name="T40" fmla="*/ 50 w 51"/>
                  <a:gd name="T41"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1">
                    <a:moveTo>
                      <a:pt x="50" y="56"/>
                    </a:moveTo>
                    <a:lnTo>
                      <a:pt x="50" y="25"/>
                    </a:lnTo>
                    <a:lnTo>
                      <a:pt x="40" y="25"/>
                    </a:lnTo>
                    <a:lnTo>
                      <a:pt x="39" y="25"/>
                    </a:lnTo>
                    <a:lnTo>
                      <a:pt x="37" y="25"/>
                    </a:lnTo>
                    <a:lnTo>
                      <a:pt x="37" y="24"/>
                    </a:lnTo>
                    <a:lnTo>
                      <a:pt x="37" y="23"/>
                    </a:lnTo>
                    <a:lnTo>
                      <a:pt x="37" y="2"/>
                    </a:lnTo>
                    <a:lnTo>
                      <a:pt x="36" y="0"/>
                    </a:lnTo>
                    <a:lnTo>
                      <a:pt x="34" y="0"/>
                    </a:lnTo>
                    <a:lnTo>
                      <a:pt x="32" y="0"/>
                    </a:lnTo>
                    <a:lnTo>
                      <a:pt x="3" y="21"/>
                    </a:lnTo>
                    <a:lnTo>
                      <a:pt x="1" y="24"/>
                    </a:lnTo>
                    <a:lnTo>
                      <a:pt x="0" y="25"/>
                    </a:lnTo>
                    <a:lnTo>
                      <a:pt x="1" y="28"/>
                    </a:lnTo>
                    <a:lnTo>
                      <a:pt x="3" y="31"/>
                    </a:lnTo>
                    <a:lnTo>
                      <a:pt x="43" y="59"/>
                    </a:lnTo>
                    <a:lnTo>
                      <a:pt x="46" y="60"/>
                    </a:lnTo>
                    <a:lnTo>
                      <a:pt x="48" y="60"/>
                    </a:lnTo>
                    <a:lnTo>
                      <a:pt x="50" y="58"/>
                    </a:lnTo>
                    <a:lnTo>
                      <a:pt x="50" y="56"/>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62" name="Freeform 46"/>
              <p:cNvSpPr>
                <a:spLocks noChangeAspect="1"/>
              </p:cNvSpPr>
              <p:nvPr/>
            </p:nvSpPr>
            <p:spPr bwMode="auto">
              <a:xfrm flipH="1">
                <a:off x="3358" y="3749"/>
                <a:ext cx="84" cy="39"/>
              </a:xfrm>
              <a:custGeom>
                <a:avLst/>
                <a:gdLst>
                  <a:gd name="T0" fmla="*/ 4 w 88"/>
                  <a:gd name="T1" fmla="*/ 38 h 39"/>
                  <a:gd name="T2" fmla="*/ 83 w 88"/>
                  <a:gd name="T3" fmla="*/ 38 h 39"/>
                  <a:gd name="T4" fmla="*/ 85 w 88"/>
                  <a:gd name="T5" fmla="*/ 37 h 39"/>
                  <a:gd name="T6" fmla="*/ 86 w 88"/>
                  <a:gd name="T7" fmla="*/ 36 h 39"/>
                  <a:gd name="T8" fmla="*/ 87 w 88"/>
                  <a:gd name="T9" fmla="*/ 34 h 39"/>
                  <a:gd name="T10" fmla="*/ 85 w 88"/>
                  <a:gd name="T11" fmla="*/ 33 h 39"/>
                  <a:gd name="T12" fmla="*/ 46 w 88"/>
                  <a:gd name="T13" fmla="*/ 1 h 39"/>
                  <a:gd name="T14" fmla="*/ 45 w 88"/>
                  <a:gd name="T15" fmla="*/ 0 h 39"/>
                  <a:gd name="T16" fmla="*/ 42 w 88"/>
                  <a:gd name="T17" fmla="*/ 0 h 39"/>
                  <a:gd name="T18" fmla="*/ 40 w 88"/>
                  <a:gd name="T19" fmla="*/ 0 h 39"/>
                  <a:gd name="T20" fmla="*/ 38 w 88"/>
                  <a:gd name="T21" fmla="*/ 1 h 39"/>
                  <a:gd name="T22" fmla="*/ 0 w 88"/>
                  <a:gd name="T23" fmla="*/ 30 h 39"/>
                  <a:gd name="T24" fmla="*/ 0 w 88"/>
                  <a:gd name="T25" fmla="*/ 33 h 39"/>
                  <a:gd name="T26" fmla="*/ 1 w 88"/>
                  <a:gd name="T27" fmla="*/ 36 h 39"/>
                  <a:gd name="T28" fmla="*/ 2 w 88"/>
                  <a:gd name="T29" fmla="*/ 37 h 39"/>
                  <a:gd name="T30" fmla="*/ 4 w 88"/>
                  <a:gd name="T31"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39">
                    <a:moveTo>
                      <a:pt x="4" y="38"/>
                    </a:moveTo>
                    <a:lnTo>
                      <a:pt x="83" y="38"/>
                    </a:lnTo>
                    <a:lnTo>
                      <a:pt x="85" y="37"/>
                    </a:lnTo>
                    <a:lnTo>
                      <a:pt x="86" y="36"/>
                    </a:lnTo>
                    <a:lnTo>
                      <a:pt x="87" y="34"/>
                    </a:lnTo>
                    <a:lnTo>
                      <a:pt x="85" y="33"/>
                    </a:lnTo>
                    <a:lnTo>
                      <a:pt x="46" y="1"/>
                    </a:lnTo>
                    <a:lnTo>
                      <a:pt x="45" y="0"/>
                    </a:lnTo>
                    <a:lnTo>
                      <a:pt x="42" y="0"/>
                    </a:lnTo>
                    <a:lnTo>
                      <a:pt x="40" y="0"/>
                    </a:lnTo>
                    <a:lnTo>
                      <a:pt x="38" y="1"/>
                    </a:lnTo>
                    <a:lnTo>
                      <a:pt x="0" y="30"/>
                    </a:lnTo>
                    <a:lnTo>
                      <a:pt x="0" y="33"/>
                    </a:lnTo>
                    <a:lnTo>
                      <a:pt x="1" y="36"/>
                    </a:lnTo>
                    <a:lnTo>
                      <a:pt x="2" y="37"/>
                    </a:lnTo>
                    <a:lnTo>
                      <a:pt x="4" y="38"/>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63" name="Freeform 47"/>
              <p:cNvSpPr>
                <a:spLocks noChangeAspect="1"/>
              </p:cNvSpPr>
              <p:nvPr/>
            </p:nvSpPr>
            <p:spPr bwMode="auto">
              <a:xfrm flipH="1">
                <a:off x="3363" y="3702"/>
                <a:ext cx="78" cy="39"/>
              </a:xfrm>
              <a:custGeom>
                <a:avLst/>
                <a:gdLst>
                  <a:gd name="T0" fmla="*/ 3 w 82"/>
                  <a:gd name="T1" fmla="*/ 0 h 39"/>
                  <a:gd name="T2" fmla="*/ 78 w 82"/>
                  <a:gd name="T3" fmla="*/ 0 h 39"/>
                  <a:gd name="T4" fmla="*/ 79 w 82"/>
                  <a:gd name="T5" fmla="*/ 0 h 39"/>
                  <a:gd name="T6" fmla="*/ 81 w 82"/>
                  <a:gd name="T7" fmla="*/ 1 h 39"/>
                  <a:gd name="T8" fmla="*/ 81 w 82"/>
                  <a:gd name="T9" fmla="*/ 3 h 39"/>
                  <a:gd name="T10" fmla="*/ 81 w 82"/>
                  <a:gd name="T11" fmla="*/ 5 h 39"/>
                  <a:gd name="T12" fmla="*/ 42 w 82"/>
                  <a:gd name="T13" fmla="*/ 36 h 39"/>
                  <a:gd name="T14" fmla="*/ 40 w 82"/>
                  <a:gd name="T15" fmla="*/ 37 h 39"/>
                  <a:gd name="T16" fmla="*/ 38 w 82"/>
                  <a:gd name="T17" fmla="*/ 38 h 39"/>
                  <a:gd name="T18" fmla="*/ 37 w 82"/>
                  <a:gd name="T19" fmla="*/ 37 h 39"/>
                  <a:gd name="T20" fmla="*/ 35 w 82"/>
                  <a:gd name="T21" fmla="*/ 36 h 39"/>
                  <a:gd name="T22" fmla="*/ 1 w 82"/>
                  <a:gd name="T23" fmla="*/ 5 h 39"/>
                  <a:gd name="T24" fmla="*/ 0 w 82"/>
                  <a:gd name="T25" fmla="*/ 3 h 39"/>
                  <a:gd name="T26" fmla="*/ 0 w 82"/>
                  <a:gd name="T27" fmla="*/ 1 h 39"/>
                  <a:gd name="T28" fmla="*/ 1 w 82"/>
                  <a:gd name="T29" fmla="*/ 0 h 39"/>
                  <a:gd name="T30" fmla="*/ 3 w 82"/>
                  <a:gd name="T3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39">
                    <a:moveTo>
                      <a:pt x="3" y="0"/>
                    </a:moveTo>
                    <a:lnTo>
                      <a:pt x="78" y="0"/>
                    </a:lnTo>
                    <a:lnTo>
                      <a:pt x="79" y="0"/>
                    </a:lnTo>
                    <a:lnTo>
                      <a:pt x="81" y="1"/>
                    </a:lnTo>
                    <a:lnTo>
                      <a:pt x="81" y="3"/>
                    </a:lnTo>
                    <a:lnTo>
                      <a:pt x="81" y="5"/>
                    </a:lnTo>
                    <a:lnTo>
                      <a:pt x="42" y="36"/>
                    </a:lnTo>
                    <a:lnTo>
                      <a:pt x="40" y="37"/>
                    </a:lnTo>
                    <a:lnTo>
                      <a:pt x="38" y="38"/>
                    </a:lnTo>
                    <a:lnTo>
                      <a:pt x="37" y="37"/>
                    </a:lnTo>
                    <a:lnTo>
                      <a:pt x="35" y="36"/>
                    </a:lnTo>
                    <a:lnTo>
                      <a:pt x="1" y="5"/>
                    </a:lnTo>
                    <a:lnTo>
                      <a:pt x="0" y="3"/>
                    </a:lnTo>
                    <a:lnTo>
                      <a:pt x="0" y="1"/>
                    </a:lnTo>
                    <a:lnTo>
                      <a:pt x="1" y="0"/>
                    </a:lnTo>
                    <a:lnTo>
                      <a:pt x="3"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64" name="Freeform 48"/>
              <p:cNvSpPr>
                <a:spLocks noChangeAspect="1"/>
              </p:cNvSpPr>
              <p:nvPr/>
            </p:nvSpPr>
            <p:spPr bwMode="auto">
              <a:xfrm flipH="1">
                <a:off x="3266" y="3708"/>
                <a:ext cx="43" cy="70"/>
              </a:xfrm>
              <a:custGeom>
                <a:avLst/>
                <a:gdLst>
                  <a:gd name="T0" fmla="*/ 0 w 46"/>
                  <a:gd name="T1" fmla="*/ 66 h 70"/>
                  <a:gd name="T2" fmla="*/ 0 w 46"/>
                  <a:gd name="T3" fmla="*/ 3 h 70"/>
                  <a:gd name="T4" fmla="*/ 0 w 46"/>
                  <a:gd name="T5" fmla="*/ 1 h 70"/>
                  <a:gd name="T6" fmla="*/ 1 w 46"/>
                  <a:gd name="T7" fmla="*/ 0 h 70"/>
                  <a:gd name="T8" fmla="*/ 2 w 46"/>
                  <a:gd name="T9" fmla="*/ 0 h 70"/>
                  <a:gd name="T10" fmla="*/ 4 w 46"/>
                  <a:gd name="T11" fmla="*/ 1 h 70"/>
                  <a:gd name="T12" fmla="*/ 43 w 46"/>
                  <a:gd name="T13" fmla="*/ 32 h 70"/>
                  <a:gd name="T14" fmla="*/ 45 w 46"/>
                  <a:gd name="T15" fmla="*/ 33 h 70"/>
                  <a:gd name="T16" fmla="*/ 45 w 46"/>
                  <a:gd name="T17" fmla="*/ 34 h 70"/>
                  <a:gd name="T18" fmla="*/ 45 w 46"/>
                  <a:gd name="T19" fmla="*/ 35 h 70"/>
                  <a:gd name="T20" fmla="*/ 43 w 46"/>
                  <a:gd name="T21" fmla="*/ 37 h 70"/>
                  <a:gd name="T22" fmla="*/ 7 w 46"/>
                  <a:gd name="T23" fmla="*/ 69 h 70"/>
                  <a:gd name="T24" fmla="*/ 3 w 46"/>
                  <a:gd name="T25" fmla="*/ 69 h 70"/>
                  <a:gd name="T26" fmla="*/ 1 w 46"/>
                  <a:gd name="T27" fmla="*/ 68 h 70"/>
                  <a:gd name="T28" fmla="*/ 0 w 46"/>
                  <a:gd name="T29" fmla="*/ 67 h 70"/>
                  <a:gd name="T30" fmla="*/ 0 w 46"/>
                  <a:gd name="T31"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0">
                    <a:moveTo>
                      <a:pt x="0" y="66"/>
                    </a:moveTo>
                    <a:lnTo>
                      <a:pt x="0" y="3"/>
                    </a:lnTo>
                    <a:lnTo>
                      <a:pt x="0" y="1"/>
                    </a:lnTo>
                    <a:lnTo>
                      <a:pt x="1" y="0"/>
                    </a:lnTo>
                    <a:lnTo>
                      <a:pt x="2" y="0"/>
                    </a:lnTo>
                    <a:lnTo>
                      <a:pt x="4" y="1"/>
                    </a:lnTo>
                    <a:lnTo>
                      <a:pt x="43" y="32"/>
                    </a:lnTo>
                    <a:lnTo>
                      <a:pt x="45" y="33"/>
                    </a:lnTo>
                    <a:lnTo>
                      <a:pt x="45" y="34"/>
                    </a:lnTo>
                    <a:lnTo>
                      <a:pt x="45" y="35"/>
                    </a:lnTo>
                    <a:lnTo>
                      <a:pt x="43" y="37"/>
                    </a:lnTo>
                    <a:lnTo>
                      <a:pt x="7" y="69"/>
                    </a:lnTo>
                    <a:lnTo>
                      <a:pt x="3" y="69"/>
                    </a:lnTo>
                    <a:lnTo>
                      <a:pt x="1" y="68"/>
                    </a:lnTo>
                    <a:lnTo>
                      <a:pt x="0" y="67"/>
                    </a:lnTo>
                    <a:lnTo>
                      <a:pt x="0" y="66"/>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65" name="Freeform 49"/>
              <p:cNvSpPr>
                <a:spLocks noChangeAspect="1"/>
              </p:cNvSpPr>
              <p:nvPr/>
            </p:nvSpPr>
            <p:spPr bwMode="auto">
              <a:xfrm flipH="1">
                <a:off x="3202" y="3717"/>
                <a:ext cx="48" cy="59"/>
              </a:xfrm>
              <a:custGeom>
                <a:avLst/>
                <a:gdLst>
                  <a:gd name="T0" fmla="*/ 42 w 51"/>
                  <a:gd name="T1" fmla="*/ 58 h 59"/>
                  <a:gd name="T2" fmla="*/ 44 w 51"/>
                  <a:gd name="T3" fmla="*/ 55 h 59"/>
                  <a:gd name="T4" fmla="*/ 45 w 51"/>
                  <a:gd name="T5" fmla="*/ 52 h 59"/>
                  <a:gd name="T6" fmla="*/ 47 w 51"/>
                  <a:gd name="T7" fmla="*/ 50 h 59"/>
                  <a:gd name="T8" fmla="*/ 48 w 51"/>
                  <a:gd name="T9" fmla="*/ 46 h 59"/>
                  <a:gd name="T10" fmla="*/ 48 w 51"/>
                  <a:gd name="T11" fmla="*/ 43 h 59"/>
                  <a:gd name="T12" fmla="*/ 49 w 51"/>
                  <a:gd name="T13" fmla="*/ 38 h 59"/>
                  <a:gd name="T14" fmla="*/ 50 w 51"/>
                  <a:gd name="T15" fmla="*/ 32 h 59"/>
                  <a:gd name="T16" fmla="*/ 50 w 51"/>
                  <a:gd name="T17" fmla="*/ 26 h 59"/>
                  <a:gd name="T18" fmla="*/ 40 w 51"/>
                  <a:gd name="T19" fmla="*/ 26 h 59"/>
                  <a:gd name="T20" fmla="*/ 39 w 51"/>
                  <a:gd name="T21" fmla="*/ 26 h 59"/>
                  <a:gd name="T22" fmla="*/ 37 w 51"/>
                  <a:gd name="T23" fmla="*/ 26 h 59"/>
                  <a:gd name="T24" fmla="*/ 37 w 51"/>
                  <a:gd name="T25" fmla="*/ 25 h 59"/>
                  <a:gd name="T26" fmla="*/ 37 w 51"/>
                  <a:gd name="T27" fmla="*/ 24 h 59"/>
                  <a:gd name="T28" fmla="*/ 37 w 51"/>
                  <a:gd name="T29" fmla="*/ 2 h 59"/>
                  <a:gd name="T30" fmla="*/ 36 w 51"/>
                  <a:gd name="T31" fmla="*/ 0 h 59"/>
                  <a:gd name="T32" fmla="*/ 35 w 51"/>
                  <a:gd name="T33" fmla="*/ 0 h 59"/>
                  <a:gd name="T34" fmla="*/ 34 w 51"/>
                  <a:gd name="T35" fmla="*/ 0 h 59"/>
                  <a:gd name="T36" fmla="*/ 32 w 51"/>
                  <a:gd name="T37" fmla="*/ 0 h 59"/>
                  <a:gd name="T38" fmla="*/ 3 w 51"/>
                  <a:gd name="T39" fmla="*/ 21 h 59"/>
                  <a:gd name="T40" fmla="*/ 1 w 51"/>
                  <a:gd name="T41" fmla="*/ 24 h 59"/>
                  <a:gd name="T42" fmla="*/ 0 w 51"/>
                  <a:gd name="T43" fmla="*/ 26 h 59"/>
                  <a:gd name="T44" fmla="*/ 1 w 51"/>
                  <a:gd name="T45" fmla="*/ 28 h 59"/>
                  <a:gd name="T46" fmla="*/ 3 w 51"/>
                  <a:gd name="T47" fmla="*/ 31 h 59"/>
                  <a:gd name="T48" fmla="*/ 37 w 51"/>
                  <a:gd name="T49" fmla="*/ 58 h 59"/>
                  <a:gd name="T50" fmla="*/ 39 w 51"/>
                  <a:gd name="T51" fmla="*/ 58 h 59"/>
                  <a:gd name="T52" fmla="*/ 40 w 51"/>
                  <a:gd name="T53" fmla="*/ 58 h 59"/>
                  <a:gd name="T54" fmla="*/ 41 w 51"/>
                  <a:gd name="T55" fmla="*/ 58 h 59"/>
                  <a:gd name="T56" fmla="*/ 42 w 51"/>
                  <a:gd name="T5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9">
                    <a:moveTo>
                      <a:pt x="42" y="58"/>
                    </a:moveTo>
                    <a:lnTo>
                      <a:pt x="44" y="55"/>
                    </a:lnTo>
                    <a:lnTo>
                      <a:pt x="45" y="52"/>
                    </a:lnTo>
                    <a:lnTo>
                      <a:pt x="47" y="50"/>
                    </a:lnTo>
                    <a:lnTo>
                      <a:pt x="48" y="46"/>
                    </a:lnTo>
                    <a:lnTo>
                      <a:pt x="48" y="43"/>
                    </a:lnTo>
                    <a:lnTo>
                      <a:pt x="49" y="38"/>
                    </a:lnTo>
                    <a:lnTo>
                      <a:pt x="50" y="32"/>
                    </a:lnTo>
                    <a:lnTo>
                      <a:pt x="50" y="26"/>
                    </a:lnTo>
                    <a:lnTo>
                      <a:pt x="40" y="26"/>
                    </a:lnTo>
                    <a:lnTo>
                      <a:pt x="39" y="26"/>
                    </a:lnTo>
                    <a:lnTo>
                      <a:pt x="37" y="26"/>
                    </a:lnTo>
                    <a:lnTo>
                      <a:pt x="37" y="25"/>
                    </a:lnTo>
                    <a:lnTo>
                      <a:pt x="37" y="24"/>
                    </a:lnTo>
                    <a:lnTo>
                      <a:pt x="37" y="2"/>
                    </a:lnTo>
                    <a:lnTo>
                      <a:pt x="36" y="0"/>
                    </a:lnTo>
                    <a:lnTo>
                      <a:pt x="35" y="0"/>
                    </a:lnTo>
                    <a:lnTo>
                      <a:pt x="34" y="0"/>
                    </a:lnTo>
                    <a:lnTo>
                      <a:pt x="32" y="0"/>
                    </a:lnTo>
                    <a:lnTo>
                      <a:pt x="3" y="21"/>
                    </a:lnTo>
                    <a:lnTo>
                      <a:pt x="1" y="24"/>
                    </a:lnTo>
                    <a:lnTo>
                      <a:pt x="0" y="26"/>
                    </a:lnTo>
                    <a:lnTo>
                      <a:pt x="1" y="28"/>
                    </a:lnTo>
                    <a:lnTo>
                      <a:pt x="3" y="31"/>
                    </a:lnTo>
                    <a:lnTo>
                      <a:pt x="37" y="58"/>
                    </a:lnTo>
                    <a:lnTo>
                      <a:pt x="39" y="58"/>
                    </a:lnTo>
                    <a:lnTo>
                      <a:pt x="40" y="58"/>
                    </a:lnTo>
                    <a:lnTo>
                      <a:pt x="41" y="58"/>
                    </a:lnTo>
                    <a:lnTo>
                      <a:pt x="42" y="58"/>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66" name="Freeform 50"/>
              <p:cNvSpPr>
                <a:spLocks noChangeAspect="1"/>
              </p:cNvSpPr>
              <p:nvPr/>
            </p:nvSpPr>
            <p:spPr bwMode="auto">
              <a:xfrm flipH="1">
                <a:off x="3214" y="3749"/>
                <a:ext cx="82" cy="39"/>
              </a:xfrm>
              <a:custGeom>
                <a:avLst/>
                <a:gdLst>
                  <a:gd name="T0" fmla="*/ 3 w 86"/>
                  <a:gd name="T1" fmla="*/ 38 h 39"/>
                  <a:gd name="T2" fmla="*/ 82 w 86"/>
                  <a:gd name="T3" fmla="*/ 38 h 39"/>
                  <a:gd name="T4" fmla="*/ 83 w 86"/>
                  <a:gd name="T5" fmla="*/ 37 h 39"/>
                  <a:gd name="T6" fmla="*/ 85 w 86"/>
                  <a:gd name="T7" fmla="*/ 36 h 39"/>
                  <a:gd name="T8" fmla="*/ 85 w 86"/>
                  <a:gd name="T9" fmla="*/ 34 h 39"/>
                  <a:gd name="T10" fmla="*/ 84 w 86"/>
                  <a:gd name="T11" fmla="*/ 33 h 39"/>
                  <a:gd name="T12" fmla="*/ 44 w 86"/>
                  <a:gd name="T13" fmla="*/ 1 h 39"/>
                  <a:gd name="T14" fmla="*/ 43 w 86"/>
                  <a:gd name="T15" fmla="*/ 0 h 39"/>
                  <a:gd name="T16" fmla="*/ 41 w 86"/>
                  <a:gd name="T17" fmla="*/ 0 h 39"/>
                  <a:gd name="T18" fmla="*/ 39 w 86"/>
                  <a:gd name="T19" fmla="*/ 0 h 39"/>
                  <a:gd name="T20" fmla="*/ 38 w 86"/>
                  <a:gd name="T21" fmla="*/ 1 h 39"/>
                  <a:gd name="T22" fmla="*/ 1 w 86"/>
                  <a:gd name="T23" fmla="*/ 30 h 39"/>
                  <a:gd name="T24" fmla="*/ 0 w 86"/>
                  <a:gd name="T25" fmla="*/ 33 h 39"/>
                  <a:gd name="T26" fmla="*/ 0 w 86"/>
                  <a:gd name="T27" fmla="*/ 36 h 39"/>
                  <a:gd name="T28" fmla="*/ 1 w 86"/>
                  <a:gd name="T29" fmla="*/ 37 h 39"/>
                  <a:gd name="T30" fmla="*/ 3 w 86"/>
                  <a:gd name="T31"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39">
                    <a:moveTo>
                      <a:pt x="3" y="38"/>
                    </a:moveTo>
                    <a:lnTo>
                      <a:pt x="82" y="38"/>
                    </a:lnTo>
                    <a:lnTo>
                      <a:pt x="83" y="37"/>
                    </a:lnTo>
                    <a:lnTo>
                      <a:pt x="85" y="36"/>
                    </a:lnTo>
                    <a:lnTo>
                      <a:pt x="85" y="34"/>
                    </a:lnTo>
                    <a:lnTo>
                      <a:pt x="84" y="33"/>
                    </a:lnTo>
                    <a:lnTo>
                      <a:pt x="44" y="1"/>
                    </a:lnTo>
                    <a:lnTo>
                      <a:pt x="43" y="0"/>
                    </a:lnTo>
                    <a:lnTo>
                      <a:pt x="41" y="0"/>
                    </a:lnTo>
                    <a:lnTo>
                      <a:pt x="39" y="0"/>
                    </a:lnTo>
                    <a:lnTo>
                      <a:pt x="38" y="1"/>
                    </a:lnTo>
                    <a:lnTo>
                      <a:pt x="1" y="30"/>
                    </a:lnTo>
                    <a:lnTo>
                      <a:pt x="0" y="33"/>
                    </a:lnTo>
                    <a:lnTo>
                      <a:pt x="0" y="36"/>
                    </a:lnTo>
                    <a:lnTo>
                      <a:pt x="1" y="37"/>
                    </a:lnTo>
                    <a:lnTo>
                      <a:pt x="3" y="38"/>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67" name="Freeform 51"/>
              <p:cNvSpPr>
                <a:spLocks noChangeAspect="1"/>
              </p:cNvSpPr>
              <p:nvPr/>
            </p:nvSpPr>
            <p:spPr bwMode="auto">
              <a:xfrm flipH="1">
                <a:off x="3216" y="3702"/>
                <a:ext cx="79" cy="39"/>
              </a:xfrm>
              <a:custGeom>
                <a:avLst/>
                <a:gdLst>
                  <a:gd name="T0" fmla="*/ 5 w 83"/>
                  <a:gd name="T1" fmla="*/ 0 h 39"/>
                  <a:gd name="T2" fmla="*/ 78 w 83"/>
                  <a:gd name="T3" fmla="*/ 0 h 39"/>
                  <a:gd name="T4" fmla="*/ 80 w 83"/>
                  <a:gd name="T5" fmla="*/ 0 h 39"/>
                  <a:gd name="T6" fmla="*/ 82 w 83"/>
                  <a:gd name="T7" fmla="*/ 1 h 39"/>
                  <a:gd name="T8" fmla="*/ 82 w 83"/>
                  <a:gd name="T9" fmla="*/ 3 h 39"/>
                  <a:gd name="T10" fmla="*/ 81 w 83"/>
                  <a:gd name="T11" fmla="*/ 5 h 39"/>
                  <a:gd name="T12" fmla="*/ 44 w 83"/>
                  <a:gd name="T13" fmla="*/ 36 h 39"/>
                  <a:gd name="T14" fmla="*/ 42 w 83"/>
                  <a:gd name="T15" fmla="*/ 37 h 39"/>
                  <a:gd name="T16" fmla="*/ 41 w 83"/>
                  <a:gd name="T17" fmla="*/ 38 h 39"/>
                  <a:gd name="T18" fmla="*/ 39 w 83"/>
                  <a:gd name="T19" fmla="*/ 37 h 39"/>
                  <a:gd name="T20" fmla="*/ 37 w 83"/>
                  <a:gd name="T21" fmla="*/ 36 h 39"/>
                  <a:gd name="T22" fmla="*/ 0 w 83"/>
                  <a:gd name="T23" fmla="*/ 5 h 39"/>
                  <a:gd name="T24" fmla="*/ 0 w 83"/>
                  <a:gd name="T25" fmla="*/ 3 h 39"/>
                  <a:gd name="T26" fmla="*/ 0 w 83"/>
                  <a:gd name="T27" fmla="*/ 1 h 39"/>
                  <a:gd name="T28" fmla="*/ 2 w 83"/>
                  <a:gd name="T29" fmla="*/ 0 h 39"/>
                  <a:gd name="T30" fmla="*/ 5 w 83"/>
                  <a:gd name="T3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39">
                    <a:moveTo>
                      <a:pt x="5" y="0"/>
                    </a:moveTo>
                    <a:lnTo>
                      <a:pt x="78" y="0"/>
                    </a:lnTo>
                    <a:lnTo>
                      <a:pt x="80" y="0"/>
                    </a:lnTo>
                    <a:lnTo>
                      <a:pt x="82" y="1"/>
                    </a:lnTo>
                    <a:lnTo>
                      <a:pt x="82" y="3"/>
                    </a:lnTo>
                    <a:lnTo>
                      <a:pt x="81" y="5"/>
                    </a:lnTo>
                    <a:lnTo>
                      <a:pt x="44" y="36"/>
                    </a:lnTo>
                    <a:lnTo>
                      <a:pt x="42" y="37"/>
                    </a:lnTo>
                    <a:lnTo>
                      <a:pt x="41" y="38"/>
                    </a:lnTo>
                    <a:lnTo>
                      <a:pt x="39" y="37"/>
                    </a:lnTo>
                    <a:lnTo>
                      <a:pt x="37" y="36"/>
                    </a:lnTo>
                    <a:lnTo>
                      <a:pt x="0" y="5"/>
                    </a:lnTo>
                    <a:lnTo>
                      <a:pt x="0" y="3"/>
                    </a:lnTo>
                    <a:lnTo>
                      <a:pt x="0" y="1"/>
                    </a:lnTo>
                    <a:lnTo>
                      <a:pt x="2" y="0"/>
                    </a:lnTo>
                    <a:lnTo>
                      <a:pt x="5"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162868" name="Rectangle 52">
              <a:hlinkClick r:id="rId7" action="ppaction://hlinksldjump"/>
            </p:cNvPr>
            <p:cNvSpPr>
              <a:spLocks noChangeArrowheads="1"/>
            </p:cNvSpPr>
            <p:nvPr/>
          </p:nvSpPr>
          <p:spPr bwMode="auto">
            <a:xfrm>
              <a:off x="782" y="2990"/>
              <a:ext cx="536"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2869" name="Group 53"/>
          <p:cNvGrpSpPr>
            <a:grpSpLocks/>
          </p:cNvGrpSpPr>
          <p:nvPr/>
        </p:nvGrpSpPr>
        <p:grpSpPr bwMode="auto">
          <a:xfrm>
            <a:off x="5257800" y="5181600"/>
            <a:ext cx="454025" cy="241300"/>
            <a:chOff x="782" y="2970"/>
            <a:chExt cx="540" cy="336"/>
          </a:xfrm>
        </p:grpSpPr>
        <p:grpSp>
          <p:nvGrpSpPr>
            <p:cNvPr id="162870" name="Group 54"/>
            <p:cNvGrpSpPr>
              <a:grpSpLocks noChangeAspect="1"/>
            </p:cNvGrpSpPr>
            <p:nvPr/>
          </p:nvGrpSpPr>
          <p:grpSpPr bwMode="auto">
            <a:xfrm flipH="1">
              <a:off x="830" y="2972"/>
              <a:ext cx="180" cy="239"/>
              <a:chOff x="2784" y="2160"/>
              <a:chExt cx="327" cy="432"/>
            </a:xfrm>
          </p:grpSpPr>
          <p:sp>
            <p:nvSpPr>
              <p:cNvPr id="162871" name="Freeform 55"/>
              <p:cNvSpPr>
                <a:spLocks noChangeAspect="1"/>
              </p:cNvSpPr>
              <p:nvPr/>
            </p:nvSpPr>
            <p:spPr bwMode="auto">
              <a:xfrm>
                <a:off x="2784" y="2208"/>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FF0000"/>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72" name="Freeform 56"/>
              <p:cNvSpPr>
                <a:spLocks noChangeAspect="1"/>
              </p:cNvSpPr>
              <p:nvPr/>
            </p:nvSpPr>
            <p:spPr bwMode="auto">
              <a:xfrm>
                <a:off x="2880" y="2304"/>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FF0000"/>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73" name="Freeform 57"/>
              <p:cNvSpPr>
                <a:spLocks noChangeAspect="1"/>
              </p:cNvSpPr>
              <p:nvPr/>
            </p:nvSpPr>
            <p:spPr bwMode="auto">
              <a:xfrm>
                <a:off x="2976" y="240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FF0000"/>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74" name="Freeform 58"/>
              <p:cNvSpPr>
                <a:spLocks noChangeAspect="1"/>
              </p:cNvSpPr>
              <p:nvPr/>
            </p:nvSpPr>
            <p:spPr bwMode="auto">
              <a:xfrm>
                <a:off x="2892" y="216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FF0000"/>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75" name="Freeform 59"/>
              <p:cNvSpPr>
                <a:spLocks noChangeAspect="1"/>
              </p:cNvSpPr>
              <p:nvPr/>
            </p:nvSpPr>
            <p:spPr bwMode="auto">
              <a:xfrm>
                <a:off x="2988" y="222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FF0000"/>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62876" name="Group 60"/>
            <p:cNvGrpSpPr>
              <a:grpSpLocks noChangeAspect="1"/>
            </p:cNvGrpSpPr>
            <p:nvPr/>
          </p:nvGrpSpPr>
          <p:grpSpPr bwMode="auto">
            <a:xfrm>
              <a:off x="1021" y="2970"/>
              <a:ext cx="301" cy="195"/>
              <a:chOff x="2971" y="3394"/>
              <a:chExt cx="697" cy="494"/>
            </a:xfrm>
          </p:grpSpPr>
          <p:sp>
            <p:nvSpPr>
              <p:cNvPr id="162877" name="Freeform 61"/>
              <p:cNvSpPr>
                <a:spLocks noChangeAspect="1"/>
              </p:cNvSpPr>
              <p:nvPr/>
            </p:nvSpPr>
            <p:spPr bwMode="auto">
              <a:xfrm flipH="1">
                <a:off x="2972" y="3399"/>
                <a:ext cx="20" cy="282"/>
              </a:xfrm>
              <a:custGeom>
                <a:avLst/>
                <a:gdLst>
                  <a:gd name="T0" fmla="*/ 20 w 21"/>
                  <a:gd name="T1" fmla="*/ 281 h 282"/>
                  <a:gd name="T2" fmla="*/ 0 w 21"/>
                  <a:gd name="T3" fmla="*/ 281 h 282"/>
                  <a:gd name="T4" fmla="*/ 0 w 21"/>
                  <a:gd name="T5" fmla="*/ 0 h 282"/>
                  <a:gd name="T6" fmla="*/ 20 w 21"/>
                  <a:gd name="T7" fmla="*/ 0 h 282"/>
                  <a:gd name="T8" fmla="*/ 20 w 21"/>
                  <a:gd name="T9" fmla="*/ 281 h 282"/>
                </a:gdLst>
                <a:ahLst/>
                <a:cxnLst>
                  <a:cxn ang="0">
                    <a:pos x="T0" y="T1"/>
                  </a:cxn>
                  <a:cxn ang="0">
                    <a:pos x="T2" y="T3"/>
                  </a:cxn>
                  <a:cxn ang="0">
                    <a:pos x="T4" y="T5"/>
                  </a:cxn>
                  <a:cxn ang="0">
                    <a:pos x="T6" y="T7"/>
                  </a:cxn>
                  <a:cxn ang="0">
                    <a:pos x="T8" y="T9"/>
                  </a:cxn>
                </a:cxnLst>
                <a:rect l="0" t="0" r="r" b="b"/>
                <a:pathLst>
                  <a:path w="21" h="282">
                    <a:moveTo>
                      <a:pt x="20" y="281"/>
                    </a:moveTo>
                    <a:lnTo>
                      <a:pt x="0" y="281"/>
                    </a:lnTo>
                    <a:lnTo>
                      <a:pt x="0" y="0"/>
                    </a:lnTo>
                    <a:lnTo>
                      <a:pt x="20" y="0"/>
                    </a:lnTo>
                    <a:lnTo>
                      <a:pt x="20" y="281"/>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78" name="Freeform 62"/>
              <p:cNvSpPr>
                <a:spLocks noChangeAspect="1"/>
              </p:cNvSpPr>
              <p:nvPr/>
            </p:nvSpPr>
            <p:spPr bwMode="auto">
              <a:xfrm flipH="1">
                <a:off x="2972" y="3399"/>
                <a:ext cx="20" cy="282"/>
              </a:xfrm>
              <a:custGeom>
                <a:avLst/>
                <a:gdLst>
                  <a:gd name="T0" fmla="*/ 20 w 21"/>
                  <a:gd name="T1" fmla="*/ 281 h 282"/>
                  <a:gd name="T2" fmla="*/ 0 w 21"/>
                  <a:gd name="T3" fmla="*/ 281 h 282"/>
                  <a:gd name="T4" fmla="*/ 0 w 21"/>
                  <a:gd name="T5" fmla="*/ 0 h 282"/>
                  <a:gd name="T6" fmla="*/ 20 w 21"/>
                  <a:gd name="T7" fmla="*/ 0 h 282"/>
                  <a:gd name="T8" fmla="*/ 20 w 21"/>
                  <a:gd name="T9" fmla="*/ 281 h 282"/>
                </a:gdLst>
                <a:ahLst/>
                <a:cxnLst>
                  <a:cxn ang="0">
                    <a:pos x="T0" y="T1"/>
                  </a:cxn>
                  <a:cxn ang="0">
                    <a:pos x="T2" y="T3"/>
                  </a:cxn>
                  <a:cxn ang="0">
                    <a:pos x="T4" y="T5"/>
                  </a:cxn>
                  <a:cxn ang="0">
                    <a:pos x="T6" y="T7"/>
                  </a:cxn>
                  <a:cxn ang="0">
                    <a:pos x="T8" y="T9"/>
                  </a:cxn>
                </a:cxnLst>
                <a:rect l="0" t="0" r="r" b="b"/>
                <a:pathLst>
                  <a:path w="21" h="282">
                    <a:moveTo>
                      <a:pt x="20" y="281"/>
                    </a:moveTo>
                    <a:lnTo>
                      <a:pt x="0" y="281"/>
                    </a:lnTo>
                    <a:lnTo>
                      <a:pt x="0" y="0"/>
                    </a:lnTo>
                    <a:lnTo>
                      <a:pt x="20" y="0"/>
                    </a:lnTo>
                    <a:lnTo>
                      <a:pt x="20" y="281"/>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79" name="Freeform 63"/>
              <p:cNvSpPr>
                <a:spLocks noChangeAspect="1"/>
              </p:cNvSpPr>
              <p:nvPr/>
            </p:nvSpPr>
            <p:spPr bwMode="auto">
              <a:xfrm flipH="1">
                <a:off x="2974" y="3394"/>
                <a:ext cx="20" cy="20"/>
              </a:xfrm>
              <a:custGeom>
                <a:avLst/>
                <a:gdLst>
                  <a:gd name="T0" fmla="*/ 0 w 21"/>
                  <a:gd name="T1" fmla="*/ 3 h 20"/>
                  <a:gd name="T2" fmla="*/ 0 w 21"/>
                  <a:gd name="T3" fmla="*/ 2 h 20"/>
                  <a:gd name="T4" fmla="*/ 1 w 21"/>
                  <a:gd name="T5" fmla="*/ 2 h 20"/>
                  <a:gd name="T6" fmla="*/ 1 w 21"/>
                  <a:gd name="T7" fmla="*/ 0 h 20"/>
                  <a:gd name="T8" fmla="*/ 3 w 21"/>
                  <a:gd name="T9" fmla="*/ 0 h 20"/>
                  <a:gd name="T10" fmla="*/ 4 w 21"/>
                  <a:gd name="T11" fmla="*/ 0 h 20"/>
                  <a:gd name="T12" fmla="*/ 6 w 21"/>
                  <a:gd name="T13" fmla="*/ 0 h 20"/>
                  <a:gd name="T14" fmla="*/ 7 w 21"/>
                  <a:gd name="T15" fmla="*/ 0 h 20"/>
                  <a:gd name="T16" fmla="*/ 9 w 21"/>
                  <a:gd name="T17" fmla="*/ 0 h 20"/>
                  <a:gd name="T18" fmla="*/ 10 w 21"/>
                  <a:gd name="T19" fmla="*/ 0 h 20"/>
                  <a:gd name="T20" fmla="*/ 13 w 21"/>
                  <a:gd name="T21" fmla="*/ 0 h 20"/>
                  <a:gd name="T22" fmla="*/ 15 w 21"/>
                  <a:gd name="T23" fmla="*/ 0 h 20"/>
                  <a:gd name="T24" fmla="*/ 16 w 21"/>
                  <a:gd name="T25" fmla="*/ 0 h 20"/>
                  <a:gd name="T26" fmla="*/ 18 w 21"/>
                  <a:gd name="T27" fmla="*/ 0 h 20"/>
                  <a:gd name="T28" fmla="*/ 18 w 21"/>
                  <a:gd name="T29" fmla="*/ 2 h 20"/>
                  <a:gd name="T30" fmla="*/ 20 w 21"/>
                  <a:gd name="T31" fmla="*/ 2 h 20"/>
                  <a:gd name="T32" fmla="*/ 20 w 21"/>
                  <a:gd name="T33" fmla="*/ 3 h 20"/>
                  <a:gd name="T34" fmla="*/ 13 w 21"/>
                  <a:gd name="T35" fmla="*/ 19 h 20"/>
                  <a:gd name="T36" fmla="*/ 6 w 21"/>
                  <a:gd name="T37" fmla="*/ 19 h 20"/>
                  <a:gd name="T38" fmla="*/ 0 w 21"/>
                  <a:gd name="T3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0">
                    <a:moveTo>
                      <a:pt x="0" y="3"/>
                    </a:moveTo>
                    <a:lnTo>
                      <a:pt x="0" y="2"/>
                    </a:lnTo>
                    <a:lnTo>
                      <a:pt x="1" y="2"/>
                    </a:lnTo>
                    <a:lnTo>
                      <a:pt x="1" y="0"/>
                    </a:lnTo>
                    <a:lnTo>
                      <a:pt x="3" y="0"/>
                    </a:lnTo>
                    <a:lnTo>
                      <a:pt x="4" y="0"/>
                    </a:lnTo>
                    <a:lnTo>
                      <a:pt x="6" y="0"/>
                    </a:lnTo>
                    <a:lnTo>
                      <a:pt x="7" y="0"/>
                    </a:lnTo>
                    <a:lnTo>
                      <a:pt x="9" y="0"/>
                    </a:lnTo>
                    <a:lnTo>
                      <a:pt x="10" y="0"/>
                    </a:lnTo>
                    <a:lnTo>
                      <a:pt x="13" y="0"/>
                    </a:lnTo>
                    <a:lnTo>
                      <a:pt x="15" y="0"/>
                    </a:lnTo>
                    <a:lnTo>
                      <a:pt x="16" y="0"/>
                    </a:lnTo>
                    <a:lnTo>
                      <a:pt x="18" y="0"/>
                    </a:lnTo>
                    <a:lnTo>
                      <a:pt x="18" y="2"/>
                    </a:lnTo>
                    <a:lnTo>
                      <a:pt x="20" y="2"/>
                    </a:lnTo>
                    <a:lnTo>
                      <a:pt x="20" y="3"/>
                    </a:lnTo>
                    <a:lnTo>
                      <a:pt x="13" y="19"/>
                    </a:lnTo>
                    <a:lnTo>
                      <a:pt x="6" y="19"/>
                    </a:lnTo>
                    <a:lnTo>
                      <a:pt x="0" y="3"/>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80" name="Freeform 64"/>
              <p:cNvSpPr>
                <a:spLocks noChangeAspect="1"/>
              </p:cNvSpPr>
              <p:nvPr/>
            </p:nvSpPr>
            <p:spPr bwMode="auto">
              <a:xfrm flipH="1">
                <a:off x="2974" y="3394"/>
                <a:ext cx="20" cy="20"/>
              </a:xfrm>
              <a:custGeom>
                <a:avLst/>
                <a:gdLst>
                  <a:gd name="T0" fmla="*/ 0 w 21"/>
                  <a:gd name="T1" fmla="*/ 3 h 20"/>
                  <a:gd name="T2" fmla="*/ 4 w 21"/>
                  <a:gd name="T3" fmla="*/ 0 h 20"/>
                  <a:gd name="T4" fmla="*/ 9 w 21"/>
                  <a:gd name="T5" fmla="*/ 0 h 20"/>
                  <a:gd name="T6" fmla="*/ 15 w 21"/>
                  <a:gd name="T7" fmla="*/ 0 h 20"/>
                  <a:gd name="T8" fmla="*/ 20 w 21"/>
                  <a:gd name="T9" fmla="*/ 3 h 20"/>
                  <a:gd name="T10" fmla="*/ 13 w 21"/>
                  <a:gd name="T11" fmla="*/ 19 h 20"/>
                  <a:gd name="T12" fmla="*/ 6 w 21"/>
                  <a:gd name="T13" fmla="*/ 19 h 20"/>
                  <a:gd name="T14" fmla="*/ 0 w 21"/>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
                    <a:moveTo>
                      <a:pt x="0" y="3"/>
                    </a:moveTo>
                    <a:lnTo>
                      <a:pt x="4" y="0"/>
                    </a:lnTo>
                    <a:lnTo>
                      <a:pt x="9" y="0"/>
                    </a:lnTo>
                    <a:lnTo>
                      <a:pt x="15" y="0"/>
                    </a:lnTo>
                    <a:lnTo>
                      <a:pt x="20" y="3"/>
                    </a:lnTo>
                    <a:lnTo>
                      <a:pt x="13" y="19"/>
                    </a:lnTo>
                    <a:lnTo>
                      <a:pt x="6" y="19"/>
                    </a:lnTo>
                    <a:lnTo>
                      <a:pt x="0" y="3"/>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81" name="Line 65"/>
              <p:cNvSpPr>
                <a:spLocks noChangeAspect="1" noChangeShapeType="1"/>
              </p:cNvSpPr>
              <p:nvPr/>
            </p:nvSpPr>
            <p:spPr bwMode="auto">
              <a:xfrm flipH="1">
                <a:off x="2988" y="3396"/>
                <a:ext cx="1"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2882" name="Freeform 66"/>
              <p:cNvSpPr>
                <a:spLocks noChangeAspect="1"/>
              </p:cNvSpPr>
              <p:nvPr/>
            </p:nvSpPr>
            <p:spPr bwMode="auto">
              <a:xfrm flipH="1">
                <a:off x="3005" y="3709"/>
                <a:ext cx="181" cy="79"/>
              </a:xfrm>
              <a:custGeom>
                <a:avLst/>
                <a:gdLst>
                  <a:gd name="T0" fmla="*/ 0 w 189"/>
                  <a:gd name="T1" fmla="*/ 78 h 79"/>
                  <a:gd name="T2" fmla="*/ 56 w 189"/>
                  <a:gd name="T3" fmla="*/ 78 h 79"/>
                  <a:gd name="T4" fmla="*/ 119 w 189"/>
                  <a:gd name="T5" fmla="*/ 46 h 79"/>
                  <a:gd name="T6" fmla="*/ 165 w 189"/>
                  <a:gd name="T7" fmla="*/ 53 h 79"/>
                  <a:gd name="T8" fmla="*/ 188 w 189"/>
                  <a:gd name="T9" fmla="*/ 53 h 79"/>
                  <a:gd name="T10" fmla="*/ 182 w 189"/>
                  <a:gd name="T11" fmla="*/ 0 h 79"/>
                  <a:gd name="T12" fmla="*/ 0 w 189"/>
                  <a:gd name="T13" fmla="*/ 0 h 79"/>
                  <a:gd name="T14" fmla="*/ 0 w 189"/>
                  <a:gd name="T15" fmla="*/ 78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79">
                    <a:moveTo>
                      <a:pt x="0" y="78"/>
                    </a:moveTo>
                    <a:lnTo>
                      <a:pt x="56" y="78"/>
                    </a:lnTo>
                    <a:lnTo>
                      <a:pt x="119" y="46"/>
                    </a:lnTo>
                    <a:lnTo>
                      <a:pt x="165" y="53"/>
                    </a:lnTo>
                    <a:lnTo>
                      <a:pt x="188" y="53"/>
                    </a:lnTo>
                    <a:lnTo>
                      <a:pt x="182" y="0"/>
                    </a:lnTo>
                    <a:lnTo>
                      <a:pt x="0" y="0"/>
                    </a:lnTo>
                    <a:lnTo>
                      <a:pt x="0" y="78"/>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83" name="Freeform 67"/>
              <p:cNvSpPr>
                <a:spLocks noChangeAspect="1"/>
              </p:cNvSpPr>
              <p:nvPr/>
            </p:nvSpPr>
            <p:spPr bwMode="auto">
              <a:xfrm flipH="1">
                <a:off x="3005" y="3709"/>
                <a:ext cx="181" cy="79"/>
              </a:xfrm>
              <a:custGeom>
                <a:avLst/>
                <a:gdLst>
                  <a:gd name="T0" fmla="*/ 0 w 189"/>
                  <a:gd name="T1" fmla="*/ 78 h 79"/>
                  <a:gd name="T2" fmla="*/ 56 w 189"/>
                  <a:gd name="T3" fmla="*/ 78 h 79"/>
                  <a:gd name="T4" fmla="*/ 119 w 189"/>
                  <a:gd name="T5" fmla="*/ 46 h 79"/>
                  <a:gd name="T6" fmla="*/ 165 w 189"/>
                  <a:gd name="T7" fmla="*/ 53 h 79"/>
                  <a:gd name="T8" fmla="*/ 188 w 189"/>
                  <a:gd name="T9" fmla="*/ 53 h 79"/>
                  <a:gd name="T10" fmla="*/ 182 w 189"/>
                  <a:gd name="T11" fmla="*/ 0 h 79"/>
                  <a:gd name="T12" fmla="*/ 0 w 189"/>
                  <a:gd name="T13" fmla="*/ 0 h 79"/>
                  <a:gd name="T14" fmla="*/ 0 w 189"/>
                  <a:gd name="T15" fmla="*/ 78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79">
                    <a:moveTo>
                      <a:pt x="0" y="78"/>
                    </a:moveTo>
                    <a:lnTo>
                      <a:pt x="56" y="78"/>
                    </a:lnTo>
                    <a:lnTo>
                      <a:pt x="119" y="46"/>
                    </a:lnTo>
                    <a:lnTo>
                      <a:pt x="165" y="53"/>
                    </a:lnTo>
                    <a:lnTo>
                      <a:pt x="188" y="53"/>
                    </a:lnTo>
                    <a:lnTo>
                      <a:pt x="182" y="0"/>
                    </a:lnTo>
                    <a:lnTo>
                      <a:pt x="0" y="0"/>
                    </a:lnTo>
                    <a:lnTo>
                      <a:pt x="0" y="78"/>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84" name="Freeform 68"/>
              <p:cNvSpPr>
                <a:spLocks noChangeAspect="1"/>
              </p:cNvSpPr>
              <p:nvPr/>
            </p:nvSpPr>
            <p:spPr bwMode="auto">
              <a:xfrm flipH="1">
                <a:off x="3504" y="3721"/>
                <a:ext cx="159" cy="93"/>
              </a:xfrm>
              <a:custGeom>
                <a:avLst/>
                <a:gdLst>
                  <a:gd name="T0" fmla="*/ 166 w 167"/>
                  <a:gd name="T1" fmla="*/ 92 h 93"/>
                  <a:gd name="T2" fmla="*/ 133 w 167"/>
                  <a:gd name="T3" fmla="*/ 70 h 93"/>
                  <a:gd name="T4" fmla="*/ 41 w 167"/>
                  <a:gd name="T5" fmla="*/ 33 h 93"/>
                  <a:gd name="T6" fmla="*/ 0 w 167"/>
                  <a:gd name="T7" fmla="*/ 33 h 93"/>
                  <a:gd name="T8" fmla="*/ 0 w 167"/>
                  <a:gd name="T9" fmla="*/ 7 h 93"/>
                  <a:gd name="T10" fmla="*/ 4 w 167"/>
                  <a:gd name="T11" fmla="*/ 5 h 93"/>
                  <a:gd name="T12" fmla="*/ 9 w 167"/>
                  <a:gd name="T13" fmla="*/ 5 h 93"/>
                  <a:gd name="T14" fmla="*/ 15 w 167"/>
                  <a:gd name="T15" fmla="*/ 3 h 93"/>
                  <a:gd name="T16" fmla="*/ 20 w 167"/>
                  <a:gd name="T17" fmla="*/ 3 h 93"/>
                  <a:gd name="T18" fmla="*/ 24 w 167"/>
                  <a:gd name="T19" fmla="*/ 2 h 93"/>
                  <a:gd name="T20" fmla="*/ 29 w 167"/>
                  <a:gd name="T21" fmla="*/ 1 h 93"/>
                  <a:gd name="T22" fmla="*/ 36 w 167"/>
                  <a:gd name="T23" fmla="*/ 1 h 93"/>
                  <a:gd name="T24" fmla="*/ 41 w 167"/>
                  <a:gd name="T25" fmla="*/ 1 h 93"/>
                  <a:gd name="T26" fmla="*/ 46 w 167"/>
                  <a:gd name="T27" fmla="*/ 0 h 93"/>
                  <a:gd name="T28" fmla="*/ 50 w 167"/>
                  <a:gd name="T29" fmla="*/ 0 h 93"/>
                  <a:gd name="T30" fmla="*/ 56 w 167"/>
                  <a:gd name="T31" fmla="*/ 0 h 93"/>
                  <a:gd name="T32" fmla="*/ 61 w 167"/>
                  <a:gd name="T33" fmla="*/ 0 h 93"/>
                  <a:gd name="T34" fmla="*/ 66 w 167"/>
                  <a:gd name="T35" fmla="*/ 0 h 93"/>
                  <a:gd name="T36" fmla="*/ 71 w 167"/>
                  <a:gd name="T37" fmla="*/ 0 h 93"/>
                  <a:gd name="T38" fmla="*/ 77 w 167"/>
                  <a:gd name="T39" fmla="*/ 0 h 93"/>
                  <a:gd name="T40" fmla="*/ 82 w 167"/>
                  <a:gd name="T41" fmla="*/ 0 h 93"/>
                  <a:gd name="T42" fmla="*/ 87 w 167"/>
                  <a:gd name="T43" fmla="*/ 0 h 93"/>
                  <a:gd name="T44" fmla="*/ 92 w 167"/>
                  <a:gd name="T45" fmla="*/ 0 h 93"/>
                  <a:gd name="T46" fmla="*/ 98 w 167"/>
                  <a:gd name="T47" fmla="*/ 0 h 93"/>
                  <a:gd name="T48" fmla="*/ 103 w 167"/>
                  <a:gd name="T49" fmla="*/ 0 h 93"/>
                  <a:gd name="T50" fmla="*/ 108 w 167"/>
                  <a:gd name="T51" fmla="*/ 1 h 93"/>
                  <a:gd name="T52" fmla="*/ 113 w 167"/>
                  <a:gd name="T53" fmla="*/ 1 h 93"/>
                  <a:gd name="T54" fmla="*/ 119 w 167"/>
                  <a:gd name="T55" fmla="*/ 1 h 93"/>
                  <a:gd name="T56" fmla="*/ 123 w 167"/>
                  <a:gd name="T57" fmla="*/ 2 h 93"/>
                  <a:gd name="T58" fmla="*/ 128 w 167"/>
                  <a:gd name="T59" fmla="*/ 2 h 93"/>
                  <a:gd name="T60" fmla="*/ 133 w 167"/>
                  <a:gd name="T61" fmla="*/ 3 h 93"/>
                  <a:gd name="T62" fmla="*/ 139 w 167"/>
                  <a:gd name="T63" fmla="*/ 3 h 93"/>
                  <a:gd name="T64" fmla="*/ 144 w 167"/>
                  <a:gd name="T65" fmla="*/ 4 h 93"/>
                  <a:gd name="T66" fmla="*/ 148 w 167"/>
                  <a:gd name="T67" fmla="*/ 5 h 93"/>
                  <a:gd name="T68" fmla="*/ 153 w 167"/>
                  <a:gd name="T69" fmla="*/ 5 h 93"/>
                  <a:gd name="T70" fmla="*/ 159 w 167"/>
                  <a:gd name="T71" fmla="*/ 6 h 93"/>
                  <a:gd name="T72" fmla="*/ 163 w 167"/>
                  <a:gd name="T73" fmla="*/ 7 h 93"/>
                  <a:gd name="T74" fmla="*/ 166 w 167"/>
                  <a:gd name="T7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 h="93">
                    <a:moveTo>
                      <a:pt x="166" y="92"/>
                    </a:moveTo>
                    <a:lnTo>
                      <a:pt x="133" y="70"/>
                    </a:lnTo>
                    <a:lnTo>
                      <a:pt x="41" y="33"/>
                    </a:lnTo>
                    <a:lnTo>
                      <a:pt x="0" y="33"/>
                    </a:lnTo>
                    <a:lnTo>
                      <a:pt x="0" y="7"/>
                    </a:lnTo>
                    <a:lnTo>
                      <a:pt x="4" y="5"/>
                    </a:lnTo>
                    <a:lnTo>
                      <a:pt x="9" y="5"/>
                    </a:lnTo>
                    <a:lnTo>
                      <a:pt x="15" y="3"/>
                    </a:lnTo>
                    <a:lnTo>
                      <a:pt x="20" y="3"/>
                    </a:lnTo>
                    <a:lnTo>
                      <a:pt x="24" y="2"/>
                    </a:lnTo>
                    <a:lnTo>
                      <a:pt x="29" y="1"/>
                    </a:lnTo>
                    <a:lnTo>
                      <a:pt x="36" y="1"/>
                    </a:lnTo>
                    <a:lnTo>
                      <a:pt x="41" y="1"/>
                    </a:lnTo>
                    <a:lnTo>
                      <a:pt x="46" y="0"/>
                    </a:lnTo>
                    <a:lnTo>
                      <a:pt x="50" y="0"/>
                    </a:lnTo>
                    <a:lnTo>
                      <a:pt x="56" y="0"/>
                    </a:lnTo>
                    <a:lnTo>
                      <a:pt x="61" y="0"/>
                    </a:lnTo>
                    <a:lnTo>
                      <a:pt x="66" y="0"/>
                    </a:lnTo>
                    <a:lnTo>
                      <a:pt x="71" y="0"/>
                    </a:lnTo>
                    <a:lnTo>
                      <a:pt x="77" y="0"/>
                    </a:lnTo>
                    <a:lnTo>
                      <a:pt x="82" y="0"/>
                    </a:lnTo>
                    <a:lnTo>
                      <a:pt x="87" y="0"/>
                    </a:lnTo>
                    <a:lnTo>
                      <a:pt x="92" y="0"/>
                    </a:lnTo>
                    <a:lnTo>
                      <a:pt x="98" y="0"/>
                    </a:lnTo>
                    <a:lnTo>
                      <a:pt x="103" y="0"/>
                    </a:lnTo>
                    <a:lnTo>
                      <a:pt x="108" y="1"/>
                    </a:lnTo>
                    <a:lnTo>
                      <a:pt x="113" y="1"/>
                    </a:lnTo>
                    <a:lnTo>
                      <a:pt x="119" y="1"/>
                    </a:lnTo>
                    <a:lnTo>
                      <a:pt x="123" y="2"/>
                    </a:lnTo>
                    <a:lnTo>
                      <a:pt x="128" y="2"/>
                    </a:lnTo>
                    <a:lnTo>
                      <a:pt x="133" y="3"/>
                    </a:lnTo>
                    <a:lnTo>
                      <a:pt x="139" y="3"/>
                    </a:lnTo>
                    <a:lnTo>
                      <a:pt x="144" y="4"/>
                    </a:lnTo>
                    <a:lnTo>
                      <a:pt x="148" y="5"/>
                    </a:lnTo>
                    <a:lnTo>
                      <a:pt x="153" y="5"/>
                    </a:lnTo>
                    <a:lnTo>
                      <a:pt x="159" y="6"/>
                    </a:lnTo>
                    <a:lnTo>
                      <a:pt x="163" y="7"/>
                    </a:lnTo>
                    <a:lnTo>
                      <a:pt x="166" y="92"/>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85" name="Freeform 69"/>
              <p:cNvSpPr>
                <a:spLocks noChangeAspect="1"/>
              </p:cNvSpPr>
              <p:nvPr/>
            </p:nvSpPr>
            <p:spPr bwMode="auto">
              <a:xfrm flipH="1">
                <a:off x="3504" y="3721"/>
                <a:ext cx="159" cy="93"/>
              </a:xfrm>
              <a:custGeom>
                <a:avLst/>
                <a:gdLst>
                  <a:gd name="T0" fmla="*/ 166 w 167"/>
                  <a:gd name="T1" fmla="*/ 92 h 93"/>
                  <a:gd name="T2" fmla="*/ 133 w 167"/>
                  <a:gd name="T3" fmla="*/ 70 h 93"/>
                  <a:gd name="T4" fmla="*/ 41 w 167"/>
                  <a:gd name="T5" fmla="*/ 33 h 93"/>
                  <a:gd name="T6" fmla="*/ 0 w 167"/>
                  <a:gd name="T7" fmla="*/ 33 h 93"/>
                  <a:gd name="T8" fmla="*/ 0 w 167"/>
                  <a:gd name="T9" fmla="*/ 7 h 93"/>
                  <a:gd name="T10" fmla="*/ 9 w 167"/>
                  <a:gd name="T11" fmla="*/ 5 h 93"/>
                  <a:gd name="T12" fmla="*/ 20 w 167"/>
                  <a:gd name="T13" fmla="*/ 3 h 93"/>
                  <a:gd name="T14" fmla="*/ 29 w 167"/>
                  <a:gd name="T15" fmla="*/ 1 h 93"/>
                  <a:gd name="T16" fmla="*/ 41 w 167"/>
                  <a:gd name="T17" fmla="*/ 1 h 93"/>
                  <a:gd name="T18" fmla="*/ 50 w 167"/>
                  <a:gd name="T19" fmla="*/ 0 h 93"/>
                  <a:gd name="T20" fmla="*/ 61 w 167"/>
                  <a:gd name="T21" fmla="*/ 0 h 93"/>
                  <a:gd name="T22" fmla="*/ 71 w 167"/>
                  <a:gd name="T23" fmla="*/ 0 h 93"/>
                  <a:gd name="T24" fmla="*/ 82 w 167"/>
                  <a:gd name="T25" fmla="*/ 0 h 93"/>
                  <a:gd name="T26" fmla="*/ 92 w 167"/>
                  <a:gd name="T27" fmla="*/ 0 h 93"/>
                  <a:gd name="T28" fmla="*/ 103 w 167"/>
                  <a:gd name="T29" fmla="*/ 0 h 93"/>
                  <a:gd name="T30" fmla="*/ 113 w 167"/>
                  <a:gd name="T31" fmla="*/ 1 h 93"/>
                  <a:gd name="T32" fmla="*/ 123 w 167"/>
                  <a:gd name="T33" fmla="*/ 2 h 93"/>
                  <a:gd name="T34" fmla="*/ 133 w 167"/>
                  <a:gd name="T35" fmla="*/ 3 h 93"/>
                  <a:gd name="T36" fmla="*/ 144 w 167"/>
                  <a:gd name="T37" fmla="*/ 4 h 93"/>
                  <a:gd name="T38" fmla="*/ 153 w 167"/>
                  <a:gd name="T39" fmla="*/ 5 h 93"/>
                  <a:gd name="T40" fmla="*/ 163 w 167"/>
                  <a:gd name="T41" fmla="*/ 7 h 93"/>
                  <a:gd name="T42" fmla="*/ 166 w 167"/>
                  <a:gd name="T43"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93">
                    <a:moveTo>
                      <a:pt x="166" y="92"/>
                    </a:moveTo>
                    <a:lnTo>
                      <a:pt x="133" y="70"/>
                    </a:lnTo>
                    <a:lnTo>
                      <a:pt x="41" y="33"/>
                    </a:lnTo>
                    <a:lnTo>
                      <a:pt x="0" y="33"/>
                    </a:lnTo>
                    <a:lnTo>
                      <a:pt x="0" y="7"/>
                    </a:lnTo>
                    <a:lnTo>
                      <a:pt x="9" y="5"/>
                    </a:lnTo>
                    <a:lnTo>
                      <a:pt x="20" y="3"/>
                    </a:lnTo>
                    <a:lnTo>
                      <a:pt x="29" y="1"/>
                    </a:lnTo>
                    <a:lnTo>
                      <a:pt x="41" y="1"/>
                    </a:lnTo>
                    <a:lnTo>
                      <a:pt x="50" y="0"/>
                    </a:lnTo>
                    <a:lnTo>
                      <a:pt x="61" y="0"/>
                    </a:lnTo>
                    <a:lnTo>
                      <a:pt x="71" y="0"/>
                    </a:lnTo>
                    <a:lnTo>
                      <a:pt x="82" y="0"/>
                    </a:lnTo>
                    <a:lnTo>
                      <a:pt x="92" y="0"/>
                    </a:lnTo>
                    <a:lnTo>
                      <a:pt x="103" y="0"/>
                    </a:lnTo>
                    <a:lnTo>
                      <a:pt x="113" y="1"/>
                    </a:lnTo>
                    <a:lnTo>
                      <a:pt x="123" y="2"/>
                    </a:lnTo>
                    <a:lnTo>
                      <a:pt x="133" y="3"/>
                    </a:lnTo>
                    <a:lnTo>
                      <a:pt x="144" y="4"/>
                    </a:lnTo>
                    <a:lnTo>
                      <a:pt x="153" y="5"/>
                    </a:lnTo>
                    <a:lnTo>
                      <a:pt x="163" y="7"/>
                    </a:lnTo>
                    <a:lnTo>
                      <a:pt x="166" y="92"/>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86" name="Freeform 70"/>
              <p:cNvSpPr>
                <a:spLocks noChangeAspect="1"/>
              </p:cNvSpPr>
              <p:nvPr/>
            </p:nvSpPr>
            <p:spPr bwMode="auto">
              <a:xfrm flipH="1">
                <a:off x="3483" y="3690"/>
                <a:ext cx="185" cy="126"/>
              </a:xfrm>
              <a:custGeom>
                <a:avLst/>
                <a:gdLst>
                  <a:gd name="T0" fmla="*/ 166 w 194"/>
                  <a:gd name="T1" fmla="*/ 125 h 126"/>
                  <a:gd name="T2" fmla="*/ 124 w 194"/>
                  <a:gd name="T3" fmla="*/ 41 h 126"/>
                  <a:gd name="T4" fmla="*/ 118 w 194"/>
                  <a:gd name="T5" fmla="*/ 39 h 126"/>
                  <a:gd name="T6" fmla="*/ 113 w 194"/>
                  <a:gd name="T7" fmla="*/ 37 h 126"/>
                  <a:gd name="T8" fmla="*/ 108 w 194"/>
                  <a:gd name="T9" fmla="*/ 36 h 126"/>
                  <a:gd name="T10" fmla="*/ 103 w 194"/>
                  <a:gd name="T11" fmla="*/ 34 h 126"/>
                  <a:gd name="T12" fmla="*/ 98 w 194"/>
                  <a:gd name="T13" fmla="*/ 33 h 126"/>
                  <a:gd name="T14" fmla="*/ 91 w 194"/>
                  <a:gd name="T15" fmla="*/ 32 h 126"/>
                  <a:gd name="T16" fmla="*/ 85 w 194"/>
                  <a:gd name="T17" fmla="*/ 32 h 126"/>
                  <a:gd name="T18" fmla="*/ 79 w 194"/>
                  <a:gd name="T19" fmla="*/ 32 h 126"/>
                  <a:gd name="T20" fmla="*/ 72 w 194"/>
                  <a:gd name="T21" fmla="*/ 32 h 126"/>
                  <a:gd name="T22" fmla="*/ 66 w 194"/>
                  <a:gd name="T23" fmla="*/ 32 h 126"/>
                  <a:gd name="T24" fmla="*/ 59 w 194"/>
                  <a:gd name="T25" fmla="*/ 33 h 126"/>
                  <a:gd name="T26" fmla="*/ 52 w 194"/>
                  <a:gd name="T27" fmla="*/ 34 h 126"/>
                  <a:gd name="T28" fmla="*/ 46 w 194"/>
                  <a:gd name="T29" fmla="*/ 35 h 126"/>
                  <a:gd name="T30" fmla="*/ 39 w 194"/>
                  <a:gd name="T31" fmla="*/ 36 h 126"/>
                  <a:gd name="T32" fmla="*/ 31 w 194"/>
                  <a:gd name="T33" fmla="*/ 37 h 126"/>
                  <a:gd name="T34" fmla="*/ 23 w 194"/>
                  <a:gd name="T35" fmla="*/ 52 h 126"/>
                  <a:gd name="T36" fmla="*/ 0 w 194"/>
                  <a:gd name="T37" fmla="*/ 48 h 126"/>
                  <a:gd name="T38" fmla="*/ 2 w 194"/>
                  <a:gd name="T39" fmla="*/ 23 h 126"/>
                  <a:gd name="T40" fmla="*/ 4 w 194"/>
                  <a:gd name="T41" fmla="*/ 21 h 126"/>
                  <a:gd name="T42" fmla="*/ 5 w 194"/>
                  <a:gd name="T43" fmla="*/ 20 h 126"/>
                  <a:gd name="T44" fmla="*/ 6 w 194"/>
                  <a:gd name="T45" fmla="*/ 19 h 126"/>
                  <a:gd name="T46" fmla="*/ 8 w 194"/>
                  <a:gd name="T47" fmla="*/ 19 h 126"/>
                  <a:gd name="T48" fmla="*/ 10 w 194"/>
                  <a:gd name="T49" fmla="*/ 19 h 126"/>
                  <a:gd name="T50" fmla="*/ 17 w 194"/>
                  <a:gd name="T51" fmla="*/ 18 h 126"/>
                  <a:gd name="T52" fmla="*/ 27 w 194"/>
                  <a:gd name="T53" fmla="*/ 15 h 126"/>
                  <a:gd name="T54" fmla="*/ 39 w 194"/>
                  <a:gd name="T55" fmla="*/ 13 h 126"/>
                  <a:gd name="T56" fmla="*/ 49 w 194"/>
                  <a:gd name="T57" fmla="*/ 11 h 126"/>
                  <a:gd name="T58" fmla="*/ 62 w 194"/>
                  <a:gd name="T59" fmla="*/ 9 h 126"/>
                  <a:gd name="T60" fmla="*/ 72 w 194"/>
                  <a:gd name="T61" fmla="*/ 8 h 126"/>
                  <a:gd name="T62" fmla="*/ 84 w 194"/>
                  <a:gd name="T63" fmla="*/ 6 h 126"/>
                  <a:gd name="T64" fmla="*/ 95 w 194"/>
                  <a:gd name="T65" fmla="*/ 5 h 126"/>
                  <a:gd name="T66" fmla="*/ 107 w 194"/>
                  <a:gd name="T67" fmla="*/ 4 h 126"/>
                  <a:gd name="T68" fmla="*/ 117 w 194"/>
                  <a:gd name="T69" fmla="*/ 3 h 126"/>
                  <a:gd name="T70" fmla="*/ 129 w 194"/>
                  <a:gd name="T71" fmla="*/ 3 h 126"/>
                  <a:gd name="T72" fmla="*/ 141 w 194"/>
                  <a:gd name="T73" fmla="*/ 2 h 126"/>
                  <a:gd name="T74" fmla="*/ 152 w 194"/>
                  <a:gd name="T75" fmla="*/ 1 h 126"/>
                  <a:gd name="T76" fmla="*/ 164 w 194"/>
                  <a:gd name="T77" fmla="*/ 1 h 126"/>
                  <a:gd name="T78" fmla="*/ 175 w 194"/>
                  <a:gd name="T79" fmla="*/ 0 h 126"/>
                  <a:gd name="T80" fmla="*/ 187 w 194"/>
                  <a:gd name="T81" fmla="*/ 0 h 126"/>
                  <a:gd name="T82" fmla="*/ 193 w 194"/>
                  <a:gd name="T83"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 h="126">
                    <a:moveTo>
                      <a:pt x="193" y="125"/>
                    </a:moveTo>
                    <a:lnTo>
                      <a:pt x="166" y="125"/>
                    </a:lnTo>
                    <a:lnTo>
                      <a:pt x="126" y="43"/>
                    </a:lnTo>
                    <a:lnTo>
                      <a:pt x="124" y="41"/>
                    </a:lnTo>
                    <a:lnTo>
                      <a:pt x="122" y="40"/>
                    </a:lnTo>
                    <a:lnTo>
                      <a:pt x="118" y="39"/>
                    </a:lnTo>
                    <a:lnTo>
                      <a:pt x="116" y="38"/>
                    </a:lnTo>
                    <a:lnTo>
                      <a:pt x="113" y="37"/>
                    </a:lnTo>
                    <a:lnTo>
                      <a:pt x="111" y="36"/>
                    </a:lnTo>
                    <a:lnTo>
                      <a:pt x="108" y="36"/>
                    </a:lnTo>
                    <a:lnTo>
                      <a:pt x="106" y="35"/>
                    </a:lnTo>
                    <a:lnTo>
                      <a:pt x="103" y="34"/>
                    </a:lnTo>
                    <a:lnTo>
                      <a:pt x="101" y="34"/>
                    </a:lnTo>
                    <a:lnTo>
                      <a:pt x="98" y="33"/>
                    </a:lnTo>
                    <a:lnTo>
                      <a:pt x="94" y="33"/>
                    </a:lnTo>
                    <a:lnTo>
                      <a:pt x="91" y="32"/>
                    </a:lnTo>
                    <a:lnTo>
                      <a:pt x="88" y="32"/>
                    </a:lnTo>
                    <a:lnTo>
                      <a:pt x="85" y="32"/>
                    </a:lnTo>
                    <a:lnTo>
                      <a:pt x="82" y="32"/>
                    </a:lnTo>
                    <a:lnTo>
                      <a:pt x="79" y="32"/>
                    </a:lnTo>
                    <a:lnTo>
                      <a:pt x="76" y="32"/>
                    </a:lnTo>
                    <a:lnTo>
                      <a:pt x="72" y="32"/>
                    </a:lnTo>
                    <a:lnTo>
                      <a:pt x="69" y="32"/>
                    </a:lnTo>
                    <a:lnTo>
                      <a:pt x="66" y="32"/>
                    </a:lnTo>
                    <a:lnTo>
                      <a:pt x="62" y="32"/>
                    </a:lnTo>
                    <a:lnTo>
                      <a:pt x="59" y="33"/>
                    </a:lnTo>
                    <a:lnTo>
                      <a:pt x="56" y="34"/>
                    </a:lnTo>
                    <a:lnTo>
                      <a:pt x="52" y="34"/>
                    </a:lnTo>
                    <a:lnTo>
                      <a:pt x="48" y="34"/>
                    </a:lnTo>
                    <a:lnTo>
                      <a:pt x="46" y="35"/>
                    </a:lnTo>
                    <a:lnTo>
                      <a:pt x="42" y="36"/>
                    </a:lnTo>
                    <a:lnTo>
                      <a:pt x="39" y="36"/>
                    </a:lnTo>
                    <a:lnTo>
                      <a:pt x="35" y="37"/>
                    </a:lnTo>
                    <a:lnTo>
                      <a:pt x="31" y="37"/>
                    </a:lnTo>
                    <a:lnTo>
                      <a:pt x="28" y="38"/>
                    </a:lnTo>
                    <a:lnTo>
                      <a:pt x="23" y="52"/>
                    </a:lnTo>
                    <a:lnTo>
                      <a:pt x="0" y="52"/>
                    </a:lnTo>
                    <a:lnTo>
                      <a:pt x="0" y="48"/>
                    </a:lnTo>
                    <a:lnTo>
                      <a:pt x="2" y="48"/>
                    </a:lnTo>
                    <a:lnTo>
                      <a:pt x="2" y="23"/>
                    </a:lnTo>
                    <a:lnTo>
                      <a:pt x="3" y="22"/>
                    </a:lnTo>
                    <a:lnTo>
                      <a:pt x="4" y="21"/>
                    </a:lnTo>
                    <a:lnTo>
                      <a:pt x="4" y="20"/>
                    </a:lnTo>
                    <a:lnTo>
                      <a:pt x="5" y="20"/>
                    </a:lnTo>
                    <a:lnTo>
                      <a:pt x="6" y="20"/>
                    </a:lnTo>
                    <a:lnTo>
                      <a:pt x="6" y="19"/>
                    </a:lnTo>
                    <a:lnTo>
                      <a:pt x="7" y="19"/>
                    </a:lnTo>
                    <a:lnTo>
                      <a:pt x="8" y="19"/>
                    </a:lnTo>
                    <a:lnTo>
                      <a:pt x="9" y="19"/>
                    </a:lnTo>
                    <a:lnTo>
                      <a:pt x="10" y="19"/>
                    </a:lnTo>
                    <a:lnTo>
                      <a:pt x="12" y="19"/>
                    </a:lnTo>
                    <a:lnTo>
                      <a:pt x="17" y="18"/>
                    </a:lnTo>
                    <a:lnTo>
                      <a:pt x="22" y="16"/>
                    </a:lnTo>
                    <a:lnTo>
                      <a:pt x="27" y="15"/>
                    </a:lnTo>
                    <a:lnTo>
                      <a:pt x="34" y="13"/>
                    </a:lnTo>
                    <a:lnTo>
                      <a:pt x="39" y="13"/>
                    </a:lnTo>
                    <a:lnTo>
                      <a:pt x="44" y="12"/>
                    </a:lnTo>
                    <a:lnTo>
                      <a:pt x="49" y="11"/>
                    </a:lnTo>
                    <a:lnTo>
                      <a:pt x="56" y="10"/>
                    </a:lnTo>
                    <a:lnTo>
                      <a:pt x="62" y="9"/>
                    </a:lnTo>
                    <a:lnTo>
                      <a:pt x="67" y="8"/>
                    </a:lnTo>
                    <a:lnTo>
                      <a:pt x="72" y="8"/>
                    </a:lnTo>
                    <a:lnTo>
                      <a:pt x="78" y="6"/>
                    </a:lnTo>
                    <a:lnTo>
                      <a:pt x="84" y="6"/>
                    </a:lnTo>
                    <a:lnTo>
                      <a:pt x="89" y="6"/>
                    </a:lnTo>
                    <a:lnTo>
                      <a:pt x="95" y="5"/>
                    </a:lnTo>
                    <a:lnTo>
                      <a:pt x="101" y="4"/>
                    </a:lnTo>
                    <a:lnTo>
                      <a:pt x="107" y="4"/>
                    </a:lnTo>
                    <a:lnTo>
                      <a:pt x="112" y="4"/>
                    </a:lnTo>
                    <a:lnTo>
                      <a:pt x="117" y="3"/>
                    </a:lnTo>
                    <a:lnTo>
                      <a:pt x="124" y="3"/>
                    </a:lnTo>
                    <a:lnTo>
                      <a:pt x="129" y="3"/>
                    </a:lnTo>
                    <a:lnTo>
                      <a:pt x="135" y="2"/>
                    </a:lnTo>
                    <a:lnTo>
                      <a:pt x="141" y="2"/>
                    </a:lnTo>
                    <a:lnTo>
                      <a:pt x="147" y="1"/>
                    </a:lnTo>
                    <a:lnTo>
                      <a:pt x="152" y="1"/>
                    </a:lnTo>
                    <a:lnTo>
                      <a:pt x="157" y="1"/>
                    </a:lnTo>
                    <a:lnTo>
                      <a:pt x="164" y="1"/>
                    </a:lnTo>
                    <a:lnTo>
                      <a:pt x="170" y="0"/>
                    </a:lnTo>
                    <a:lnTo>
                      <a:pt x="175" y="0"/>
                    </a:lnTo>
                    <a:lnTo>
                      <a:pt x="180" y="0"/>
                    </a:lnTo>
                    <a:lnTo>
                      <a:pt x="187" y="0"/>
                    </a:lnTo>
                    <a:lnTo>
                      <a:pt x="193" y="0"/>
                    </a:lnTo>
                    <a:lnTo>
                      <a:pt x="193" y="125"/>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87" name="Freeform 71"/>
              <p:cNvSpPr>
                <a:spLocks noChangeAspect="1"/>
              </p:cNvSpPr>
              <p:nvPr/>
            </p:nvSpPr>
            <p:spPr bwMode="auto">
              <a:xfrm flipH="1">
                <a:off x="3483" y="3690"/>
                <a:ext cx="185" cy="126"/>
              </a:xfrm>
              <a:custGeom>
                <a:avLst/>
                <a:gdLst>
                  <a:gd name="T0" fmla="*/ 193 w 194"/>
                  <a:gd name="T1" fmla="*/ 125 h 126"/>
                  <a:gd name="T2" fmla="*/ 166 w 194"/>
                  <a:gd name="T3" fmla="*/ 125 h 126"/>
                  <a:gd name="T4" fmla="*/ 126 w 194"/>
                  <a:gd name="T5" fmla="*/ 43 h 126"/>
                  <a:gd name="T6" fmla="*/ 122 w 194"/>
                  <a:gd name="T7" fmla="*/ 40 h 126"/>
                  <a:gd name="T8" fmla="*/ 116 w 194"/>
                  <a:gd name="T9" fmla="*/ 38 h 126"/>
                  <a:gd name="T10" fmla="*/ 111 w 194"/>
                  <a:gd name="T11" fmla="*/ 36 h 126"/>
                  <a:gd name="T12" fmla="*/ 106 w 194"/>
                  <a:gd name="T13" fmla="*/ 35 h 126"/>
                  <a:gd name="T14" fmla="*/ 101 w 194"/>
                  <a:gd name="T15" fmla="*/ 34 h 126"/>
                  <a:gd name="T16" fmla="*/ 94 w 194"/>
                  <a:gd name="T17" fmla="*/ 33 h 126"/>
                  <a:gd name="T18" fmla="*/ 88 w 194"/>
                  <a:gd name="T19" fmla="*/ 32 h 126"/>
                  <a:gd name="T20" fmla="*/ 82 w 194"/>
                  <a:gd name="T21" fmla="*/ 32 h 126"/>
                  <a:gd name="T22" fmla="*/ 76 w 194"/>
                  <a:gd name="T23" fmla="*/ 32 h 126"/>
                  <a:gd name="T24" fmla="*/ 69 w 194"/>
                  <a:gd name="T25" fmla="*/ 32 h 126"/>
                  <a:gd name="T26" fmla="*/ 62 w 194"/>
                  <a:gd name="T27" fmla="*/ 32 h 126"/>
                  <a:gd name="T28" fmla="*/ 56 w 194"/>
                  <a:gd name="T29" fmla="*/ 34 h 126"/>
                  <a:gd name="T30" fmla="*/ 48 w 194"/>
                  <a:gd name="T31" fmla="*/ 34 h 126"/>
                  <a:gd name="T32" fmla="*/ 42 w 194"/>
                  <a:gd name="T33" fmla="*/ 36 h 126"/>
                  <a:gd name="T34" fmla="*/ 35 w 194"/>
                  <a:gd name="T35" fmla="*/ 37 h 126"/>
                  <a:gd name="T36" fmla="*/ 28 w 194"/>
                  <a:gd name="T37" fmla="*/ 38 h 126"/>
                  <a:gd name="T38" fmla="*/ 23 w 194"/>
                  <a:gd name="T39" fmla="*/ 52 h 126"/>
                  <a:gd name="T40" fmla="*/ 0 w 194"/>
                  <a:gd name="T41" fmla="*/ 52 h 126"/>
                  <a:gd name="T42" fmla="*/ 0 w 194"/>
                  <a:gd name="T43" fmla="*/ 48 h 126"/>
                  <a:gd name="T44" fmla="*/ 2 w 194"/>
                  <a:gd name="T45" fmla="*/ 48 h 126"/>
                  <a:gd name="T46" fmla="*/ 2 w 194"/>
                  <a:gd name="T47" fmla="*/ 23 h 126"/>
                  <a:gd name="T48" fmla="*/ 3 w 194"/>
                  <a:gd name="T49" fmla="*/ 22 h 126"/>
                  <a:gd name="T50" fmla="*/ 5 w 194"/>
                  <a:gd name="T51" fmla="*/ 20 h 126"/>
                  <a:gd name="T52" fmla="*/ 8 w 194"/>
                  <a:gd name="T53" fmla="*/ 19 h 126"/>
                  <a:gd name="T54" fmla="*/ 12 w 194"/>
                  <a:gd name="T55" fmla="*/ 19 h 126"/>
                  <a:gd name="T56" fmla="*/ 22 w 194"/>
                  <a:gd name="T57" fmla="*/ 16 h 126"/>
                  <a:gd name="T58" fmla="*/ 34 w 194"/>
                  <a:gd name="T59" fmla="*/ 13 h 126"/>
                  <a:gd name="T60" fmla="*/ 44 w 194"/>
                  <a:gd name="T61" fmla="*/ 12 h 126"/>
                  <a:gd name="T62" fmla="*/ 56 w 194"/>
                  <a:gd name="T63" fmla="*/ 10 h 126"/>
                  <a:gd name="T64" fmla="*/ 67 w 194"/>
                  <a:gd name="T65" fmla="*/ 8 h 126"/>
                  <a:gd name="T66" fmla="*/ 78 w 194"/>
                  <a:gd name="T67" fmla="*/ 6 h 126"/>
                  <a:gd name="T68" fmla="*/ 89 w 194"/>
                  <a:gd name="T69" fmla="*/ 6 h 126"/>
                  <a:gd name="T70" fmla="*/ 101 w 194"/>
                  <a:gd name="T71" fmla="*/ 4 h 126"/>
                  <a:gd name="T72" fmla="*/ 112 w 194"/>
                  <a:gd name="T73" fmla="*/ 4 h 126"/>
                  <a:gd name="T74" fmla="*/ 124 w 194"/>
                  <a:gd name="T75" fmla="*/ 3 h 126"/>
                  <a:gd name="T76" fmla="*/ 135 w 194"/>
                  <a:gd name="T77" fmla="*/ 2 h 126"/>
                  <a:gd name="T78" fmla="*/ 147 w 194"/>
                  <a:gd name="T79" fmla="*/ 1 h 126"/>
                  <a:gd name="T80" fmla="*/ 157 w 194"/>
                  <a:gd name="T81" fmla="*/ 1 h 126"/>
                  <a:gd name="T82" fmla="*/ 170 w 194"/>
                  <a:gd name="T83" fmla="*/ 0 h 126"/>
                  <a:gd name="T84" fmla="*/ 180 w 194"/>
                  <a:gd name="T85" fmla="*/ 0 h 126"/>
                  <a:gd name="T86" fmla="*/ 193 w 194"/>
                  <a:gd name="T87" fmla="*/ 0 h 126"/>
                  <a:gd name="T88" fmla="*/ 193 w 194"/>
                  <a:gd name="T89"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126">
                    <a:moveTo>
                      <a:pt x="193" y="125"/>
                    </a:moveTo>
                    <a:lnTo>
                      <a:pt x="166" y="125"/>
                    </a:lnTo>
                    <a:lnTo>
                      <a:pt x="126" y="43"/>
                    </a:lnTo>
                    <a:lnTo>
                      <a:pt x="122" y="40"/>
                    </a:lnTo>
                    <a:lnTo>
                      <a:pt x="116" y="38"/>
                    </a:lnTo>
                    <a:lnTo>
                      <a:pt x="111" y="36"/>
                    </a:lnTo>
                    <a:lnTo>
                      <a:pt x="106" y="35"/>
                    </a:lnTo>
                    <a:lnTo>
                      <a:pt x="101" y="34"/>
                    </a:lnTo>
                    <a:lnTo>
                      <a:pt x="94" y="33"/>
                    </a:lnTo>
                    <a:lnTo>
                      <a:pt x="88" y="32"/>
                    </a:lnTo>
                    <a:lnTo>
                      <a:pt x="82" y="32"/>
                    </a:lnTo>
                    <a:lnTo>
                      <a:pt x="76" y="32"/>
                    </a:lnTo>
                    <a:lnTo>
                      <a:pt x="69" y="32"/>
                    </a:lnTo>
                    <a:lnTo>
                      <a:pt x="62" y="32"/>
                    </a:lnTo>
                    <a:lnTo>
                      <a:pt x="56" y="34"/>
                    </a:lnTo>
                    <a:lnTo>
                      <a:pt x="48" y="34"/>
                    </a:lnTo>
                    <a:lnTo>
                      <a:pt x="42" y="36"/>
                    </a:lnTo>
                    <a:lnTo>
                      <a:pt x="35" y="37"/>
                    </a:lnTo>
                    <a:lnTo>
                      <a:pt x="28" y="38"/>
                    </a:lnTo>
                    <a:lnTo>
                      <a:pt x="23" y="52"/>
                    </a:lnTo>
                    <a:lnTo>
                      <a:pt x="0" y="52"/>
                    </a:lnTo>
                    <a:lnTo>
                      <a:pt x="0" y="48"/>
                    </a:lnTo>
                    <a:lnTo>
                      <a:pt x="2" y="48"/>
                    </a:lnTo>
                    <a:lnTo>
                      <a:pt x="2" y="23"/>
                    </a:lnTo>
                    <a:lnTo>
                      <a:pt x="3" y="22"/>
                    </a:lnTo>
                    <a:lnTo>
                      <a:pt x="5" y="20"/>
                    </a:lnTo>
                    <a:lnTo>
                      <a:pt x="8" y="19"/>
                    </a:lnTo>
                    <a:lnTo>
                      <a:pt x="12" y="19"/>
                    </a:lnTo>
                    <a:lnTo>
                      <a:pt x="22" y="16"/>
                    </a:lnTo>
                    <a:lnTo>
                      <a:pt x="34" y="13"/>
                    </a:lnTo>
                    <a:lnTo>
                      <a:pt x="44" y="12"/>
                    </a:lnTo>
                    <a:lnTo>
                      <a:pt x="56" y="10"/>
                    </a:lnTo>
                    <a:lnTo>
                      <a:pt x="67" y="8"/>
                    </a:lnTo>
                    <a:lnTo>
                      <a:pt x="78" y="6"/>
                    </a:lnTo>
                    <a:lnTo>
                      <a:pt x="89" y="6"/>
                    </a:lnTo>
                    <a:lnTo>
                      <a:pt x="101" y="4"/>
                    </a:lnTo>
                    <a:lnTo>
                      <a:pt x="112" y="4"/>
                    </a:lnTo>
                    <a:lnTo>
                      <a:pt x="124" y="3"/>
                    </a:lnTo>
                    <a:lnTo>
                      <a:pt x="135" y="2"/>
                    </a:lnTo>
                    <a:lnTo>
                      <a:pt x="147" y="1"/>
                    </a:lnTo>
                    <a:lnTo>
                      <a:pt x="157" y="1"/>
                    </a:lnTo>
                    <a:lnTo>
                      <a:pt x="170" y="0"/>
                    </a:lnTo>
                    <a:lnTo>
                      <a:pt x="180" y="0"/>
                    </a:lnTo>
                    <a:lnTo>
                      <a:pt x="193" y="0"/>
                    </a:lnTo>
                    <a:lnTo>
                      <a:pt x="193" y="125"/>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88" name="Freeform 72"/>
              <p:cNvSpPr>
                <a:spLocks noChangeAspect="1"/>
              </p:cNvSpPr>
              <p:nvPr/>
            </p:nvSpPr>
            <p:spPr bwMode="auto">
              <a:xfrm flipH="1">
                <a:off x="2971" y="3601"/>
                <a:ext cx="523" cy="215"/>
              </a:xfrm>
              <a:custGeom>
                <a:avLst/>
                <a:gdLst>
                  <a:gd name="T0" fmla="*/ 326 w 549"/>
                  <a:gd name="T1" fmla="*/ 197 h 215"/>
                  <a:gd name="T2" fmla="*/ 350 w 549"/>
                  <a:gd name="T3" fmla="*/ 139 h 215"/>
                  <a:gd name="T4" fmla="*/ 353 w 549"/>
                  <a:gd name="T5" fmla="*/ 136 h 215"/>
                  <a:gd name="T6" fmla="*/ 355 w 549"/>
                  <a:gd name="T7" fmla="*/ 134 h 215"/>
                  <a:gd name="T8" fmla="*/ 357 w 549"/>
                  <a:gd name="T9" fmla="*/ 131 h 215"/>
                  <a:gd name="T10" fmla="*/ 360 w 549"/>
                  <a:gd name="T11" fmla="*/ 129 h 215"/>
                  <a:gd name="T12" fmla="*/ 362 w 549"/>
                  <a:gd name="T13" fmla="*/ 128 h 215"/>
                  <a:gd name="T14" fmla="*/ 364 w 549"/>
                  <a:gd name="T15" fmla="*/ 127 h 215"/>
                  <a:gd name="T16" fmla="*/ 368 w 549"/>
                  <a:gd name="T17" fmla="*/ 125 h 215"/>
                  <a:gd name="T18" fmla="*/ 372 w 549"/>
                  <a:gd name="T19" fmla="*/ 124 h 215"/>
                  <a:gd name="T20" fmla="*/ 375 w 549"/>
                  <a:gd name="T21" fmla="*/ 122 h 215"/>
                  <a:gd name="T22" fmla="*/ 383 w 549"/>
                  <a:gd name="T23" fmla="*/ 121 h 215"/>
                  <a:gd name="T24" fmla="*/ 392 w 549"/>
                  <a:gd name="T25" fmla="*/ 119 h 215"/>
                  <a:gd name="T26" fmla="*/ 400 w 549"/>
                  <a:gd name="T27" fmla="*/ 118 h 215"/>
                  <a:gd name="T28" fmla="*/ 409 w 549"/>
                  <a:gd name="T29" fmla="*/ 117 h 215"/>
                  <a:gd name="T30" fmla="*/ 417 w 549"/>
                  <a:gd name="T31" fmla="*/ 117 h 215"/>
                  <a:gd name="T32" fmla="*/ 425 w 549"/>
                  <a:gd name="T33" fmla="*/ 117 h 215"/>
                  <a:gd name="T34" fmla="*/ 432 w 549"/>
                  <a:gd name="T35" fmla="*/ 117 h 215"/>
                  <a:gd name="T36" fmla="*/ 441 w 549"/>
                  <a:gd name="T37" fmla="*/ 118 h 215"/>
                  <a:gd name="T38" fmla="*/ 449 w 549"/>
                  <a:gd name="T39" fmla="*/ 120 h 215"/>
                  <a:gd name="T40" fmla="*/ 457 w 549"/>
                  <a:gd name="T41" fmla="*/ 121 h 215"/>
                  <a:gd name="T42" fmla="*/ 463 w 549"/>
                  <a:gd name="T43" fmla="*/ 122 h 215"/>
                  <a:gd name="T44" fmla="*/ 467 w 549"/>
                  <a:gd name="T45" fmla="*/ 124 h 215"/>
                  <a:gd name="T46" fmla="*/ 470 w 549"/>
                  <a:gd name="T47" fmla="*/ 124 h 215"/>
                  <a:gd name="T48" fmla="*/ 474 w 549"/>
                  <a:gd name="T49" fmla="*/ 125 h 215"/>
                  <a:gd name="T50" fmla="*/ 478 w 549"/>
                  <a:gd name="T51" fmla="*/ 127 h 215"/>
                  <a:gd name="T52" fmla="*/ 482 w 549"/>
                  <a:gd name="T53" fmla="*/ 128 h 215"/>
                  <a:gd name="T54" fmla="*/ 486 w 549"/>
                  <a:gd name="T55" fmla="*/ 130 h 215"/>
                  <a:gd name="T56" fmla="*/ 490 w 549"/>
                  <a:gd name="T57" fmla="*/ 132 h 215"/>
                  <a:gd name="T58" fmla="*/ 492 w 549"/>
                  <a:gd name="T59" fmla="*/ 134 h 215"/>
                  <a:gd name="T60" fmla="*/ 494 w 549"/>
                  <a:gd name="T61" fmla="*/ 136 h 215"/>
                  <a:gd name="T62" fmla="*/ 497 w 549"/>
                  <a:gd name="T63" fmla="*/ 138 h 215"/>
                  <a:gd name="T64" fmla="*/ 548 w 549"/>
                  <a:gd name="T65" fmla="*/ 163 h 215"/>
                  <a:gd name="T66" fmla="*/ 548 w 549"/>
                  <a:gd name="T67" fmla="*/ 87 h 215"/>
                  <a:gd name="T68" fmla="*/ 546 w 549"/>
                  <a:gd name="T69" fmla="*/ 83 h 215"/>
                  <a:gd name="T70" fmla="*/ 545 w 549"/>
                  <a:gd name="T71" fmla="*/ 80 h 215"/>
                  <a:gd name="T72" fmla="*/ 543 w 549"/>
                  <a:gd name="T73" fmla="*/ 79 h 215"/>
                  <a:gd name="T74" fmla="*/ 542 w 549"/>
                  <a:gd name="T75" fmla="*/ 77 h 215"/>
                  <a:gd name="T76" fmla="*/ 540 w 549"/>
                  <a:gd name="T77" fmla="*/ 75 h 215"/>
                  <a:gd name="T78" fmla="*/ 536 w 549"/>
                  <a:gd name="T79" fmla="*/ 73 h 215"/>
                  <a:gd name="T80" fmla="*/ 534 w 549"/>
                  <a:gd name="T81" fmla="*/ 71 h 215"/>
                  <a:gd name="T82" fmla="*/ 530 w 549"/>
                  <a:gd name="T83" fmla="*/ 69 h 215"/>
                  <a:gd name="T84" fmla="*/ 17 w 549"/>
                  <a:gd name="T85" fmla="*/ 14 h 215"/>
                  <a:gd name="T86" fmla="*/ 0 w 549"/>
                  <a:gd name="T87" fmla="*/ 1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215">
                    <a:moveTo>
                      <a:pt x="12" y="214"/>
                    </a:moveTo>
                    <a:lnTo>
                      <a:pt x="287" y="214"/>
                    </a:lnTo>
                    <a:lnTo>
                      <a:pt x="326" y="197"/>
                    </a:lnTo>
                    <a:lnTo>
                      <a:pt x="347" y="141"/>
                    </a:lnTo>
                    <a:lnTo>
                      <a:pt x="349" y="140"/>
                    </a:lnTo>
                    <a:lnTo>
                      <a:pt x="350" y="139"/>
                    </a:lnTo>
                    <a:lnTo>
                      <a:pt x="351" y="138"/>
                    </a:lnTo>
                    <a:lnTo>
                      <a:pt x="352" y="137"/>
                    </a:lnTo>
                    <a:lnTo>
                      <a:pt x="353" y="136"/>
                    </a:lnTo>
                    <a:lnTo>
                      <a:pt x="353" y="135"/>
                    </a:lnTo>
                    <a:lnTo>
                      <a:pt x="354" y="134"/>
                    </a:lnTo>
                    <a:lnTo>
                      <a:pt x="355" y="134"/>
                    </a:lnTo>
                    <a:lnTo>
                      <a:pt x="355" y="132"/>
                    </a:lnTo>
                    <a:lnTo>
                      <a:pt x="356" y="132"/>
                    </a:lnTo>
                    <a:lnTo>
                      <a:pt x="357" y="131"/>
                    </a:lnTo>
                    <a:lnTo>
                      <a:pt x="358" y="130"/>
                    </a:lnTo>
                    <a:lnTo>
                      <a:pt x="359" y="129"/>
                    </a:lnTo>
                    <a:lnTo>
                      <a:pt x="360" y="129"/>
                    </a:lnTo>
                    <a:lnTo>
                      <a:pt x="360" y="128"/>
                    </a:lnTo>
                    <a:lnTo>
                      <a:pt x="361" y="128"/>
                    </a:lnTo>
                    <a:lnTo>
                      <a:pt x="362" y="128"/>
                    </a:lnTo>
                    <a:lnTo>
                      <a:pt x="362" y="127"/>
                    </a:lnTo>
                    <a:lnTo>
                      <a:pt x="363" y="127"/>
                    </a:lnTo>
                    <a:lnTo>
                      <a:pt x="364" y="127"/>
                    </a:lnTo>
                    <a:lnTo>
                      <a:pt x="365" y="126"/>
                    </a:lnTo>
                    <a:lnTo>
                      <a:pt x="367" y="125"/>
                    </a:lnTo>
                    <a:lnTo>
                      <a:pt x="368" y="125"/>
                    </a:lnTo>
                    <a:lnTo>
                      <a:pt x="369" y="124"/>
                    </a:lnTo>
                    <a:lnTo>
                      <a:pt x="371" y="124"/>
                    </a:lnTo>
                    <a:lnTo>
                      <a:pt x="372" y="124"/>
                    </a:lnTo>
                    <a:lnTo>
                      <a:pt x="373" y="123"/>
                    </a:lnTo>
                    <a:lnTo>
                      <a:pt x="374" y="123"/>
                    </a:lnTo>
                    <a:lnTo>
                      <a:pt x="375" y="122"/>
                    </a:lnTo>
                    <a:lnTo>
                      <a:pt x="377" y="122"/>
                    </a:lnTo>
                    <a:lnTo>
                      <a:pt x="380" y="121"/>
                    </a:lnTo>
                    <a:lnTo>
                      <a:pt x="383" y="121"/>
                    </a:lnTo>
                    <a:lnTo>
                      <a:pt x="386" y="120"/>
                    </a:lnTo>
                    <a:lnTo>
                      <a:pt x="389" y="120"/>
                    </a:lnTo>
                    <a:lnTo>
                      <a:pt x="392" y="119"/>
                    </a:lnTo>
                    <a:lnTo>
                      <a:pt x="395" y="118"/>
                    </a:lnTo>
                    <a:lnTo>
                      <a:pt x="398" y="118"/>
                    </a:lnTo>
                    <a:lnTo>
                      <a:pt x="400" y="118"/>
                    </a:lnTo>
                    <a:lnTo>
                      <a:pt x="403" y="118"/>
                    </a:lnTo>
                    <a:lnTo>
                      <a:pt x="406" y="117"/>
                    </a:lnTo>
                    <a:lnTo>
                      <a:pt x="409" y="117"/>
                    </a:lnTo>
                    <a:lnTo>
                      <a:pt x="411" y="117"/>
                    </a:lnTo>
                    <a:lnTo>
                      <a:pt x="415" y="117"/>
                    </a:lnTo>
                    <a:lnTo>
                      <a:pt x="417" y="117"/>
                    </a:lnTo>
                    <a:lnTo>
                      <a:pt x="420" y="117"/>
                    </a:lnTo>
                    <a:lnTo>
                      <a:pt x="422" y="117"/>
                    </a:lnTo>
                    <a:lnTo>
                      <a:pt x="425" y="117"/>
                    </a:lnTo>
                    <a:lnTo>
                      <a:pt x="427" y="117"/>
                    </a:lnTo>
                    <a:lnTo>
                      <a:pt x="430" y="117"/>
                    </a:lnTo>
                    <a:lnTo>
                      <a:pt x="432" y="117"/>
                    </a:lnTo>
                    <a:lnTo>
                      <a:pt x="436" y="118"/>
                    </a:lnTo>
                    <a:lnTo>
                      <a:pt x="438" y="118"/>
                    </a:lnTo>
                    <a:lnTo>
                      <a:pt x="441" y="118"/>
                    </a:lnTo>
                    <a:lnTo>
                      <a:pt x="444" y="118"/>
                    </a:lnTo>
                    <a:lnTo>
                      <a:pt x="446" y="119"/>
                    </a:lnTo>
                    <a:lnTo>
                      <a:pt x="449" y="120"/>
                    </a:lnTo>
                    <a:lnTo>
                      <a:pt x="451" y="120"/>
                    </a:lnTo>
                    <a:lnTo>
                      <a:pt x="453" y="121"/>
                    </a:lnTo>
                    <a:lnTo>
                      <a:pt x="457" y="121"/>
                    </a:lnTo>
                    <a:lnTo>
                      <a:pt x="460" y="122"/>
                    </a:lnTo>
                    <a:lnTo>
                      <a:pt x="462" y="122"/>
                    </a:lnTo>
                    <a:lnTo>
                      <a:pt x="463" y="122"/>
                    </a:lnTo>
                    <a:lnTo>
                      <a:pt x="465" y="123"/>
                    </a:lnTo>
                    <a:lnTo>
                      <a:pt x="466" y="123"/>
                    </a:lnTo>
                    <a:lnTo>
                      <a:pt x="467" y="124"/>
                    </a:lnTo>
                    <a:lnTo>
                      <a:pt x="468" y="124"/>
                    </a:lnTo>
                    <a:lnTo>
                      <a:pt x="469" y="124"/>
                    </a:lnTo>
                    <a:lnTo>
                      <a:pt x="470" y="124"/>
                    </a:lnTo>
                    <a:lnTo>
                      <a:pt x="471" y="125"/>
                    </a:lnTo>
                    <a:lnTo>
                      <a:pt x="472" y="125"/>
                    </a:lnTo>
                    <a:lnTo>
                      <a:pt x="474" y="125"/>
                    </a:lnTo>
                    <a:lnTo>
                      <a:pt x="476" y="126"/>
                    </a:lnTo>
                    <a:lnTo>
                      <a:pt x="477" y="126"/>
                    </a:lnTo>
                    <a:lnTo>
                      <a:pt x="478" y="127"/>
                    </a:lnTo>
                    <a:lnTo>
                      <a:pt x="480" y="127"/>
                    </a:lnTo>
                    <a:lnTo>
                      <a:pt x="481" y="128"/>
                    </a:lnTo>
                    <a:lnTo>
                      <a:pt x="482" y="128"/>
                    </a:lnTo>
                    <a:lnTo>
                      <a:pt x="484" y="129"/>
                    </a:lnTo>
                    <a:lnTo>
                      <a:pt x="485" y="129"/>
                    </a:lnTo>
                    <a:lnTo>
                      <a:pt x="486" y="130"/>
                    </a:lnTo>
                    <a:lnTo>
                      <a:pt x="487" y="130"/>
                    </a:lnTo>
                    <a:lnTo>
                      <a:pt x="488" y="131"/>
                    </a:lnTo>
                    <a:lnTo>
                      <a:pt x="490" y="132"/>
                    </a:lnTo>
                    <a:lnTo>
                      <a:pt x="491" y="132"/>
                    </a:lnTo>
                    <a:lnTo>
                      <a:pt x="491" y="133"/>
                    </a:lnTo>
                    <a:lnTo>
                      <a:pt x="492" y="134"/>
                    </a:lnTo>
                    <a:lnTo>
                      <a:pt x="493" y="134"/>
                    </a:lnTo>
                    <a:lnTo>
                      <a:pt x="494" y="135"/>
                    </a:lnTo>
                    <a:lnTo>
                      <a:pt x="494" y="136"/>
                    </a:lnTo>
                    <a:lnTo>
                      <a:pt x="495" y="136"/>
                    </a:lnTo>
                    <a:lnTo>
                      <a:pt x="497" y="137"/>
                    </a:lnTo>
                    <a:lnTo>
                      <a:pt x="497" y="138"/>
                    </a:lnTo>
                    <a:lnTo>
                      <a:pt x="497" y="139"/>
                    </a:lnTo>
                    <a:lnTo>
                      <a:pt x="511" y="163"/>
                    </a:lnTo>
                    <a:lnTo>
                      <a:pt x="548" y="163"/>
                    </a:lnTo>
                    <a:lnTo>
                      <a:pt x="548" y="89"/>
                    </a:lnTo>
                    <a:lnTo>
                      <a:pt x="548" y="88"/>
                    </a:lnTo>
                    <a:lnTo>
                      <a:pt x="548" y="87"/>
                    </a:lnTo>
                    <a:lnTo>
                      <a:pt x="547" y="86"/>
                    </a:lnTo>
                    <a:lnTo>
                      <a:pt x="547" y="84"/>
                    </a:lnTo>
                    <a:lnTo>
                      <a:pt x="546" y="83"/>
                    </a:lnTo>
                    <a:lnTo>
                      <a:pt x="545" y="82"/>
                    </a:lnTo>
                    <a:lnTo>
                      <a:pt x="545" y="81"/>
                    </a:lnTo>
                    <a:lnTo>
                      <a:pt x="545" y="80"/>
                    </a:lnTo>
                    <a:lnTo>
                      <a:pt x="544" y="80"/>
                    </a:lnTo>
                    <a:lnTo>
                      <a:pt x="544" y="79"/>
                    </a:lnTo>
                    <a:lnTo>
                      <a:pt x="543" y="79"/>
                    </a:lnTo>
                    <a:lnTo>
                      <a:pt x="543" y="78"/>
                    </a:lnTo>
                    <a:lnTo>
                      <a:pt x="543" y="77"/>
                    </a:lnTo>
                    <a:lnTo>
                      <a:pt x="542" y="77"/>
                    </a:lnTo>
                    <a:lnTo>
                      <a:pt x="541" y="76"/>
                    </a:lnTo>
                    <a:lnTo>
                      <a:pt x="541" y="75"/>
                    </a:lnTo>
                    <a:lnTo>
                      <a:pt x="540" y="75"/>
                    </a:lnTo>
                    <a:lnTo>
                      <a:pt x="539" y="74"/>
                    </a:lnTo>
                    <a:lnTo>
                      <a:pt x="537" y="73"/>
                    </a:lnTo>
                    <a:lnTo>
                      <a:pt x="536" y="73"/>
                    </a:lnTo>
                    <a:lnTo>
                      <a:pt x="535" y="72"/>
                    </a:lnTo>
                    <a:lnTo>
                      <a:pt x="534" y="72"/>
                    </a:lnTo>
                    <a:lnTo>
                      <a:pt x="534" y="71"/>
                    </a:lnTo>
                    <a:lnTo>
                      <a:pt x="533" y="71"/>
                    </a:lnTo>
                    <a:lnTo>
                      <a:pt x="532" y="70"/>
                    </a:lnTo>
                    <a:lnTo>
                      <a:pt x="530" y="69"/>
                    </a:lnTo>
                    <a:lnTo>
                      <a:pt x="314" y="0"/>
                    </a:lnTo>
                    <a:lnTo>
                      <a:pt x="39" y="0"/>
                    </a:lnTo>
                    <a:lnTo>
                      <a:pt x="17" y="14"/>
                    </a:lnTo>
                    <a:lnTo>
                      <a:pt x="4" y="89"/>
                    </a:lnTo>
                    <a:lnTo>
                      <a:pt x="0" y="89"/>
                    </a:lnTo>
                    <a:lnTo>
                      <a:pt x="0" y="115"/>
                    </a:lnTo>
                    <a:lnTo>
                      <a:pt x="12" y="115"/>
                    </a:lnTo>
                    <a:lnTo>
                      <a:pt x="12" y="214"/>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89" name="Freeform 73"/>
              <p:cNvSpPr>
                <a:spLocks noChangeAspect="1"/>
              </p:cNvSpPr>
              <p:nvPr/>
            </p:nvSpPr>
            <p:spPr bwMode="auto">
              <a:xfrm flipH="1">
                <a:off x="2971" y="3601"/>
                <a:ext cx="523" cy="215"/>
              </a:xfrm>
              <a:custGeom>
                <a:avLst/>
                <a:gdLst>
                  <a:gd name="T0" fmla="*/ 12 w 549"/>
                  <a:gd name="T1" fmla="*/ 214 h 215"/>
                  <a:gd name="T2" fmla="*/ 287 w 549"/>
                  <a:gd name="T3" fmla="*/ 214 h 215"/>
                  <a:gd name="T4" fmla="*/ 326 w 549"/>
                  <a:gd name="T5" fmla="*/ 197 h 215"/>
                  <a:gd name="T6" fmla="*/ 347 w 549"/>
                  <a:gd name="T7" fmla="*/ 141 h 215"/>
                  <a:gd name="T8" fmla="*/ 352 w 549"/>
                  <a:gd name="T9" fmla="*/ 137 h 215"/>
                  <a:gd name="T10" fmla="*/ 355 w 549"/>
                  <a:gd name="T11" fmla="*/ 134 h 215"/>
                  <a:gd name="T12" fmla="*/ 358 w 549"/>
                  <a:gd name="T13" fmla="*/ 130 h 215"/>
                  <a:gd name="T14" fmla="*/ 360 w 549"/>
                  <a:gd name="T15" fmla="*/ 128 h 215"/>
                  <a:gd name="T16" fmla="*/ 363 w 549"/>
                  <a:gd name="T17" fmla="*/ 127 h 215"/>
                  <a:gd name="T18" fmla="*/ 367 w 549"/>
                  <a:gd name="T19" fmla="*/ 125 h 215"/>
                  <a:gd name="T20" fmla="*/ 371 w 549"/>
                  <a:gd name="T21" fmla="*/ 124 h 215"/>
                  <a:gd name="T22" fmla="*/ 375 w 549"/>
                  <a:gd name="T23" fmla="*/ 122 h 215"/>
                  <a:gd name="T24" fmla="*/ 386 w 549"/>
                  <a:gd name="T25" fmla="*/ 120 h 215"/>
                  <a:gd name="T26" fmla="*/ 398 w 549"/>
                  <a:gd name="T27" fmla="*/ 118 h 215"/>
                  <a:gd name="T28" fmla="*/ 409 w 549"/>
                  <a:gd name="T29" fmla="*/ 117 h 215"/>
                  <a:gd name="T30" fmla="*/ 420 w 549"/>
                  <a:gd name="T31" fmla="*/ 117 h 215"/>
                  <a:gd name="T32" fmla="*/ 430 w 549"/>
                  <a:gd name="T33" fmla="*/ 117 h 215"/>
                  <a:gd name="T34" fmla="*/ 441 w 549"/>
                  <a:gd name="T35" fmla="*/ 118 h 215"/>
                  <a:gd name="T36" fmla="*/ 451 w 549"/>
                  <a:gd name="T37" fmla="*/ 120 h 215"/>
                  <a:gd name="T38" fmla="*/ 462 w 549"/>
                  <a:gd name="T39" fmla="*/ 122 h 215"/>
                  <a:gd name="T40" fmla="*/ 467 w 549"/>
                  <a:gd name="T41" fmla="*/ 124 h 215"/>
                  <a:gd name="T42" fmla="*/ 471 w 549"/>
                  <a:gd name="T43" fmla="*/ 125 h 215"/>
                  <a:gd name="T44" fmla="*/ 477 w 549"/>
                  <a:gd name="T45" fmla="*/ 126 h 215"/>
                  <a:gd name="T46" fmla="*/ 482 w 549"/>
                  <a:gd name="T47" fmla="*/ 128 h 215"/>
                  <a:gd name="T48" fmla="*/ 487 w 549"/>
                  <a:gd name="T49" fmla="*/ 130 h 215"/>
                  <a:gd name="T50" fmla="*/ 491 w 549"/>
                  <a:gd name="T51" fmla="*/ 133 h 215"/>
                  <a:gd name="T52" fmla="*/ 494 w 549"/>
                  <a:gd name="T53" fmla="*/ 136 h 215"/>
                  <a:gd name="T54" fmla="*/ 497 w 549"/>
                  <a:gd name="T55" fmla="*/ 139 h 215"/>
                  <a:gd name="T56" fmla="*/ 511 w 549"/>
                  <a:gd name="T57" fmla="*/ 163 h 215"/>
                  <a:gd name="T58" fmla="*/ 548 w 549"/>
                  <a:gd name="T59" fmla="*/ 163 h 215"/>
                  <a:gd name="T60" fmla="*/ 548 w 549"/>
                  <a:gd name="T61" fmla="*/ 89 h 215"/>
                  <a:gd name="T62" fmla="*/ 547 w 549"/>
                  <a:gd name="T63" fmla="*/ 86 h 215"/>
                  <a:gd name="T64" fmla="*/ 545 w 549"/>
                  <a:gd name="T65" fmla="*/ 82 h 215"/>
                  <a:gd name="T66" fmla="*/ 544 w 549"/>
                  <a:gd name="T67" fmla="*/ 80 h 215"/>
                  <a:gd name="T68" fmla="*/ 543 w 549"/>
                  <a:gd name="T69" fmla="*/ 77 h 215"/>
                  <a:gd name="T70" fmla="*/ 541 w 549"/>
                  <a:gd name="T71" fmla="*/ 75 h 215"/>
                  <a:gd name="T72" fmla="*/ 537 w 549"/>
                  <a:gd name="T73" fmla="*/ 73 h 215"/>
                  <a:gd name="T74" fmla="*/ 534 w 549"/>
                  <a:gd name="T75" fmla="*/ 71 h 215"/>
                  <a:gd name="T76" fmla="*/ 530 w 549"/>
                  <a:gd name="T77" fmla="*/ 69 h 215"/>
                  <a:gd name="T78" fmla="*/ 314 w 549"/>
                  <a:gd name="T79" fmla="*/ 0 h 215"/>
                  <a:gd name="T80" fmla="*/ 39 w 549"/>
                  <a:gd name="T81" fmla="*/ 0 h 215"/>
                  <a:gd name="T82" fmla="*/ 17 w 549"/>
                  <a:gd name="T83" fmla="*/ 14 h 215"/>
                  <a:gd name="T84" fmla="*/ 4 w 549"/>
                  <a:gd name="T85" fmla="*/ 89 h 215"/>
                  <a:gd name="T86" fmla="*/ 0 w 549"/>
                  <a:gd name="T87" fmla="*/ 89 h 215"/>
                  <a:gd name="T88" fmla="*/ 0 w 549"/>
                  <a:gd name="T89" fmla="*/ 115 h 215"/>
                  <a:gd name="T90" fmla="*/ 12 w 549"/>
                  <a:gd name="T91" fmla="*/ 115 h 215"/>
                  <a:gd name="T92" fmla="*/ 12 w 549"/>
                  <a:gd name="T93"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9" h="215">
                    <a:moveTo>
                      <a:pt x="12" y="214"/>
                    </a:moveTo>
                    <a:lnTo>
                      <a:pt x="287" y="214"/>
                    </a:lnTo>
                    <a:lnTo>
                      <a:pt x="326" y="197"/>
                    </a:lnTo>
                    <a:lnTo>
                      <a:pt x="347" y="141"/>
                    </a:lnTo>
                    <a:lnTo>
                      <a:pt x="352" y="137"/>
                    </a:lnTo>
                    <a:lnTo>
                      <a:pt x="355" y="134"/>
                    </a:lnTo>
                    <a:lnTo>
                      <a:pt x="358" y="130"/>
                    </a:lnTo>
                    <a:lnTo>
                      <a:pt x="360" y="128"/>
                    </a:lnTo>
                    <a:lnTo>
                      <a:pt x="363" y="127"/>
                    </a:lnTo>
                    <a:lnTo>
                      <a:pt x="367" y="125"/>
                    </a:lnTo>
                    <a:lnTo>
                      <a:pt x="371" y="124"/>
                    </a:lnTo>
                    <a:lnTo>
                      <a:pt x="375" y="122"/>
                    </a:lnTo>
                    <a:lnTo>
                      <a:pt x="386" y="120"/>
                    </a:lnTo>
                    <a:lnTo>
                      <a:pt x="398" y="118"/>
                    </a:lnTo>
                    <a:lnTo>
                      <a:pt x="409" y="117"/>
                    </a:lnTo>
                    <a:lnTo>
                      <a:pt x="420" y="117"/>
                    </a:lnTo>
                    <a:lnTo>
                      <a:pt x="430" y="117"/>
                    </a:lnTo>
                    <a:lnTo>
                      <a:pt x="441" y="118"/>
                    </a:lnTo>
                    <a:lnTo>
                      <a:pt x="451" y="120"/>
                    </a:lnTo>
                    <a:lnTo>
                      <a:pt x="462" y="122"/>
                    </a:lnTo>
                    <a:lnTo>
                      <a:pt x="467" y="124"/>
                    </a:lnTo>
                    <a:lnTo>
                      <a:pt x="471" y="125"/>
                    </a:lnTo>
                    <a:lnTo>
                      <a:pt x="477" y="126"/>
                    </a:lnTo>
                    <a:lnTo>
                      <a:pt x="482" y="128"/>
                    </a:lnTo>
                    <a:lnTo>
                      <a:pt x="487" y="130"/>
                    </a:lnTo>
                    <a:lnTo>
                      <a:pt x="491" y="133"/>
                    </a:lnTo>
                    <a:lnTo>
                      <a:pt x="494" y="136"/>
                    </a:lnTo>
                    <a:lnTo>
                      <a:pt x="497" y="139"/>
                    </a:lnTo>
                    <a:lnTo>
                      <a:pt x="511" y="163"/>
                    </a:lnTo>
                    <a:lnTo>
                      <a:pt x="548" y="163"/>
                    </a:lnTo>
                    <a:lnTo>
                      <a:pt x="548" y="89"/>
                    </a:lnTo>
                    <a:lnTo>
                      <a:pt x="547" y="86"/>
                    </a:lnTo>
                    <a:lnTo>
                      <a:pt x="545" y="82"/>
                    </a:lnTo>
                    <a:lnTo>
                      <a:pt x="544" y="80"/>
                    </a:lnTo>
                    <a:lnTo>
                      <a:pt x="543" y="77"/>
                    </a:lnTo>
                    <a:lnTo>
                      <a:pt x="541" y="75"/>
                    </a:lnTo>
                    <a:lnTo>
                      <a:pt x="537" y="73"/>
                    </a:lnTo>
                    <a:lnTo>
                      <a:pt x="534" y="71"/>
                    </a:lnTo>
                    <a:lnTo>
                      <a:pt x="530" y="69"/>
                    </a:lnTo>
                    <a:lnTo>
                      <a:pt x="314" y="0"/>
                    </a:lnTo>
                    <a:lnTo>
                      <a:pt x="39" y="0"/>
                    </a:lnTo>
                    <a:lnTo>
                      <a:pt x="17" y="14"/>
                    </a:lnTo>
                    <a:lnTo>
                      <a:pt x="4" y="89"/>
                    </a:lnTo>
                    <a:lnTo>
                      <a:pt x="0" y="89"/>
                    </a:lnTo>
                    <a:lnTo>
                      <a:pt x="0" y="115"/>
                    </a:lnTo>
                    <a:lnTo>
                      <a:pt x="12" y="115"/>
                    </a:lnTo>
                    <a:lnTo>
                      <a:pt x="12" y="214"/>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90" name="Freeform 74"/>
              <p:cNvSpPr>
                <a:spLocks noChangeAspect="1"/>
              </p:cNvSpPr>
              <p:nvPr/>
            </p:nvSpPr>
            <p:spPr bwMode="auto">
              <a:xfrm flipH="1">
                <a:off x="3334" y="3615"/>
                <a:ext cx="141" cy="185"/>
              </a:xfrm>
              <a:custGeom>
                <a:avLst/>
                <a:gdLst>
                  <a:gd name="T0" fmla="*/ 140 w 148"/>
                  <a:gd name="T1" fmla="*/ 184 h 185"/>
                  <a:gd name="T2" fmla="*/ 12 w 148"/>
                  <a:gd name="T3" fmla="*/ 184 h 185"/>
                  <a:gd name="T4" fmla="*/ 7 w 148"/>
                  <a:gd name="T5" fmla="*/ 182 h 185"/>
                  <a:gd name="T6" fmla="*/ 3 w 148"/>
                  <a:gd name="T7" fmla="*/ 180 h 185"/>
                  <a:gd name="T8" fmla="*/ 1 w 148"/>
                  <a:gd name="T9" fmla="*/ 176 h 185"/>
                  <a:gd name="T10" fmla="*/ 0 w 148"/>
                  <a:gd name="T11" fmla="*/ 171 h 185"/>
                  <a:gd name="T12" fmla="*/ 0 w 148"/>
                  <a:gd name="T13" fmla="*/ 70 h 185"/>
                  <a:gd name="T14" fmla="*/ 9 w 148"/>
                  <a:gd name="T15" fmla="*/ 7 h 185"/>
                  <a:gd name="T16" fmla="*/ 9 w 148"/>
                  <a:gd name="T17" fmla="*/ 3 h 185"/>
                  <a:gd name="T18" fmla="*/ 10 w 148"/>
                  <a:gd name="T19" fmla="*/ 1 h 185"/>
                  <a:gd name="T20" fmla="*/ 12 w 148"/>
                  <a:gd name="T21" fmla="*/ 0 h 185"/>
                  <a:gd name="T22" fmla="*/ 15 w 148"/>
                  <a:gd name="T23" fmla="*/ 0 h 185"/>
                  <a:gd name="T24" fmla="*/ 140 w 148"/>
                  <a:gd name="T25" fmla="*/ 0 h 185"/>
                  <a:gd name="T26" fmla="*/ 142 w 148"/>
                  <a:gd name="T27" fmla="*/ 0 h 185"/>
                  <a:gd name="T28" fmla="*/ 144 w 148"/>
                  <a:gd name="T29" fmla="*/ 1 h 185"/>
                  <a:gd name="T30" fmla="*/ 146 w 148"/>
                  <a:gd name="T31" fmla="*/ 2 h 185"/>
                  <a:gd name="T32" fmla="*/ 147 w 148"/>
                  <a:gd name="T33" fmla="*/ 5 h 185"/>
                  <a:gd name="T34" fmla="*/ 147 w 148"/>
                  <a:gd name="T35" fmla="*/ 177 h 185"/>
                  <a:gd name="T36" fmla="*/ 147 w 148"/>
                  <a:gd name="T37" fmla="*/ 180 h 185"/>
                  <a:gd name="T38" fmla="*/ 145 w 148"/>
                  <a:gd name="T39" fmla="*/ 182 h 185"/>
                  <a:gd name="T40" fmla="*/ 142 w 148"/>
                  <a:gd name="T41" fmla="*/ 183 h 185"/>
                  <a:gd name="T42" fmla="*/ 140 w 148"/>
                  <a:gd name="T4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85">
                    <a:moveTo>
                      <a:pt x="140" y="184"/>
                    </a:moveTo>
                    <a:lnTo>
                      <a:pt x="12" y="184"/>
                    </a:lnTo>
                    <a:lnTo>
                      <a:pt x="7" y="182"/>
                    </a:lnTo>
                    <a:lnTo>
                      <a:pt x="3" y="180"/>
                    </a:lnTo>
                    <a:lnTo>
                      <a:pt x="1" y="176"/>
                    </a:lnTo>
                    <a:lnTo>
                      <a:pt x="0" y="171"/>
                    </a:lnTo>
                    <a:lnTo>
                      <a:pt x="0" y="70"/>
                    </a:lnTo>
                    <a:lnTo>
                      <a:pt x="9" y="7"/>
                    </a:lnTo>
                    <a:lnTo>
                      <a:pt x="9" y="3"/>
                    </a:lnTo>
                    <a:lnTo>
                      <a:pt x="10" y="1"/>
                    </a:lnTo>
                    <a:lnTo>
                      <a:pt x="12" y="0"/>
                    </a:lnTo>
                    <a:lnTo>
                      <a:pt x="15" y="0"/>
                    </a:lnTo>
                    <a:lnTo>
                      <a:pt x="140" y="0"/>
                    </a:lnTo>
                    <a:lnTo>
                      <a:pt x="142" y="0"/>
                    </a:lnTo>
                    <a:lnTo>
                      <a:pt x="144" y="1"/>
                    </a:lnTo>
                    <a:lnTo>
                      <a:pt x="146" y="2"/>
                    </a:lnTo>
                    <a:lnTo>
                      <a:pt x="147" y="5"/>
                    </a:lnTo>
                    <a:lnTo>
                      <a:pt x="147" y="177"/>
                    </a:lnTo>
                    <a:lnTo>
                      <a:pt x="147" y="180"/>
                    </a:lnTo>
                    <a:lnTo>
                      <a:pt x="145" y="182"/>
                    </a:lnTo>
                    <a:lnTo>
                      <a:pt x="142" y="183"/>
                    </a:lnTo>
                    <a:lnTo>
                      <a:pt x="140" y="184"/>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91" name="Freeform 75"/>
              <p:cNvSpPr>
                <a:spLocks noChangeAspect="1"/>
              </p:cNvSpPr>
              <p:nvPr/>
            </p:nvSpPr>
            <p:spPr bwMode="auto">
              <a:xfrm flipH="1">
                <a:off x="3363" y="3618"/>
                <a:ext cx="92" cy="78"/>
              </a:xfrm>
              <a:custGeom>
                <a:avLst/>
                <a:gdLst>
                  <a:gd name="T0" fmla="*/ 96 w 97"/>
                  <a:gd name="T1" fmla="*/ 77 h 78"/>
                  <a:gd name="T2" fmla="*/ 0 w 97"/>
                  <a:gd name="T3" fmla="*/ 77 h 78"/>
                  <a:gd name="T4" fmla="*/ 0 w 97"/>
                  <a:gd name="T5" fmla="*/ 0 h 78"/>
                  <a:gd name="T6" fmla="*/ 96 w 97"/>
                  <a:gd name="T7" fmla="*/ 0 h 78"/>
                  <a:gd name="T8" fmla="*/ 96 w 97"/>
                  <a:gd name="T9" fmla="*/ 77 h 78"/>
                </a:gdLst>
                <a:ahLst/>
                <a:cxnLst>
                  <a:cxn ang="0">
                    <a:pos x="T0" y="T1"/>
                  </a:cxn>
                  <a:cxn ang="0">
                    <a:pos x="T2" y="T3"/>
                  </a:cxn>
                  <a:cxn ang="0">
                    <a:pos x="T4" y="T5"/>
                  </a:cxn>
                  <a:cxn ang="0">
                    <a:pos x="T6" y="T7"/>
                  </a:cxn>
                  <a:cxn ang="0">
                    <a:pos x="T8" y="T9"/>
                  </a:cxn>
                </a:cxnLst>
                <a:rect l="0" t="0" r="r" b="b"/>
                <a:pathLst>
                  <a:path w="97" h="78">
                    <a:moveTo>
                      <a:pt x="96" y="77"/>
                    </a:moveTo>
                    <a:lnTo>
                      <a:pt x="0" y="77"/>
                    </a:lnTo>
                    <a:lnTo>
                      <a:pt x="0" y="0"/>
                    </a:lnTo>
                    <a:lnTo>
                      <a:pt x="96" y="0"/>
                    </a:lnTo>
                    <a:lnTo>
                      <a:pt x="96" y="77"/>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92" name="Freeform 76"/>
              <p:cNvSpPr>
                <a:spLocks noChangeAspect="1"/>
              </p:cNvSpPr>
              <p:nvPr/>
            </p:nvSpPr>
            <p:spPr bwMode="auto">
              <a:xfrm flipH="1">
                <a:off x="3173" y="3615"/>
                <a:ext cx="157" cy="185"/>
              </a:xfrm>
              <a:custGeom>
                <a:avLst/>
                <a:gdLst>
                  <a:gd name="T0" fmla="*/ 6 w 165"/>
                  <a:gd name="T1" fmla="*/ 184 h 185"/>
                  <a:gd name="T2" fmla="*/ 117 w 165"/>
                  <a:gd name="T3" fmla="*/ 184 h 185"/>
                  <a:gd name="T4" fmla="*/ 120 w 165"/>
                  <a:gd name="T5" fmla="*/ 182 h 185"/>
                  <a:gd name="T6" fmla="*/ 123 w 165"/>
                  <a:gd name="T7" fmla="*/ 180 h 185"/>
                  <a:gd name="T8" fmla="*/ 126 w 165"/>
                  <a:gd name="T9" fmla="*/ 178 h 185"/>
                  <a:gd name="T10" fmla="*/ 129 w 165"/>
                  <a:gd name="T11" fmla="*/ 176 h 185"/>
                  <a:gd name="T12" fmla="*/ 133 w 165"/>
                  <a:gd name="T13" fmla="*/ 173 h 185"/>
                  <a:gd name="T14" fmla="*/ 136 w 165"/>
                  <a:gd name="T15" fmla="*/ 170 h 185"/>
                  <a:gd name="T16" fmla="*/ 138 w 165"/>
                  <a:gd name="T17" fmla="*/ 167 h 185"/>
                  <a:gd name="T18" fmla="*/ 139 w 165"/>
                  <a:gd name="T19" fmla="*/ 164 h 185"/>
                  <a:gd name="T20" fmla="*/ 164 w 165"/>
                  <a:gd name="T21" fmla="*/ 75 h 185"/>
                  <a:gd name="T22" fmla="*/ 137 w 165"/>
                  <a:gd name="T23" fmla="*/ 7 h 185"/>
                  <a:gd name="T24" fmla="*/ 136 w 165"/>
                  <a:gd name="T25" fmla="*/ 5 h 185"/>
                  <a:gd name="T26" fmla="*/ 135 w 165"/>
                  <a:gd name="T27" fmla="*/ 2 h 185"/>
                  <a:gd name="T28" fmla="*/ 133 w 165"/>
                  <a:gd name="T29" fmla="*/ 1 h 185"/>
                  <a:gd name="T30" fmla="*/ 131 w 165"/>
                  <a:gd name="T31" fmla="*/ 0 h 185"/>
                  <a:gd name="T32" fmla="*/ 6 w 165"/>
                  <a:gd name="T33" fmla="*/ 0 h 185"/>
                  <a:gd name="T34" fmla="*/ 4 w 165"/>
                  <a:gd name="T35" fmla="*/ 0 h 185"/>
                  <a:gd name="T36" fmla="*/ 2 w 165"/>
                  <a:gd name="T37" fmla="*/ 1 h 185"/>
                  <a:gd name="T38" fmla="*/ 0 w 165"/>
                  <a:gd name="T39" fmla="*/ 2 h 185"/>
                  <a:gd name="T40" fmla="*/ 0 w 165"/>
                  <a:gd name="T41" fmla="*/ 5 h 185"/>
                  <a:gd name="T42" fmla="*/ 0 w 165"/>
                  <a:gd name="T43" fmla="*/ 177 h 185"/>
                  <a:gd name="T44" fmla="*/ 0 w 165"/>
                  <a:gd name="T45" fmla="*/ 180 h 185"/>
                  <a:gd name="T46" fmla="*/ 2 w 165"/>
                  <a:gd name="T47" fmla="*/ 182 h 185"/>
                  <a:gd name="T48" fmla="*/ 4 w 165"/>
                  <a:gd name="T49" fmla="*/ 183 h 185"/>
                  <a:gd name="T50" fmla="*/ 6 w 165"/>
                  <a:gd name="T51"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5">
                    <a:moveTo>
                      <a:pt x="6" y="184"/>
                    </a:moveTo>
                    <a:lnTo>
                      <a:pt x="117" y="184"/>
                    </a:lnTo>
                    <a:lnTo>
                      <a:pt x="120" y="182"/>
                    </a:lnTo>
                    <a:lnTo>
                      <a:pt x="123" y="180"/>
                    </a:lnTo>
                    <a:lnTo>
                      <a:pt x="126" y="178"/>
                    </a:lnTo>
                    <a:lnTo>
                      <a:pt x="129" y="176"/>
                    </a:lnTo>
                    <a:lnTo>
                      <a:pt x="133" y="173"/>
                    </a:lnTo>
                    <a:lnTo>
                      <a:pt x="136" y="170"/>
                    </a:lnTo>
                    <a:lnTo>
                      <a:pt x="138" y="167"/>
                    </a:lnTo>
                    <a:lnTo>
                      <a:pt x="139" y="164"/>
                    </a:lnTo>
                    <a:lnTo>
                      <a:pt x="164" y="75"/>
                    </a:lnTo>
                    <a:lnTo>
                      <a:pt x="137" y="7"/>
                    </a:lnTo>
                    <a:lnTo>
                      <a:pt x="136" y="5"/>
                    </a:lnTo>
                    <a:lnTo>
                      <a:pt x="135" y="2"/>
                    </a:lnTo>
                    <a:lnTo>
                      <a:pt x="133" y="1"/>
                    </a:lnTo>
                    <a:lnTo>
                      <a:pt x="131" y="0"/>
                    </a:lnTo>
                    <a:lnTo>
                      <a:pt x="6" y="0"/>
                    </a:lnTo>
                    <a:lnTo>
                      <a:pt x="4" y="0"/>
                    </a:lnTo>
                    <a:lnTo>
                      <a:pt x="2" y="1"/>
                    </a:lnTo>
                    <a:lnTo>
                      <a:pt x="0" y="2"/>
                    </a:lnTo>
                    <a:lnTo>
                      <a:pt x="0" y="5"/>
                    </a:lnTo>
                    <a:lnTo>
                      <a:pt x="0" y="177"/>
                    </a:lnTo>
                    <a:lnTo>
                      <a:pt x="0" y="180"/>
                    </a:lnTo>
                    <a:lnTo>
                      <a:pt x="2" y="182"/>
                    </a:lnTo>
                    <a:lnTo>
                      <a:pt x="4" y="183"/>
                    </a:lnTo>
                    <a:lnTo>
                      <a:pt x="6" y="184"/>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93" name="Freeform 77"/>
              <p:cNvSpPr>
                <a:spLocks noChangeAspect="1"/>
              </p:cNvSpPr>
              <p:nvPr/>
            </p:nvSpPr>
            <p:spPr bwMode="auto">
              <a:xfrm flipH="1">
                <a:off x="2971" y="3615"/>
                <a:ext cx="224" cy="76"/>
              </a:xfrm>
              <a:custGeom>
                <a:avLst/>
                <a:gdLst>
                  <a:gd name="T0" fmla="*/ 234 w 235"/>
                  <a:gd name="T1" fmla="*/ 75 h 76"/>
                  <a:gd name="T2" fmla="*/ 28 w 235"/>
                  <a:gd name="T3" fmla="*/ 75 h 76"/>
                  <a:gd name="T4" fmla="*/ 0 w 235"/>
                  <a:gd name="T5" fmla="*/ 0 h 76"/>
                </a:gdLst>
                <a:ahLst/>
                <a:cxnLst>
                  <a:cxn ang="0">
                    <a:pos x="T0" y="T1"/>
                  </a:cxn>
                  <a:cxn ang="0">
                    <a:pos x="T2" y="T3"/>
                  </a:cxn>
                  <a:cxn ang="0">
                    <a:pos x="T4" y="T5"/>
                  </a:cxn>
                </a:cxnLst>
                <a:rect l="0" t="0" r="r" b="b"/>
                <a:pathLst>
                  <a:path w="235" h="76">
                    <a:moveTo>
                      <a:pt x="234" y="75"/>
                    </a:moveTo>
                    <a:lnTo>
                      <a:pt x="28" y="75"/>
                    </a:lnTo>
                    <a:lnTo>
                      <a:pt x="0"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94" name="Freeform 78"/>
              <p:cNvSpPr>
                <a:spLocks noChangeAspect="1"/>
              </p:cNvSpPr>
              <p:nvPr/>
            </p:nvSpPr>
            <p:spPr bwMode="auto">
              <a:xfrm flipH="1">
                <a:off x="3539" y="3718"/>
                <a:ext cx="127" cy="21"/>
              </a:xfrm>
              <a:custGeom>
                <a:avLst/>
                <a:gdLst>
                  <a:gd name="T0" fmla="*/ 0 w 133"/>
                  <a:gd name="T1" fmla="*/ 20 h 21"/>
                  <a:gd name="T2" fmla="*/ 19 w 133"/>
                  <a:gd name="T3" fmla="*/ 20 h 21"/>
                  <a:gd name="T4" fmla="*/ 24 w 133"/>
                  <a:gd name="T5" fmla="*/ 5 h 21"/>
                  <a:gd name="T6" fmla="*/ 30 w 133"/>
                  <a:gd name="T7" fmla="*/ 4 h 21"/>
                  <a:gd name="T8" fmla="*/ 37 w 133"/>
                  <a:gd name="T9" fmla="*/ 4 h 21"/>
                  <a:gd name="T10" fmla="*/ 44 w 133"/>
                  <a:gd name="T11" fmla="*/ 2 h 21"/>
                  <a:gd name="T12" fmla="*/ 50 w 133"/>
                  <a:gd name="T13" fmla="*/ 2 h 21"/>
                  <a:gd name="T14" fmla="*/ 58 w 133"/>
                  <a:gd name="T15" fmla="*/ 1 h 21"/>
                  <a:gd name="T16" fmla="*/ 64 w 133"/>
                  <a:gd name="T17" fmla="*/ 0 h 21"/>
                  <a:gd name="T18" fmla="*/ 71 w 133"/>
                  <a:gd name="T19" fmla="*/ 0 h 21"/>
                  <a:gd name="T20" fmla="*/ 77 w 133"/>
                  <a:gd name="T21" fmla="*/ 0 h 21"/>
                  <a:gd name="T22" fmla="*/ 85 w 133"/>
                  <a:gd name="T23" fmla="*/ 0 h 21"/>
                  <a:gd name="T24" fmla="*/ 91 w 133"/>
                  <a:gd name="T25" fmla="*/ 1 h 21"/>
                  <a:gd name="T26" fmla="*/ 97 w 133"/>
                  <a:gd name="T27" fmla="*/ 1 h 21"/>
                  <a:gd name="T28" fmla="*/ 104 w 133"/>
                  <a:gd name="T29" fmla="*/ 2 h 21"/>
                  <a:gd name="T30" fmla="*/ 110 w 133"/>
                  <a:gd name="T31" fmla="*/ 4 h 21"/>
                  <a:gd name="T32" fmla="*/ 115 w 133"/>
                  <a:gd name="T33" fmla="*/ 6 h 21"/>
                  <a:gd name="T34" fmla="*/ 121 w 133"/>
                  <a:gd name="T35" fmla="*/ 9 h 21"/>
                  <a:gd name="T36" fmla="*/ 127 w 133"/>
                  <a:gd name="T37" fmla="*/ 12 h 21"/>
                  <a:gd name="T38" fmla="*/ 132 w 133"/>
                  <a:gd name="T3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21">
                    <a:moveTo>
                      <a:pt x="0" y="20"/>
                    </a:moveTo>
                    <a:lnTo>
                      <a:pt x="19" y="20"/>
                    </a:lnTo>
                    <a:lnTo>
                      <a:pt x="24" y="5"/>
                    </a:lnTo>
                    <a:lnTo>
                      <a:pt x="30" y="4"/>
                    </a:lnTo>
                    <a:lnTo>
                      <a:pt x="37" y="4"/>
                    </a:lnTo>
                    <a:lnTo>
                      <a:pt x="44" y="2"/>
                    </a:lnTo>
                    <a:lnTo>
                      <a:pt x="50" y="2"/>
                    </a:lnTo>
                    <a:lnTo>
                      <a:pt x="58" y="1"/>
                    </a:lnTo>
                    <a:lnTo>
                      <a:pt x="64" y="0"/>
                    </a:lnTo>
                    <a:lnTo>
                      <a:pt x="71" y="0"/>
                    </a:lnTo>
                    <a:lnTo>
                      <a:pt x="77" y="0"/>
                    </a:lnTo>
                    <a:lnTo>
                      <a:pt x="85" y="0"/>
                    </a:lnTo>
                    <a:lnTo>
                      <a:pt x="91" y="1"/>
                    </a:lnTo>
                    <a:lnTo>
                      <a:pt x="97" y="1"/>
                    </a:lnTo>
                    <a:lnTo>
                      <a:pt x="104" y="2"/>
                    </a:lnTo>
                    <a:lnTo>
                      <a:pt x="110" y="4"/>
                    </a:lnTo>
                    <a:lnTo>
                      <a:pt x="115" y="6"/>
                    </a:lnTo>
                    <a:lnTo>
                      <a:pt x="121" y="9"/>
                    </a:lnTo>
                    <a:lnTo>
                      <a:pt x="127" y="12"/>
                    </a:lnTo>
                    <a:lnTo>
                      <a:pt x="132" y="2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95" name="Freeform 79"/>
              <p:cNvSpPr>
                <a:spLocks noChangeAspect="1"/>
              </p:cNvSpPr>
              <p:nvPr/>
            </p:nvSpPr>
            <p:spPr bwMode="auto">
              <a:xfrm flipH="1">
                <a:off x="3494" y="3717"/>
                <a:ext cx="53" cy="22"/>
              </a:xfrm>
              <a:custGeom>
                <a:avLst/>
                <a:gdLst>
                  <a:gd name="T0" fmla="*/ 0 w 56"/>
                  <a:gd name="T1" fmla="*/ 21 h 22"/>
                  <a:gd name="T2" fmla="*/ 17 w 56"/>
                  <a:gd name="T3" fmla="*/ 21 h 22"/>
                  <a:gd name="T4" fmla="*/ 55 w 56"/>
                  <a:gd name="T5" fmla="*/ 0 h 22"/>
                </a:gdLst>
                <a:ahLst/>
                <a:cxnLst>
                  <a:cxn ang="0">
                    <a:pos x="T0" y="T1"/>
                  </a:cxn>
                  <a:cxn ang="0">
                    <a:pos x="T2" y="T3"/>
                  </a:cxn>
                  <a:cxn ang="0">
                    <a:pos x="T4" y="T5"/>
                  </a:cxn>
                </a:cxnLst>
                <a:rect l="0" t="0" r="r" b="b"/>
                <a:pathLst>
                  <a:path w="56" h="22">
                    <a:moveTo>
                      <a:pt x="0" y="21"/>
                    </a:moveTo>
                    <a:lnTo>
                      <a:pt x="17" y="21"/>
                    </a:lnTo>
                    <a:lnTo>
                      <a:pt x="55"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96" name="Freeform 80"/>
              <p:cNvSpPr>
                <a:spLocks noChangeAspect="1"/>
              </p:cNvSpPr>
              <p:nvPr/>
            </p:nvSpPr>
            <p:spPr bwMode="auto">
              <a:xfrm flipH="1">
                <a:off x="3529" y="3692"/>
                <a:ext cx="134" cy="23"/>
              </a:xfrm>
              <a:custGeom>
                <a:avLst/>
                <a:gdLst>
                  <a:gd name="T0" fmla="*/ 0 w 141"/>
                  <a:gd name="T1" fmla="*/ 22 h 23"/>
                  <a:gd name="T2" fmla="*/ 2 w 141"/>
                  <a:gd name="T3" fmla="*/ 20 h 23"/>
                  <a:gd name="T4" fmla="*/ 4 w 141"/>
                  <a:gd name="T5" fmla="*/ 20 h 23"/>
                  <a:gd name="T6" fmla="*/ 6 w 141"/>
                  <a:gd name="T7" fmla="*/ 19 h 23"/>
                  <a:gd name="T8" fmla="*/ 9 w 141"/>
                  <a:gd name="T9" fmla="*/ 19 h 23"/>
                  <a:gd name="T10" fmla="*/ 17 w 141"/>
                  <a:gd name="T11" fmla="*/ 18 h 23"/>
                  <a:gd name="T12" fmla="*/ 25 w 141"/>
                  <a:gd name="T13" fmla="*/ 17 h 23"/>
                  <a:gd name="T14" fmla="*/ 33 w 141"/>
                  <a:gd name="T15" fmla="*/ 17 h 23"/>
                  <a:gd name="T16" fmla="*/ 40 w 141"/>
                  <a:gd name="T17" fmla="*/ 16 h 23"/>
                  <a:gd name="T18" fmla="*/ 47 w 141"/>
                  <a:gd name="T19" fmla="*/ 15 h 23"/>
                  <a:gd name="T20" fmla="*/ 56 w 141"/>
                  <a:gd name="T21" fmla="*/ 14 h 23"/>
                  <a:gd name="T22" fmla="*/ 63 w 141"/>
                  <a:gd name="T23" fmla="*/ 14 h 23"/>
                  <a:gd name="T24" fmla="*/ 70 w 141"/>
                  <a:gd name="T25" fmla="*/ 14 h 23"/>
                  <a:gd name="T26" fmla="*/ 78 w 141"/>
                  <a:gd name="T27" fmla="*/ 13 h 23"/>
                  <a:gd name="T28" fmla="*/ 85 w 141"/>
                  <a:gd name="T29" fmla="*/ 13 h 23"/>
                  <a:gd name="T30" fmla="*/ 93 w 141"/>
                  <a:gd name="T31" fmla="*/ 13 h 23"/>
                  <a:gd name="T32" fmla="*/ 100 w 141"/>
                  <a:gd name="T33" fmla="*/ 12 h 23"/>
                  <a:gd name="T34" fmla="*/ 107 w 141"/>
                  <a:gd name="T35" fmla="*/ 12 h 23"/>
                  <a:gd name="T36" fmla="*/ 115 w 141"/>
                  <a:gd name="T37" fmla="*/ 12 h 23"/>
                  <a:gd name="T38" fmla="*/ 122 w 141"/>
                  <a:gd name="T39" fmla="*/ 12 h 23"/>
                  <a:gd name="T40" fmla="*/ 129 w 141"/>
                  <a:gd name="T41" fmla="*/ 11 h 23"/>
                  <a:gd name="T42" fmla="*/ 134 w 141"/>
                  <a:gd name="T43" fmla="*/ 11 h 23"/>
                  <a:gd name="T44" fmla="*/ 137 w 141"/>
                  <a:gd name="T45" fmla="*/ 8 h 23"/>
                  <a:gd name="T46" fmla="*/ 139 w 141"/>
                  <a:gd name="T47" fmla="*/ 4 h 23"/>
                  <a:gd name="T48" fmla="*/ 140 w 141"/>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23">
                    <a:moveTo>
                      <a:pt x="0" y="22"/>
                    </a:moveTo>
                    <a:lnTo>
                      <a:pt x="2" y="20"/>
                    </a:lnTo>
                    <a:lnTo>
                      <a:pt x="4" y="20"/>
                    </a:lnTo>
                    <a:lnTo>
                      <a:pt x="6" y="19"/>
                    </a:lnTo>
                    <a:lnTo>
                      <a:pt x="9" y="19"/>
                    </a:lnTo>
                    <a:lnTo>
                      <a:pt x="17" y="18"/>
                    </a:lnTo>
                    <a:lnTo>
                      <a:pt x="25" y="17"/>
                    </a:lnTo>
                    <a:lnTo>
                      <a:pt x="33" y="17"/>
                    </a:lnTo>
                    <a:lnTo>
                      <a:pt x="40" y="16"/>
                    </a:lnTo>
                    <a:lnTo>
                      <a:pt x="47" y="15"/>
                    </a:lnTo>
                    <a:lnTo>
                      <a:pt x="56" y="14"/>
                    </a:lnTo>
                    <a:lnTo>
                      <a:pt x="63" y="14"/>
                    </a:lnTo>
                    <a:lnTo>
                      <a:pt x="70" y="14"/>
                    </a:lnTo>
                    <a:lnTo>
                      <a:pt x="78" y="13"/>
                    </a:lnTo>
                    <a:lnTo>
                      <a:pt x="85" y="13"/>
                    </a:lnTo>
                    <a:lnTo>
                      <a:pt x="93" y="13"/>
                    </a:lnTo>
                    <a:lnTo>
                      <a:pt x="100" y="12"/>
                    </a:lnTo>
                    <a:lnTo>
                      <a:pt x="107" y="12"/>
                    </a:lnTo>
                    <a:lnTo>
                      <a:pt x="115" y="12"/>
                    </a:lnTo>
                    <a:lnTo>
                      <a:pt x="122" y="12"/>
                    </a:lnTo>
                    <a:lnTo>
                      <a:pt x="129" y="11"/>
                    </a:lnTo>
                    <a:lnTo>
                      <a:pt x="134" y="11"/>
                    </a:lnTo>
                    <a:lnTo>
                      <a:pt x="137" y="8"/>
                    </a:lnTo>
                    <a:lnTo>
                      <a:pt x="139" y="4"/>
                    </a:lnTo>
                    <a:lnTo>
                      <a:pt x="140"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97" name="Freeform 81"/>
              <p:cNvSpPr>
                <a:spLocks noChangeAspect="1"/>
              </p:cNvSpPr>
              <p:nvPr/>
            </p:nvSpPr>
            <p:spPr bwMode="auto">
              <a:xfrm flipH="1">
                <a:off x="3609" y="3707"/>
                <a:ext cx="19" cy="20"/>
              </a:xfrm>
              <a:custGeom>
                <a:avLst/>
                <a:gdLst>
                  <a:gd name="T0" fmla="*/ 0 w 20"/>
                  <a:gd name="T1" fmla="*/ 19 h 20"/>
                  <a:gd name="T2" fmla="*/ 3 w 20"/>
                  <a:gd name="T3" fmla="*/ 12 h 20"/>
                  <a:gd name="T4" fmla="*/ 7 w 20"/>
                  <a:gd name="T5" fmla="*/ 6 h 20"/>
                  <a:gd name="T6" fmla="*/ 13 w 20"/>
                  <a:gd name="T7" fmla="*/ 3 h 20"/>
                  <a:gd name="T8" fmla="*/ 19 w 20"/>
                  <a:gd name="T9" fmla="*/ 0 h 20"/>
                </a:gdLst>
                <a:ahLst/>
                <a:cxnLst>
                  <a:cxn ang="0">
                    <a:pos x="T0" y="T1"/>
                  </a:cxn>
                  <a:cxn ang="0">
                    <a:pos x="T2" y="T3"/>
                  </a:cxn>
                  <a:cxn ang="0">
                    <a:pos x="T4" y="T5"/>
                  </a:cxn>
                  <a:cxn ang="0">
                    <a:pos x="T6" y="T7"/>
                  </a:cxn>
                  <a:cxn ang="0">
                    <a:pos x="T8" y="T9"/>
                  </a:cxn>
                </a:cxnLst>
                <a:rect l="0" t="0" r="r" b="b"/>
                <a:pathLst>
                  <a:path w="20" h="20">
                    <a:moveTo>
                      <a:pt x="0" y="19"/>
                    </a:moveTo>
                    <a:lnTo>
                      <a:pt x="3" y="12"/>
                    </a:lnTo>
                    <a:lnTo>
                      <a:pt x="7" y="6"/>
                    </a:lnTo>
                    <a:lnTo>
                      <a:pt x="13" y="3"/>
                    </a:lnTo>
                    <a:lnTo>
                      <a:pt x="19"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98" name="Freeform 82"/>
              <p:cNvSpPr>
                <a:spLocks noChangeAspect="1"/>
              </p:cNvSpPr>
              <p:nvPr/>
            </p:nvSpPr>
            <p:spPr bwMode="auto">
              <a:xfrm flipH="1">
                <a:off x="2976" y="3760"/>
                <a:ext cx="87" cy="25"/>
              </a:xfrm>
              <a:custGeom>
                <a:avLst/>
                <a:gdLst>
                  <a:gd name="T0" fmla="*/ 90 w 91"/>
                  <a:gd name="T1" fmla="*/ 7 h 25"/>
                  <a:gd name="T2" fmla="*/ 81 w 91"/>
                  <a:gd name="T3" fmla="*/ 4 h 25"/>
                  <a:gd name="T4" fmla="*/ 33 w 91"/>
                  <a:gd name="T5" fmla="*/ 4 h 25"/>
                  <a:gd name="T6" fmla="*/ 0 w 91"/>
                  <a:gd name="T7" fmla="*/ 0 h 25"/>
                  <a:gd name="T8" fmla="*/ 0 w 91"/>
                  <a:gd name="T9" fmla="*/ 16 h 25"/>
                  <a:gd name="T10" fmla="*/ 36 w 91"/>
                  <a:gd name="T11" fmla="*/ 24 h 25"/>
                  <a:gd name="T12" fmla="*/ 85 w 91"/>
                  <a:gd name="T13" fmla="*/ 24 h 25"/>
                  <a:gd name="T14" fmla="*/ 90 w 91"/>
                  <a:gd name="T15" fmla="*/ 21 h 25"/>
                  <a:gd name="T16" fmla="*/ 90 w 91"/>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5">
                    <a:moveTo>
                      <a:pt x="90" y="7"/>
                    </a:moveTo>
                    <a:lnTo>
                      <a:pt x="81" y="4"/>
                    </a:lnTo>
                    <a:lnTo>
                      <a:pt x="33" y="4"/>
                    </a:lnTo>
                    <a:lnTo>
                      <a:pt x="0" y="0"/>
                    </a:lnTo>
                    <a:lnTo>
                      <a:pt x="0" y="16"/>
                    </a:lnTo>
                    <a:lnTo>
                      <a:pt x="36" y="24"/>
                    </a:lnTo>
                    <a:lnTo>
                      <a:pt x="85" y="24"/>
                    </a:lnTo>
                    <a:lnTo>
                      <a:pt x="90" y="21"/>
                    </a:lnTo>
                    <a:lnTo>
                      <a:pt x="90" y="7"/>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899" name="Freeform 83"/>
              <p:cNvSpPr>
                <a:spLocks noChangeAspect="1"/>
              </p:cNvSpPr>
              <p:nvPr/>
            </p:nvSpPr>
            <p:spPr bwMode="auto">
              <a:xfrm flipH="1">
                <a:off x="2976" y="3760"/>
                <a:ext cx="87" cy="25"/>
              </a:xfrm>
              <a:custGeom>
                <a:avLst/>
                <a:gdLst>
                  <a:gd name="T0" fmla="*/ 90 w 91"/>
                  <a:gd name="T1" fmla="*/ 7 h 25"/>
                  <a:gd name="T2" fmla="*/ 81 w 91"/>
                  <a:gd name="T3" fmla="*/ 4 h 25"/>
                  <a:gd name="T4" fmla="*/ 33 w 91"/>
                  <a:gd name="T5" fmla="*/ 4 h 25"/>
                  <a:gd name="T6" fmla="*/ 0 w 91"/>
                  <a:gd name="T7" fmla="*/ 0 h 25"/>
                  <a:gd name="T8" fmla="*/ 0 w 91"/>
                  <a:gd name="T9" fmla="*/ 16 h 25"/>
                  <a:gd name="T10" fmla="*/ 36 w 91"/>
                  <a:gd name="T11" fmla="*/ 24 h 25"/>
                  <a:gd name="T12" fmla="*/ 85 w 91"/>
                  <a:gd name="T13" fmla="*/ 24 h 25"/>
                  <a:gd name="T14" fmla="*/ 90 w 91"/>
                  <a:gd name="T15" fmla="*/ 21 h 25"/>
                  <a:gd name="T16" fmla="*/ 90 w 91"/>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5">
                    <a:moveTo>
                      <a:pt x="90" y="7"/>
                    </a:moveTo>
                    <a:lnTo>
                      <a:pt x="81" y="4"/>
                    </a:lnTo>
                    <a:lnTo>
                      <a:pt x="33" y="4"/>
                    </a:lnTo>
                    <a:lnTo>
                      <a:pt x="0" y="0"/>
                    </a:lnTo>
                    <a:lnTo>
                      <a:pt x="0" y="16"/>
                    </a:lnTo>
                    <a:lnTo>
                      <a:pt x="36" y="24"/>
                    </a:lnTo>
                    <a:lnTo>
                      <a:pt x="85" y="24"/>
                    </a:lnTo>
                    <a:lnTo>
                      <a:pt x="90" y="21"/>
                    </a:lnTo>
                    <a:lnTo>
                      <a:pt x="90" y="7"/>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00" name="Freeform 84"/>
              <p:cNvSpPr>
                <a:spLocks noChangeAspect="1"/>
              </p:cNvSpPr>
              <p:nvPr/>
            </p:nvSpPr>
            <p:spPr bwMode="auto">
              <a:xfrm flipH="1">
                <a:off x="3528" y="3743"/>
                <a:ext cx="139" cy="145"/>
              </a:xfrm>
              <a:custGeom>
                <a:avLst/>
                <a:gdLst>
                  <a:gd name="T0" fmla="*/ 81 w 146"/>
                  <a:gd name="T1" fmla="*/ 0 h 145"/>
                  <a:gd name="T2" fmla="*/ 91 w 146"/>
                  <a:gd name="T3" fmla="*/ 2 h 145"/>
                  <a:gd name="T4" fmla="*/ 101 w 146"/>
                  <a:gd name="T5" fmla="*/ 6 h 145"/>
                  <a:gd name="T6" fmla="*/ 110 w 146"/>
                  <a:gd name="T7" fmla="*/ 10 h 145"/>
                  <a:gd name="T8" fmla="*/ 119 w 146"/>
                  <a:gd name="T9" fmla="*/ 16 h 145"/>
                  <a:gd name="T10" fmla="*/ 126 w 146"/>
                  <a:gd name="T11" fmla="*/ 23 h 145"/>
                  <a:gd name="T12" fmla="*/ 132 w 146"/>
                  <a:gd name="T13" fmla="*/ 31 h 145"/>
                  <a:gd name="T14" fmla="*/ 138 w 146"/>
                  <a:gd name="T15" fmla="*/ 40 h 145"/>
                  <a:gd name="T16" fmla="*/ 141 w 146"/>
                  <a:gd name="T17" fmla="*/ 50 h 145"/>
                  <a:gd name="T18" fmla="*/ 144 w 146"/>
                  <a:gd name="T19" fmla="*/ 61 h 145"/>
                  <a:gd name="T20" fmla="*/ 145 w 146"/>
                  <a:gd name="T21" fmla="*/ 72 h 145"/>
                  <a:gd name="T22" fmla="*/ 144 w 146"/>
                  <a:gd name="T23" fmla="*/ 83 h 145"/>
                  <a:gd name="T24" fmla="*/ 141 w 146"/>
                  <a:gd name="T25" fmla="*/ 93 h 145"/>
                  <a:gd name="T26" fmla="*/ 138 w 146"/>
                  <a:gd name="T27" fmla="*/ 102 h 145"/>
                  <a:gd name="T28" fmla="*/ 132 w 146"/>
                  <a:gd name="T29" fmla="*/ 111 h 145"/>
                  <a:gd name="T30" fmla="*/ 126 w 146"/>
                  <a:gd name="T31" fmla="*/ 119 h 145"/>
                  <a:gd name="T32" fmla="*/ 119 w 146"/>
                  <a:gd name="T33" fmla="*/ 127 h 145"/>
                  <a:gd name="T34" fmla="*/ 110 w 146"/>
                  <a:gd name="T35" fmla="*/ 133 h 145"/>
                  <a:gd name="T36" fmla="*/ 101 w 146"/>
                  <a:gd name="T37" fmla="*/ 138 h 145"/>
                  <a:gd name="T38" fmla="*/ 91 w 146"/>
                  <a:gd name="T39" fmla="*/ 141 h 145"/>
                  <a:gd name="T40" fmla="*/ 81 w 146"/>
                  <a:gd name="T41" fmla="*/ 144 h 145"/>
                  <a:gd name="T42" fmla="*/ 69 w 146"/>
                  <a:gd name="T43" fmla="*/ 144 h 145"/>
                  <a:gd name="T44" fmla="*/ 58 w 146"/>
                  <a:gd name="T45" fmla="*/ 143 h 145"/>
                  <a:gd name="T46" fmla="*/ 47 w 146"/>
                  <a:gd name="T47" fmla="*/ 140 h 145"/>
                  <a:gd name="T48" fmla="*/ 38 w 146"/>
                  <a:gd name="T49" fmla="*/ 135 h 145"/>
                  <a:gd name="T50" fmla="*/ 28 w 146"/>
                  <a:gd name="T51" fmla="*/ 129 h 145"/>
                  <a:gd name="T52" fmla="*/ 21 w 146"/>
                  <a:gd name="T53" fmla="*/ 122 h 145"/>
                  <a:gd name="T54" fmla="*/ 14 w 146"/>
                  <a:gd name="T55" fmla="*/ 114 h 145"/>
                  <a:gd name="T56" fmla="*/ 8 w 146"/>
                  <a:gd name="T57" fmla="*/ 106 h 145"/>
                  <a:gd name="T58" fmla="*/ 4 w 146"/>
                  <a:gd name="T59" fmla="*/ 96 h 145"/>
                  <a:gd name="T60" fmla="*/ 1 w 146"/>
                  <a:gd name="T61" fmla="*/ 86 h 145"/>
                  <a:gd name="T62" fmla="*/ 0 w 146"/>
                  <a:gd name="T63" fmla="*/ 76 h 145"/>
                  <a:gd name="T64" fmla="*/ 0 w 146"/>
                  <a:gd name="T65" fmla="*/ 64 h 145"/>
                  <a:gd name="T66" fmla="*/ 2 w 146"/>
                  <a:gd name="T67" fmla="*/ 53 h 145"/>
                  <a:gd name="T68" fmla="*/ 5 w 146"/>
                  <a:gd name="T69" fmla="*/ 43 h 145"/>
                  <a:gd name="T70" fmla="*/ 11 w 146"/>
                  <a:gd name="T71" fmla="*/ 34 h 145"/>
                  <a:gd name="T72" fmla="*/ 16 w 146"/>
                  <a:gd name="T73" fmla="*/ 25 h 145"/>
                  <a:gd name="T74" fmla="*/ 23 w 146"/>
                  <a:gd name="T75" fmla="*/ 18 h 145"/>
                  <a:gd name="T76" fmla="*/ 32 w 146"/>
                  <a:gd name="T77" fmla="*/ 12 h 145"/>
                  <a:gd name="T78" fmla="*/ 41 w 146"/>
                  <a:gd name="T79" fmla="*/ 6 h 145"/>
                  <a:gd name="T80" fmla="*/ 50 w 146"/>
                  <a:gd name="T81" fmla="*/ 3 h 145"/>
                  <a:gd name="T82" fmla="*/ 61 w 146"/>
                  <a:gd name="T83" fmla="*/ 1 h 145"/>
                  <a:gd name="T84" fmla="*/ 74 w 146"/>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45">
                    <a:moveTo>
                      <a:pt x="74" y="0"/>
                    </a:moveTo>
                    <a:lnTo>
                      <a:pt x="77" y="0"/>
                    </a:lnTo>
                    <a:lnTo>
                      <a:pt x="81" y="0"/>
                    </a:lnTo>
                    <a:lnTo>
                      <a:pt x="84" y="1"/>
                    </a:lnTo>
                    <a:lnTo>
                      <a:pt x="87" y="1"/>
                    </a:lnTo>
                    <a:lnTo>
                      <a:pt x="91" y="2"/>
                    </a:lnTo>
                    <a:lnTo>
                      <a:pt x="95" y="3"/>
                    </a:lnTo>
                    <a:lnTo>
                      <a:pt x="98" y="4"/>
                    </a:lnTo>
                    <a:lnTo>
                      <a:pt x="101" y="6"/>
                    </a:lnTo>
                    <a:lnTo>
                      <a:pt x="104" y="6"/>
                    </a:lnTo>
                    <a:lnTo>
                      <a:pt x="107" y="8"/>
                    </a:lnTo>
                    <a:lnTo>
                      <a:pt x="110" y="10"/>
                    </a:lnTo>
                    <a:lnTo>
                      <a:pt x="112" y="12"/>
                    </a:lnTo>
                    <a:lnTo>
                      <a:pt x="116" y="13"/>
                    </a:lnTo>
                    <a:lnTo>
                      <a:pt x="119" y="16"/>
                    </a:lnTo>
                    <a:lnTo>
                      <a:pt x="121" y="18"/>
                    </a:lnTo>
                    <a:lnTo>
                      <a:pt x="123" y="20"/>
                    </a:lnTo>
                    <a:lnTo>
                      <a:pt x="126" y="23"/>
                    </a:lnTo>
                    <a:lnTo>
                      <a:pt x="128" y="25"/>
                    </a:lnTo>
                    <a:lnTo>
                      <a:pt x="130" y="28"/>
                    </a:lnTo>
                    <a:lnTo>
                      <a:pt x="132" y="31"/>
                    </a:lnTo>
                    <a:lnTo>
                      <a:pt x="134" y="34"/>
                    </a:lnTo>
                    <a:lnTo>
                      <a:pt x="135" y="37"/>
                    </a:lnTo>
                    <a:lnTo>
                      <a:pt x="138" y="40"/>
                    </a:lnTo>
                    <a:lnTo>
                      <a:pt x="139" y="43"/>
                    </a:lnTo>
                    <a:lnTo>
                      <a:pt x="140" y="47"/>
                    </a:lnTo>
                    <a:lnTo>
                      <a:pt x="141" y="50"/>
                    </a:lnTo>
                    <a:lnTo>
                      <a:pt x="142" y="53"/>
                    </a:lnTo>
                    <a:lnTo>
                      <a:pt x="143" y="57"/>
                    </a:lnTo>
                    <a:lnTo>
                      <a:pt x="144" y="61"/>
                    </a:lnTo>
                    <a:lnTo>
                      <a:pt x="144" y="64"/>
                    </a:lnTo>
                    <a:lnTo>
                      <a:pt x="145" y="68"/>
                    </a:lnTo>
                    <a:lnTo>
                      <a:pt x="145" y="72"/>
                    </a:lnTo>
                    <a:lnTo>
                      <a:pt x="145" y="76"/>
                    </a:lnTo>
                    <a:lnTo>
                      <a:pt x="144" y="79"/>
                    </a:lnTo>
                    <a:lnTo>
                      <a:pt x="144" y="83"/>
                    </a:lnTo>
                    <a:lnTo>
                      <a:pt x="143" y="86"/>
                    </a:lnTo>
                    <a:lnTo>
                      <a:pt x="142" y="90"/>
                    </a:lnTo>
                    <a:lnTo>
                      <a:pt x="141" y="93"/>
                    </a:lnTo>
                    <a:lnTo>
                      <a:pt x="140" y="96"/>
                    </a:lnTo>
                    <a:lnTo>
                      <a:pt x="139" y="99"/>
                    </a:lnTo>
                    <a:lnTo>
                      <a:pt x="138" y="102"/>
                    </a:lnTo>
                    <a:lnTo>
                      <a:pt x="135" y="106"/>
                    </a:lnTo>
                    <a:lnTo>
                      <a:pt x="134" y="109"/>
                    </a:lnTo>
                    <a:lnTo>
                      <a:pt x="132" y="111"/>
                    </a:lnTo>
                    <a:lnTo>
                      <a:pt x="130" y="114"/>
                    </a:lnTo>
                    <a:lnTo>
                      <a:pt x="128" y="117"/>
                    </a:lnTo>
                    <a:lnTo>
                      <a:pt x="126" y="119"/>
                    </a:lnTo>
                    <a:lnTo>
                      <a:pt x="123" y="122"/>
                    </a:lnTo>
                    <a:lnTo>
                      <a:pt x="121" y="125"/>
                    </a:lnTo>
                    <a:lnTo>
                      <a:pt x="119" y="127"/>
                    </a:lnTo>
                    <a:lnTo>
                      <a:pt x="116" y="129"/>
                    </a:lnTo>
                    <a:lnTo>
                      <a:pt x="112" y="131"/>
                    </a:lnTo>
                    <a:lnTo>
                      <a:pt x="110" y="133"/>
                    </a:lnTo>
                    <a:lnTo>
                      <a:pt x="107" y="135"/>
                    </a:lnTo>
                    <a:lnTo>
                      <a:pt x="104" y="137"/>
                    </a:lnTo>
                    <a:lnTo>
                      <a:pt x="101" y="138"/>
                    </a:lnTo>
                    <a:lnTo>
                      <a:pt x="98" y="140"/>
                    </a:lnTo>
                    <a:lnTo>
                      <a:pt x="95" y="141"/>
                    </a:lnTo>
                    <a:lnTo>
                      <a:pt x="91" y="141"/>
                    </a:lnTo>
                    <a:lnTo>
                      <a:pt x="87" y="143"/>
                    </a:lnTo>
                    <a:lnTo>
                      <a:pt x="84" y="143"/>
                    </a:lnTo>
                    <a:lnTo>
                      <a:pt x="81" y="144"/>
                    </a:lnTo>
                    <a:lnTo>
                      <a:pt x="77" y="144"/>
                    </a:lnTo>
                    <a:lnTo>
                      <a:pt x="74" y="144"/>
                    </a:lnTo>
                    <a:lnTo>
                      <a:pt x="69" y="144"/>
                    </a:lnTo>
                    <a:lnTo>
                      <a:pt x="65" y="144"/>
                    </a:lnTo>
                    <a:lnTo>
                      <a:pt x="61" y="143"/>
                    </a:lnTo>
                    <a:lnTo>
                      <a:pt x="58" y="143"/>
                    </a:lnTo>
                    <a:lnTo>
                      <a:pt x="55" y="141"/>
                    </a:lnTo>
                    <a:lnTo>
                      <a:pt x="50" y="141"/>
                    </a:lnTo>
                    <a:lnTo>
                      <a:pt x="47" y="140"/>
                    </a:lnTo>
                    <a:lnTo>
                      <a:pt x="44" y="138"/>
                    </a:lnTo>
                    <a:lnTo>
                      <a:pt x="41" y="137"/>
                    </a:lnTo>
                    <a:lnTo>
                      <a:pt x="38" y="135"/>
                    </a:lnTo>
                    <a:lnTo>
                      <a:pt x="35" y="133"/>
                    </a:lnTo>
                    <a:lnTo>
                      <a:pt x="32" y="131"/>
                    </a:lnTo>
                    <a:lnTo>
                      <a:pt x="28" y="129"/>
                    </a:lnTo>
                    <a:lnTo>
                      <a:pt x="26" y="127"/>
                    </a:lnTo>
                    <a:lnTo>
                      <a:pt x="23" y="125"/>
                    </a:lnTo>
                    <a:lnTo>
                      <a:pt x="21" y="122"/>
                    </a:lnTo>
                    <a:lnTo>
                      <a:pt x="19" y="119"/>
                    </a:lnTo>
                    <a:lnTo>
                      <a:pt x="16" y="117"/>
                    </a:lnTo>
                    <a:lnTo>
                      <a:pt x="14" y="114"/>
                    </a:lnTo>
                    <a:lnTo>
                      <a:pt x="13" y="111"/>
                    </a:lnTo>
                    <a:lnTo>
                      <a:pt x="11" y="109"/>
                    </a:lnTo>
                    <a:lnTo>
                      <a:pt x="8" y="106"/>
                    </a:lnTo>
                    <a:lnTo>
                      <a:pt x="6" y="102"/>
                    </a:lnTo>
                    <a:lnTo>
                      <a:pt x="5" y="99"/>
                    </a:lnTo>
                    <a:lnTo>
                      <a:pt x="4" y="96"/>
                    </a:lnTo>
                    <a:lnTo>
                      <a:pt x="2" y="93"/>
                    </a:lnTo>
                    <a:lnTo>
                      <a:pt x="2" y="90"/>
                    </a:lnTo>
                    <a:lnTo>
                      <a:pt x="1" y="86"/>
                    </a:lnTo>
                    <a:lnTo>
                      <a:pt x="0" y="83"/>
                    </a:lnTo>
                    <a:lnTo>
                      <a:pt x="0" y="79"/>
                    </a:lnTo>
                    <a:lnTo>
                      <a:pt x="0" y="76"/>
                    </a:lnTo>
                    <a:lnTo>
                      <a:pt x="0" y="72"/>
                    </a:lnTo>
                    <a:lnTo>
                      <a:pt x="0" y="68"/>
                    </a:lnTo>
                    <a:lnTo>
                      <a:pt x="0" y="64"/>
                    </a:lnTo>
                    <a:lnTo>
                      <a:pt x="0" y="61"/>
                    </a:lnTo>
                    <a:lnTo>
                      <a:pt x="1" y="57"/>
                    </a:lnTo>
                    <a:lnTo>
                      <a:pt x="2" y="53"/>
                    </a:lnTo>
                    <a:lnTo>
                      <a:pt x="2" y="50"/>
                    </a:lnTo>
                    <a:lnTo>
                      <a:pt x="4" y="47"/>
                    </a:lnTo>
                    <a:lnTo>
                      <a:pt x="5" y="43"/>
                    </a:lnTo>
                    <a:lnTo>
                      <a:pt x="6" y="40"/>
                    </a:lnTo>
                    <a:lnTo>
                      <a:pt x="8" y="37"/>
                    </a:lnTo>
                    <a:lnTo>
                      <a:pt x="11" y="34"/>
                    </a:lnTo>
                    <a:lnTo>
                      <a:pt x="13" y="31"/>
                    </a:lnTo>
                    <a:lnTo>
                      <a:pt x="14" y="28"/>
                    </a:lnTo>
                    <a:lnTo>
                      <a:pt x="16" y="25"/>
                    </a:lnTo>
                    <a:lnTo>
                      <a:pt x="19" y="23"/>
                    </a:lnTo>
                    <a:lnTo>
                      <a:pt x="21" y="20"/>
                    </a:lnTo>
                    <a:lnTo>
                      <a:pt x="23" y="18"/>
                    </a:lnTo>
                    <a:lnTo>
                      <a:pt x="26" y="16"/>
                    </a:lnTo>
                    <a:lnTo>
                      <a:pt x="28" y="13"/>
                    </a:lnTo>
                    <a:lnTo>
                      <a:pt x="32" y="12"/>
                    </a:lnTo>
                    <a:lnTo>
                      <a:pt x="35" y="10"/>
                    </a:lnTo>
                    <a:lnTo>
                      <a:pt x="38" y="8"/>
                    </a:lnTo>
                    <a:lnTo>
                      <a:pt x="41" y="6"/>
                    </a:lnTo>
                    <a:lnTo>
                      <a:pt x="44" y="6"/>
                    </a:lnTo>
                    <a:lnTo>
                      <a:pt x="47" y="4"/>
                    </a:lnTo>
                    <a:lnTo>
                      <a:pt x="50" y="3"/>
                    </a:lnTo>
                    <a:lnTo>
                      <a:pt x="55" y="2"/>
                    </a:lnTo>
                    <a:lnTo>
                      <a:pt x="58" y="1"/>
                    </a:lnTo>
                    <a:lnTo>
                      <a:pt x="61" y="1"/>
                    </a:lnTo>
                    <a:lnTo>
                      <a:pt x="65" y="0"/>
                    </a:lnTo>
                    <a:lnTo>
                      <a:pt x="69" y="0"/>
                    </a:lnTo>
                    <a:lnTo>
                      <a:pt x="74" y="0"/>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01" name="Freeform 85"/>
              <p:cNvSpPr>
                <a:spLocks noChangeAspect="1"/>
              </p:cNvSpPr>
              <p:nvPr/>
            </p:nvSpPr>
            <p:spPr bwMode="auto">
              <a:xfrm flipH="1">
                <a:off x="3528" y="3743"/>
                <a:ext cx="139" cy="145"/>
              </a:xfrm>
              <a:custGeom>
                <a:avLst/>
                <a:gdLst>
                  <a:gd name="T0" fmla="*/ 74 w 146"/>
                  <a:gd name="T1" fmla="*/ 0 h 145"/>
                  <a:gd name="T2" fmla="*/ 87 w 146"/>
                  <a:gd name="T3" fmla="*/ 1 h 145"/>
                  <a:gd name="T4" fmla="*/ 101 w 146"/>
                  <a:gd name="T5" fmla="*/ 6 h 145"/>
                  <a:gd name="T6" fmla="*/ 112 w 146"/>
                  <a:gd name="T7" fmla="*/ 12 h 145"/>
                  <a:gd name="T8" fmla="*/ 123 w 146"/>
                  <a:gd name="T9" fmla="*/ 20 h 145"/>
                  <a:gd name="T10" fmla="*/ 132 w 146"/>
                  <a:gd name="T11" fmla="*/ 31 h 145"/>
                  <a:gd name="T12" fmla="*/ 139 w 146"/>
                  <a:gd name="T13" fmla="*/ 43 h 145"/>
                  <a:gd name="T14" fmla="*/ 143 w 146"/>
                  <a:gd name="T15" fmla="*/ 57 h 145"/>
                  <a:gd name="T16" fmla="*/ 145 w 146"/>
                  <a:gd name="T17" fmla="*/ 72 h 145"/>
                  <a:gd name="T18" fmla="*/ 143 w 146"/>
                  <a:gd name="T19" fmla="*/ 86 h 145"/>
                  <a:gd name="T20" fmla="*/ 139 w 146"/>
                  <a:gd name="T21" fmla="*/ 99 h 145"/>
                  <a:gd name="T22" fmla="*/ 132 w 146"/>
                  <a:gd name="T23" fmla="*/ 111 h 145"/>
                  <a:gd name="T24" fmla="*/ 123 w 146"/>
                  <a:gd name="T25" fmla="*/ 122 h 145"/>
                  <a:gd name="T26" fmla="*/ 112 w 146"/>
                  <a:gd name="T27" fmla="*/ 131 h 145"/>
                  <a:gd name="T28" fmla="*/ 101 w 146"/>
                  <a:gd name="T29" fmla="*/ 138 h 145"/>
                  <a:gd name="T30" fmla="*/ 87 w 146"/>
                  <a:gd name="T31" fmla="*/ 143 h 145"/>
                  <a:gd name="T32" fmla="*/ 74 w 146"/>
                  <a:gd name="T33" fmla="*/ 144 h 145"/>
                  <a:gd name="T34" fmla="*/ 58 w 146"/>
                  <a:gd name="T35" fmla="*/ 143 h 145"/>
                  <a:gd name="T36" fmla="*/ 44 w 146"/>
                  <a:gd name="T37" fmla="*/ 138 h 145"/>
                  <a:gd name="T38" fmla="*/ 32 w 146"/>
                  <a:gd name="T39" fmla="*/ 131 h 145"/>
                  <a:gd name="T40" fmla="*/ 21 w 146"/>
                  <a:gd name="T41" fmla="*/ 122 h 145"/>
                  <a:gd name="T42" fmla="*/ 13 w 146"/>
                  <a:gd name="T43" fmla="*/ 111 h 145"/>
                  <a:gd name="T44" fmla="*/ 5 w 146"/>
                  <a:gd name="T45" fmla="*/ 99 h 145"/>
                  <a:gd name="T46" fmla="*/ 1 w 146"/>
                  <a:gd name="T47" fmla="*/ 86 h 145"/>
                  <a:gd name="T48" fmla="*/ 0 w 146"/>
                  <a:gd name="T49" fmla="*/ 72 h 145"/>
                  <a:gd name="T50" fmla="*/ 1 w 146"/>
                  <a:gd name="T51" fmla="*/ 57 h 145"/>
                  <a:gd name="T52" fmla="*/ 5 w 146"/>
                  <a:gd name="T53" fmla="*/ 43 h 145"/>
                  <a:gd name="T54" fmla="*/ 13 w 146"/>
                  <a:gd name="T55" fmla="*/ 31 h 145"/>
                  <a:gd name="T56" fmla="*/ 21 w 146"/>
                  <a:gd name="T57" fmla="*/ 20 h 145"/>
                  <a:gd name="T58" fmla="*/ 32 w 146"/>
                  <a:gd name="T59" fmla="*/ 12 h 145"/>
                  <a:gd name="T60" fmla="*/ 44 w 146"/>
                  <a:gd name="T61" fmla="*/ 6 h 145"/>
                  <a:gd name="T62" fmla="*/ 58 w 146"/>
                  <a:gd name="T63" fmla="*/ 1 h 145"/>
                  <a:gd name="T64" fmla="*/ 74 w 146"/>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145">
                    <a:moveTo>
                      <a:pt x="74" y="0"/>
                    </a:moveTo>
                    <a:lnTo>
                      <a:pt x="87" y="1"/>
                    </a:lnTo>
                    <a:lnTo>
                      <a:pt x="101" y="6"/>
                    </a:lnTo>
                    <a:lnTo>
                      <a:pt x="112" y="12"/>
                    </a:lnTo>
                    <a:lnTo>
                      <a:pt x="123" y="20"/>
                    </a:lnTo>
                    <a:lnTo>
                      <a:pt x="132" y="31"/>
                    </a:lnTo>
                    <a:lnTo>
                      <a:pt x="139" y="43"/>
                    </a:lnTo>
                    <a:lnTo>
                      <a:pt x="143" y="57"/>
                    </a:lnTo>
                    <a:lnTo>
                      <a:pt x="145" y="72"/>
                    </a:lnTo>
                    <a:lnTo>
                      <a:pt x="143" y="86"/>
                    </a:lnTo>
                    <a:lnTo>
                      <a:pt x="139" y="99"/>
                    </a:lnTo>
                    <a:lnTo>
                      <a:pt x="132" y="111"/>
                    </a:lnTo>
                    <a:lnTo>
                      <a:pt x="123" y="122"/>
                    </a:lnTo>
                    <a:lnTo>
                      <a:pt x="112" y="131"/>
                    </a:lnTo>
                    <a:lnTo>
                      <a:pt x="101" y="138"/>
                    </a:lnTo>
                    <a:lnTo>
                      <a:pt x="87" y="143"/>
                    </a:lnTo>
                    <a:lnTo>
                      <a:pt x="74" y="144"/>
                    </a:lnTo>
                    <a:lnTo>
                      <a:pt x="58" y="143"/>
                    </a:lnTo>
                    <a:lnTo>
                      <a:pt x="44" y="138"/>
                    </a:lnTo>
                    <a:lnTo>
                      <a:pt x="32" y="131"/>
                    </a:lnTo>
                    <a:lnTo>
                      <a:pt x="21" y="122"/>
                    </a:lnTo>
                    <a:lnTo>
                      <a:pt x="13" y="111"/>
                    </a:lnTo>
                    <a:lnTo>
                      <a:pt x="5" y="99"/>
                    </a:lnTo>
                    <a:lnTo>
                      <a:pt x="1" y="86"/>
                    </a:lnTo>
                    <a:lnTo>
                      <a:pt x="0" y="72"/>
                    </a:lnTo>
                    <a:lnTo>
                      <a:pt x="1" y="57"/>
                    </a:lnTo>
                    <a:lnTo>
                      <a:pt x="5" y="43"/>
                    </a:lnTo>
                    <a:lnTo>
                      <a:pt x="13" y="31"/>
                    </a:lnTo>
                    <a:lnTo>
                      <a:pt x="21" y="20"/>
                    </a:lnTo>
                    <a:lnTo>
                      <a:pt x="32" y="12"/>
                    </a:lnTo>
                    <a:lnTo>
                      <a:pt x="44" y="6"/>
                    </a:lnTo>
                    <a:lnTo>
                      <a:pt x="58" y="1"/>
                    </a:lnTo>
                    <a:lnTo>
                      <a:pt x="74"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02" name="Freeform 86"/>
              <p:cNvSpPr>
                <a:spLocks noChangeAspect="1"/>
              </p:cNvSpPr>
              <p:nvPr/>
            </p:nvSpPr>
            <p:spPr bwMode="auto">
              <a:xfrm flipH="1">
                <a:off x="3563" y="3779"/>
                <a:ext cx="69" cy="69"/>
              </a:xfrm>
              <a:custGeom>
                <a:avLst/>
                <a:gdLst>
                  <a:gd name="T0" fmla="*/ 38 w 72"/>
                  <a:gd name="T1" fmla="*/ 0 h 69"/>
                  <a:gd name="T2" fmla="*/ 43 w 72"/>
                  <a:gd name="T3" fmla="*/ 1 h 69"/>
                  <a:gd name="T4" fmla="*/ 48 w 72"/>
                  <a:gd name="T5" fmla="*/ 2 h 69"/>
                  <a:gd name="T6" fmla="*/ 53 w 72"/>
                  <a:gd name="T7" fmla="*/ 5 h 69"/>
                  <a:gd name="T8" fmla="*/ 57 w 72"/>
                  <a:gd name="T9" fmla="*/ 8 h 69"/>
                  <a:gd name="T10" fmla="*/ 61 w 72"/>
                  <a:gd name="T11" fmla="*/ 11 h 69"/>
                  <a:gd name="T12" fmla="*/ 64 w 72"/>
                  <a:gd name="T13" fmla="*/ 15 h 69"/>
                  <a:gd name="T14" fmla="*/ 67 w 72"/>
                  <a:gd name="T15" fmla="*/ 19 h 69"/>
                  <a:gd name="T16" fmla="*/ 69 w 72"/>
                  <a:gd name="T17" fmla="*/ 24 h 69"/>
                  <a:gd name="T18" fmla="*/ 71 w 72"/>
                  <a:gd name="T19" fmla="*/ 29 h 69"/>
                  <a:gd name="T20" fmla="*/ 71 w 72"/>
                  <a:gd name="T21" fmla="*/ 33 h 69"/>
                  <a:gd name="T22" fmla="*/ 71 w 72"/>
                  <a:gd name="T23" fmla="*/ 38 h 69"/>
                  <a:gd name="T24" fmla="*/ 69 w 72"/>
                  <a:gd name="T25" fmla="*/ 44 h 69"/>
                  <a:gd name="T26" fmla="*/ 67 w 72"/>
                  <a:gd name="T27" fmla="*/ 48 h 69"/>
                  <a:gd name="T28" fmla="*/ 64 w 72"/>
                  <a:gd name="T29" fmla="*/ 52 h 69"/>
                  <a:gd name="T30" fmla="*/ 61 w 72"/>
                  <a:gd name="T31" fmla="*/ 56 h 69"/>
                  <a:gd name="T32" fmla="*/ 57 w 72"/>
                  <a:gd name="T33" fmla="*/ 60 h 69"/>
                  <a:gd name="T34" fmla="*/ 53 w 72"/>
                  <a:gd name="T35" fmla="*/ 62 h 69"/>
                  <a:gd name="T36" fmla="*/ 48 w 72"/>
                  <a:gd name="T37" fmla="*/ 64 h 69"/>
                  <a:gd name="T38" fmla="*/ 43 w 72"/>
                  <a:gd name="T39" fmla="*/ 66 h 69"/>
                  <a:gd name="T40" fmla="*/ 38 w 72"/>
                  <a:gd name="T41" fmla="*/ 67 h 69"/>
                  <a:gd name="T42" fmla="*/ 32 w 72"/>
                  <a:gd name="T43" fmla="*/ 68 h 69"/>
                  <a:gd name="T44" fmla="*/ 27 w 72"/>
                  <a:gd name="T45" fmla="*/ 66 h 69"/>
                  <a:gd name="T46" fmla="*/ 23 w 72"/>
                  <a:gd name="T47" fmla="*/ 65 h 69"/>
                  <a:gd name="T48" fmla="*/ 18 w 72"/>
                  <a:gd name="T49" fmla="*/ 63 h 69"/>
                  <a:gd name="T50" fmla="*/ 15 w 72"/>
                  <a:gd name="T51" fmla="*/ 61 h 69"/>
                  <a:gd name="T52" fmla="*/ 10 w 72"/>
                  <a:gd name="T53" fmla="*/ 57 h 69"/>
                  <a:gd name="T54" fmla="*/ 7 w 72"/>
                  <a:gd name="T55" fmla="*/ 54 h 69"/>
                  <a:gd name="T56" fmla="*/ 4 w 72"/>
                  <a:gd name="T57" fmla="*/ 49 h 69"/>
                  <a:gd name="T58" fmla="*/ 2 w 72"/>
                  <a:gd name="T59" fmla="*/ 45 h 69"/>
                  <a:gd name="T60" fmla="*/ 1 w 72"/>
                  <a:gd name="T61" fmla="*/ 40 h 69"/>
                  <a:gd name="T62" fmla="*/ 0 w 72"/>
                  <a:gd name="T63" fmla="*/ 35 h 69"/>
                  <a:gd name="T64" fmla="*/ 0 w 72"/>
                  <a:gd name="T65" fmla="*/ 30 h 69"/>
                  <a:gd name="T66" fmla="*/ 1 w 72"/>
                  <a:gd name="T67" fmla="*/ 26 h 69"/>
                  <a:gd name="T68" fmla="*/ 2 w 72"/>
                  <a:gd name="T69" fmla="*/ 21 h 69"/>
                  <a:gd name="T70" fmla="*/ 5 w 72"/>
                  <a:gd name="T71" fmla="*/ 16 h 69"/>
                  <a:gd name="T72" fmla="*/ 8 w 72"/>
                  <a:gd name="T73" fmla="*/ 12 h 69"/>
                  <a:gd name="T74" fmla="*/ 11 w 72"/>
                  <a:gd name="T75" fmla="*/ 9 h 69"/>
                  <a:gd name="T76" fmla="*/ 16 w 72"/>
                  <a:gd name="T77" fmla="*/ 6 h 69"/>
                  <a:gd name="T78" fmla="*/ 20 w 72"/>
                  <a:gd name="T79" fmla="*/ 3 h 69"/>
                  <a:gd name="T80" fmla="*/ 25 w 72"/>
                  <a:gd name="T81" fmla="*/ 1 h 69"/>
                  <a:gd name="T82" fmla="*/ 29 w 72"/>
                  <a:gd name="T83" fmla="*/ 0 h 69"/>
                  <a:gd name="T84" fmla="*/ 34 w 72"/>
                  <a:gd name="T8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9">
                    <a:moveTo>
                      <a:pt x="34" y="0"/>
                    </a:moveTo>
                    <a:lnTo>
                      <a:pt x="35" y="0"/>
                    </a:lnTo>
                    <a:lnTo>
                      <a:pt x="38" y="0"/>
                    </a:lnTo>
                    <a:lnTo>
                      <a:pt x="40" y="0"/>
                    </a:lnTo>
                    <a:lnTo>
                      <a:pt x="41" y="0"/>
                    </a:lnTo>
                    <a:lnTo>
                      <a:pt x="43" y="1"/>
                    </a:lnTo>
                    <a:lnTo>
                      <a:pt x="45" y="1"/>
                    </a:lnTo>
                    <a:lnTo>
                      <a:pt x="46" y="2"/>
                    </a:lnTo>
                    <a:lnTo>
                      <a:pt x="48" y="2"/>
                    </a:lnTo>
                    <a:lnTo>
                      <a:pt x="49" y="3"/>
                    </a:lnTo>
                    <a:lnTo>
                      <a:pt x="51" y="3"/>
                    </a:lnTo>
                    <a:lnTo>
                      <a:pt x="53" y="5"/>
                    </a:lnTo>
                    <a:lnTo>
                      <a:pt x="54" y="6"/>
                    </a:lnTo>
                    <a:lnTo>
                      <a:pt x="55" y="6"/>
                    </a:lnTo>
                    <a:lnTo>
                      <a:pt x="57" y="8"/>
                    </a:lnTo>
                    <a:lnTo>
                      <a:pt x="58" y="9"/>
                    </a:lnTo>
                    <a:lnTo>
                      <a:pt x="59" y="10"/>
                    </a:lnTo>
                    <a:lnTo>
                      <a:pt x="61" y="11"/>
                    </a:lnTo>
                    <a:lnTo>
                      <a:pt x="63" y="12"/>
                    </a:lnTo>
                    <a:lnTo>
                      <a:pt x="64" y="14"/>
                    </a:lnTo>
                    <a:lnTo>
                      <a:pt x="64" y="15"/>
                    </a:lnTo>
                    <a:lnTo>
                      <a:pt x="66" y="16"/>
                    </a:lnTo>
                    <a:lnTo>
                      <a:pt x="66" y="18"/>
                    </a:lnTo>
                    <a:lnTo>
                      <a:pt x="67" y="19"/>
                    </a:lnTo>
                    <a:lnTo>
                      <a:pt x="68" y="21"/>
                    </a:lnTo>
                    <a:lnTo>
                      <a:pt x="68" y="22"/>
                    </a:lnTo>
                    <a:lnTo>
                      <a:pt x="69" y="24"/>
                    </a:lnTo>
                    <a:lnTo>
                      <a:pt x="69" y="26"/>
                    </a:lnTo>
                    <a:lnTo>
                      <a:pt x="70" y="27"/>
                    </a:lnTo>
                    <a:lnTo>
                      <a:pt x="71" y="29"/>
                    </a:lnTo>
                    <a:lnTo>
                      <a:pt x="71" y="30"/>
                    </a:lnTo>
                    <a:lnTo>
                      <a:pt x="71" y="31"/>
                    </a:lnTo>
                    <a:lnTo>
                      <a:pt x="71" y="33"/>
                    </a:lnTo>
                    <a:lnTo>
                      <a:pt x="71" y="35"/>
                    </a:lnTo>
                    <a:lnTo>
                      <a:pt x="71" y="37"/>
                    </a:lnTo>
                    <a:lnTo>
                      <a:pt x="71" y="38"/>
                    </a:lnTo>
                    <a:lnTo>
                      <a:pt x="70" y="40"/>
                    </a:lnTo>
                    <a:lnTo>
                      <a:pt x="69" y="42"/>
                    </a:lnTo>
                    <a:lnTo>
                      <a:pt x="69" y="44"/>
                    </a:lnTo>
                    <a:lnTo>
                      <a:pt x="68" y="45"/>
                    </a:lnTo>
                    <a:lnTo>
                      <a:pt x="68" y="47"/>
                    </a:lnTo>
                    <a:lnTo>
                      <a:pt x="67" y="48"/>
                    </a:lnTo>
                    <a:lnTo>
                      <a:pt x="66" y="49"/>
                    </a:lnTo>
                    <a:lnTo>
                      <a:pt x="66" y="51"/>
                    </a:lnTo>
                    <a:lnTo>
                      <a:pt x="64" y="52"/>
                    </a:lnTo>
                    <a:lnTo>
                      <a:pt x="64" y="54"/>
                    </a:lnTo>
                    <a:lnTo>
                      <a:pt x="63" y="55"/>
                    </a:lnTo>
                    <a:lnTo>
                      <a:pt x="61" y="56"/>
                    </a:lnTo>
                    <a:lnTo>
                      <a:pt x="59" y="57"/>
                    </a:lnTo>
                    <a:lnTo>
                      <a:pt x="58" y="59"/>
                    </a:lnTo>
                    <a:lnTo>
                      <a:pt x="57" y="60"/>
                    </a:lnTo>
                    <a:lnTo>
                      <a:pt x="55" y="61"/>
                    </a:lnTo>
                    <a:lnTo>
                      <a:pt x="54" y="61"/>
                    </a:lnTo>
                    <a:lnTo>
                      <a:pt x="53" y="62"/>
                    </a:lnTo>
                    <a:lnTo>
                      <a:pt x="51" y="63"/>
                    </a:lnTo>
                    <a:lnTo>
                      <a:pt x="49" y="64"/>
                    </a:lnTo>
                    <a:lnTo>
                      <a:pt x="48" y="64"/>
                    </a:lnTo>
                    <a:lnTo>
                      <a:pt x="46" y="65"/>
                    </a:lnTo>
                    <a:lnTo>
                      <a:pt x="45" y="66"/>
                    </a:lnTo>
                    <a:lnTo>
                      <a:pt x="43" y="66"/>
                    </a:lnTo>
                    <a:lnTo>
                      <a:pt x="41" y="66"/>
                    </a:lnTo>
                    <a:lnTo>
                      <a:pt x="40" y="67"/>
                    </a:lnTo>
                    <a:lnTo>
                      <a:pt x="38" y="67"/>
                    </a:lnTo>
                    <a:lnTo>
                      <a:pt x="35" y="68"/>
                    </a:lnTo>
                    <a:lnTo>
                      <a:pt x="34" y="68"/>
                    </a:lnTo>
                    <a:lnTo>
                      <a:pt x="32" y="68"/>
                    </a:lnTo>
                    <a:lnTo>
                      <a:pt x="30" y="67"/>
                    </a:lnTo>
                    <a:lnTo>
                      <a:pt x="29" y="67"/>
                    </a:lnTo>
                    <a:lnTo>
                      <a:pt x="27" y="66"/>
                    </a:lnTo>
                    <a:lnTo>
                      <a:pt x="26" y="66"/>
                    </a:lnTo>
                    <a:lnTo>
                      <a:pt x="25" y="66"/>
                    </a:lnTo>
                    <a:lnTo>
                      <a:pt x="23" y="65"/>
                    </a:lnTo>
                    <a:lnTo>
                      <a:pt x="21" y="64"/>
                    </a:lnTo>
                    <a:lnTo>
                      <a:pt x="20" y="64"/>
                    </a:lnTo>
                    <a:lnTo>
                      <a:pt x="18" y="63"/>
                    </a:lnTo>
                    <a:lnTo>
                      <a:pt x="18" y="62"/>
                    </a:lnTo>
                    <a:lnTo>
                      <a:pt x="16" y="61"/>
                    </a:lnTo>
                    <a:lnTo>
                      <a:pt x="15" y="61"/>
                    </a:lnTo>
                    <a:lnTo>
                      <a:pt x="13" y="60"/>
                    </a:lnTo>
                    <a:lnTo>
                      <a:pt x="11" y="59"/>
                    </a:lnTo>
                    <a:lnTo>
                      <a:pt x="10" y="57"/>
                    </a:lnTo>
                    <a:lnTo>
                      <a:pt x="9" y="56"/>
                    </a:lnTo>
                    <a:lnTo>
                      <a:pt x="8" y="55"/>
                    </a:lnTo>
                    <a:lnTo>
                      <a:pt x="7" y="54"/>
                    </a:lnTo>
                    <a:lnTo>
                      <a:pt x="6" y="52"/>
                    </a:lnTo>
                    <a:lnTo>
                      <a:pt x="5" y="51"/>
                    </a:lnTo>
                    <a:lnTo>
                      <a:pt x="4" y="49"/>
                    </a:lnTo>
                    <a:lnTo>
                      <a:pt x="4" y="48"/>
                    </a:lnTo>
                    <a:lnTo>
                      <a:pt x="2" y="47"/>
                    </a:lnTo>
                    <a:lnTo>
                      <a:pt x="2" y="45"/>
                    </a:lnTo>
                    <a:lnTo>
                      <a:pt x="1" y="44"/>
                    </a:lnTo>
                    <a:lnTo>
                      <a:pt x="1" y="42"/>
                    </a:lnTo>
                    <a:lnTo>
                      <a:pt x="1" y="40"/>
                    </a:lnTo>
                    <a:lnTo>
                      <a:pt x="0" y="38"/>
                    </a:lnTo>
                    <a:lnTo>
                      <a:pt x="0" y="37"/>
                    </a:lnTo>
                    <a:lnTo>
                      <a:pt x="0" y="35"/>
                    </a:lnTo>
                    <a:lnTo>
                      <a:pt x="0" y="33"/>
                    </a:lnTo>
                    <a:lnTo>
                      <a:pt x="0" y="31"/>
                    </a:lnTo>
                    <a:lnTo>
                      <a:pt x="0" y="30"/>
                    </a:lnTo>
                    <a:lnTo>
                      <a:pt x="0" y="29"/>
                    </a:lnTo>
                    <a:lnTo>
                      <a:pt x="1" y="27"/>
                    </a:lnTo>
                    <a:lnTo>
                      <a:pt x="1" y="26"/>
                    </a:lnTo>
                    <a:lnTo>
                      <a:pt x="1" y="24"/>
                    </a:lnTo>
                    <a:lnTo>
                      <a:pt x="2" y="22"/>
                    </a:lnTo>
                    <a:lnTo>
                      <a:pt x="2" y="21"/>
                    </a:lnTo>
                    <a:lnTo>
                      <a:pt x="4" y="19"/>
                    </a:lnTo>
                    <a:lnTo>
                      <a:pt x="4" y="18"/>
                    </a:lnTo>
                    <a:lnTo>
                      <a:pt x="5" y="16"/>
                    </a:lnTo>
                    <a:lnTo>
                      <a:pt x="6" y="15"/>
                    </a:lnTo>
                    <a:lnTo>
                      <a:pt x="7" y="14"/>
                    </a:lnTo>
                    <a:lnTo>
                      <a:pt x="8" y="12"/>
                    </a:lnTo>
                    <a:lnTo>
                      <a:pt x="9" y="11"/>
                    </a:lnTo>
                    <a:lnTo>
                      <a:pt x="10" y="10"/>
                    </a:lnTo>
                    <a:lnTo>
                      <a:pt x="11" y="9"/>
                    </a:lnTo>
                    <a:lnTo>
                      <a:pt x="13" y="8"/>
                    </a:lnTo>
                    <a:lnTo>
                      <a:pt x="15" y="6"/>
                    </a:lnTo>
                    <a:lnTo>
                      <a:pt x="16" y="6"/>
                    </a:lnTo>
                    <a:lnTo>
                      <a:pt x="18" y="5"/>
                    </a:lnTo>
                    <a:lnTo>
                      <a:pt x="18" y="3"/>
                    </a:lnTo>
                    <a:lnTo>
                      <a:pt x="20" y="3"/>
                    </a:lnTo>
                    <a:lnTo>
                      <a:pt x="21" y="2"/>
                    </a:lnTo>
                    <a:lnTo>
                      <a:pt x="23" y="2"/>
                    </a:lnTo>
                    <a:lnTo>
                      <a:pt x="25" y="1"/>
                    </a:lnTo>
                    <a:lnTo>
                      <a:pt x="26" y="1"/>
                    </a:lnTo>
                    <a:lnTo>
                      <a:pt x="27" y="0"/>
                    </a:lnTo>
                    <a:lnTo>
                      <a:pt x="29" y="0"/>
                    </a:lnTo>
                    <a:lnTo>
                      <a:pt x="30" y="0"/>
                    </a:lnTo>
                    <a:lnTo>
                      <a:pt x="32" y="0"/>
                    </a:lnTo>
                    <a:lnTo>
                      <a:pt x="34" y="0"/>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03" name="Freeform 87"/>
              <p:cNvSpPr>
                <a:spLocks noChangeAspect="1"/>
              </p:cNvSpPr>
              <p:nvPr/>
            </p:nvSpPr>
            <p:spPr bwMode="auto">
              <a:xfrm flipH="1">
                <a:off x="3032" y="3743"/>
                <a:ext cx="137" cy="145"/>
              </a:xfrm>
              <a:custGeom>
                <a:avLst/>
                <a:gdLst>
                  <a:gd name="T0" fmla="*/ 79 w 144"/>
                  <a:gd name="T1" fmla="*/ 0 h 145"/>
                  <a:gd name="T2" fmla="*/ 89 w 144"/>
                  <a:gd name="T3" fmla="*/ 2 h 145"/>
                  <a:gd name="T4" fmla="*/ 100 w 144"/>
                  <a:gd name="T5" fmla="*/ 6 h 145"/>
                  <a:gd name="T6" fmla="*/ 108 w 144"/>
                  <a:gd name="T7" fmla="*/ 10 h 145"/>
                  <a:gd name="T8" fmla="*/ 117 w 144"/>
                  <a:gd name="T9" fmla="*/ 16 h 145"/>
                  <a:gd name="T10" fmla="*/ 124 w 144"/>
                  <a:gd name="T11" fmla="*/ 23 h 145"/>
                  <a:gd name="T12" fmla="*/ 130 w 144"/>
                  <a:gd name="T13" fmla="*/ 31 h 145"/>
                  <a:gd name="T14" fmla="*/ 136 w 144"/>
                  <a:gd name="T15" fmla="*/ 40 h 145"/>
                  <a:gd name="T16" fmla="*/ 140 w 144"/>
                  <a:gd name="T17" fmla="*/ 50 h 145"/>
                  <a:gd name="T18" fmla="*/ 142 w 144"/>
                  <a:gd name="T19" fmla="*/ 61 h 145"/>
                  <a:gd name="T20" fmla="*/ 143 w 144"/>
                  <a:gd name="T21" fmla="*/ 72 h 145"/>
                  <a:gd name="T22" fmla="*/ 142 w 144"/>
                  <a:gd name="T23" fmla="*/ 83 h 145"/>
                  <a:gd name="T24" fmla="*/ 140 w 144"/>
                  <a:gd name="T25" fmla="*/ 93 h 145"/>
                  <a:gd name="T26" fmla="*/ 136 w 144"/>
                  <a:gd name="T27" fmla="*/ 102 h 145"/>
                  <a:gd name="T28" fmla="*/ 130 w 144"/>
                  <a:gd name="T29" fmla="*/ 111 h 145"/>
                  <a:gd name="T30" fmla="*/ 124 w 144"/>
                  <a:gd name="T31" fmla="*/ 119 h 145"/>
                  <a:gd name="T32" fmla="*/ 117 w 144"/>
                  <a:gd name="T33" fmla="*/ 127 h 145"/>
                  <a:gd name="T34" fmla="*/ 108 w 144"/>
                  <a:gd name="T35" fmla="*/ 133 h 145"/>
                  <a:gd name="T36" fmla="*/ 100 w 144"/>
                  <a:gd name="T37" fmla="*/ 138 h 145"/>
                  <a:gd name="T38" fmla="*/ 89 w 144"/>
                  <a:gd name="T39" fmla="*/ 141 h 145"/>
                  <a:gd name="T40" fmla="*/ 79 w 144"/>
                  <a:gd name="T41" fmla="*/ 144 h 145"/>
                  <a:gd name="T42" fmla="*/ 68 w 144"/>
                  <a:gd name="T43" fmla="*/ 144 h 145"/>
                  <a:gd name="T44" fmla="*/ 57 w 144"/>
                  <a:gd name="T45" fmla="*/ 143 h 145"/>
                  <a:gd name="T46" fmla="*/ 46 w 144"/>
                  <a:gd name="T47" fmla="*/ 140 h 145"/>
                  <a:gd name="T48" fmla="*/ 37 w 144"/>
                  <a:gd name="T49" fmla="*/ 135 h 145"/>
                  <a:gd name="T50" fmla="*/ 27 w 144"/>
                  <a:gd name="T51" fmla="*/ 129 h 145"/>
                  <a:gd name="T52" fmla="*/ 20 w 144"/>
                  <a:gd name="T53" fmla="*/ 122 h 145"/>
                  <a:gd name="T54" fmla="*/ 14 w 144"/>
                  <a:gd name="T55" fmla="*/ 114 h 145"/>
                  <a:gd name="T56" fmla="*/ 7 w 144"/>
                  <a:gd name="T57" fmla="*/ 106 h 145"/>
                  <a:gd name="T58" fmla="*/ 3 w 144"/>
                  <a:gd name="T59" fmla="*/ 96 h 145"/>
                  <a:gd name="T60" fmla="*/ 0 w 144"/>
                  <a:gd name="T61" fmla="*/ 86 h 145"/>
                  <a:gd name="T62" fmla="*/ 0 w 144"/>
                  <a:gd name="T63" fmla="*/ 76 h 145"/>
                  <a:gd name="T64" fmla="*/ 0 w 144"/>
                  <a:gd name="T65" fmla="*/ 64 h 145"/>
                  <a:gd name="T66" fmla="*/ 1 w 144"/>
                  <a:gd name="T67" fmla="*/ 53 h 145"/>
                  <a:gd name="T68" fmla="*/ 4 w 144"/>
                  <a:gd name="T69" fmla="*/ 43 h 145"/>
                  <a:gd name="T70" fmla="*/ 9 w 144"/>
                  <a:gd name="T71" fmla="*/ 34 h 145"/>
                  <a:gd name="T72" fmla="*/ 15 w 144"/>
                  <a:gd name="T73" fmla="*/ 25 h 145"/>
                  <a:gd name="T74" fmla="*/ 23 w 144"/>
                  <a:gd name="T75" fmla="*/ 18 h 145"/>
                  <a:gd name="T76" fmla="*/ 30 w 144"/>
                  <a:gd name="T77" fmla="*/ 12 h 145"/>
                  <a:gd name="T78" fmla="*/ 40 w 144"/>
                  <a:gd name="T79" fmla="*/ 6 h 145"/>
                  <a:gd name="T80" fmla="*/ 50 w 144"/>
                  <a:gd name="T81" fmla="*/ 3 h 145"/>
                  <a:gd name="T82" fmla="*/ 61 w 144"/>
                  <a:gd name="T83" fmla="*/ 1 h 145"/>
                  <a:gd name="T84" fmla="*/ 71 w 144"/>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145">
                    <a:moveTo>
                      <a:pt x="71" y="0"/>
                    </a:moveTo>
                    <a:lnTo>
                      <a:pt x="76" y="0"/>
                    </a:lnTo>
                    <a:lnTo>
                      <a:pt x="79" y="0"/>
                    </a:lnTo>
                    <a:lnTo>
                      <a:pt x="83" y="1"/>
                    </a:lnTo>
                    <a:lnTo>
                      <a:pt x="86" y="1"/>
                    </a:lnTo>
                    <a:lnTo>
                      <a:pt x="89" y="2"/>
                    </a:lnTo>
                    <a:lnTo>
                      <a:pt x="92" y="3"/>
                    </a:lnTo>
                    <a:lnTo>
                      <a:pt x="96" y="4"/>
                    </a:lnTo>
                    <a:lnTo>
                      <a:pt x="100" y="6"/>
                    </a:lnTo>
                    <a:lnTo>
                      <a:pt x="103" y="6"/>
                    </a:lnTo>
                    <a:lnTo>
                      <a:pt x="105" y="8"/>
                    </a:lnTo>
                    <a:lnTo>
                      <a:pt x="108" y="10"/>
                    </a:lnTo>
                    <a:lnTo>
                      <a:pt x="111" y="12"/>
                    </a:lnTo>
                    <a:lnTo>
                      <a:pt x="115" y="13"/>
                    </a:lnTo>
                    <a:lnTo>
                      <a:pt x="117" y="16"/>
                    </a:lnTo>
                    <a:lnTo>
                      <a:pt x="120" y="18"/>
                    </a:lnTo>
                    <a:lnTo>
                      <a:pt x="122" y="20"/>
                    </a:lnTo>
                    <a:lnTo>
                      <a:pt x="124" y="23"/>
                    </a:lnTo>
                    <a:lnTo>
                      <a:pt x="126" y="25"/>
                    </a:lnTo>
                    <a:lnTo>
                      <a:pt x="128" y="28"/>
                    </a:lnTo>
                    <a:lnTo>
                      <a:pt x="130" y="31"/>
                    </a:lnTo>
                    <a:lnTo>
                      <a:pt x="132" y="34"/>
                    </a:lnTo>
                    <a:lnTo>
                      <a:pt x="135" y="37"/>
                    </a:lnTo>
                    <a:lnTo>
                      <a:pt x="136" y="40"/>
                    </a:lnTo>
                    <a:lnTo>
                      <a:pt x="137" y="43"/>
                    </a:lnTo>
                    <a:lnTo>
                      <a:pt x="138" y="47"/>
                    </a:lnTo>
                    <a:lnTo>
                      <a:pt x="140" y="50"/>
                    </a:lnTo>
                    <a:lnTo>
                      <a:pt x="141" y="53"/>
                    </a:lnTo>
                    <a:lnTo>
                      <a:pt x="141" y="57"/>
                    </a:lnTo>
                    <a:lnTo>
                      <a:pt x="142" y="61"/>
                    </a:lnTo>
                    <a:lnTo>
                      <a:pt x="143" y="64"/>
                    </a:lnTo>
                    <a:lnTo>
                      <a:pt x="143" y="68"/>
                    </a:lnTo>
                    <a:lnTo>
                      <a:pt x="143" y="72"/>
                    </a:lnTo>
                    <a:lnTo>
                      <a:pt x="143" y="76"/>
                    </a:lnTo>
                    <a:lnTo>
                      <a:pt x="143" y="79"/>
                    </a:lnTo>
                    <a:lnTo>
                      <a:pt x="142" y="83"/>
                    </a:lnTo>
                    <a:lnTo>
                      <a:pt x="141" y="86"/>
                    </a:lnTo>
                    <a:lnTo>
                      <a:pt x="141" y="90"/>
                    </a:lnTo>
                    <a:lnTo>
                      <a:pt x="140" y="93"/>
                    </a:lnTo>
                    <a:lnTo>
                      <a:pt x="138" y="96"/>
                    </a:lnTo>
                    <a:lnTo>
                      <a:pt x="137" y="99"/>
                    </a:lnTo>
                    <a:lnTo>
                      <a:pt x="136" y="102"/>
                    </a:lnTo>
                    <a:lnTo>
                      <a:pt x="135" y="106"/>
                    </a:lnTo>
                    <a:lnTo>
                      <a:pt x="132" y="109"/>
                    </a:lnTo>
                    <a:lnTo>
                      <a:pt x="130" y="111"/>
                    </a:lnTo>
                    <a:lnTo>
                      <a:pt x="128" y="114"/>
                    </a:lnTo>
                    <a:lnTo>
                      <a:pt x="126" y="117"/>
                    </a:lnTo>
                    <a:lnTo>
                      <a:pt x="124" y="119"/>
                    </a:lnTo>
                    <a:lnTo>
                      <a:pt x="122" y="122"/>
                    </a:lnTo>
                    <a:lnTo>
                      <a:pt x="120" y="125"/>
                    </a:lnTo>
                    <a:lnTo>
                      <a:pt x="117" y="127"/>
                    </a:lnTo>
                    <a:lnTo>
                      <a:pt x="115" y="129"/>
                    </a:lnTo>
                    <a:lnTo>
                      <a:pt x="111" y="131"/>
                    </a:lnTo>
                    <a:lnTo>
                      <a:pt x="108" y="133"/>
                    </a:lnTo>
                    <a:lnTo>
                      <a:pt x="105" y="135"/>
                    </a:lnTo>
                    <a:lnTo>
                      <a:pt x="103" y="137"/>
                    </a:lnTo>
                    <a:lnTo>
                      <a:pt x="100" y="138"/>
                    </a:lnTo>
                    <a:lnTo>
                      <a:pt x="96" y="140"/>
                    </a:lnTo>
                    <a:lnTo>
                      <a:pt x="92" y="141"/>
                    </a:lnTo>
                    <a:lnTo>
                      <a:pt x="89" y="141"/>
                    </a:lnTo>
                    <a:lnTo>
                      <a:pt x="86" y="143"/>
                    </a:lnTo>
                    <a:lnTo>
                      <a:pt x="83" y="143"/>
                    </a:lnTo>
                    <a:lnTo>
                      <a:pt x="79" y="144"/>
                    </a:lnTo>
                    <a:lnTo>
                      <a:pt x="76" y="144"/>
                    </a:lnTo>
                    <a:lnTo>
                      <a:pt x="71" y="144"/>
                    </a:lnTo>
                    <a:lnTo>
                      <a:pt x="68" y="144"/>
                    </a:lnTo>
                    <a:lnTo>
                      <a:pt x="64" y="144"/>
                    </a:lnTo>
                    <a:lnTo>
                      <a:pt x="61" y="143"/>
                    </a:lnTo>
                    <a:lnTo>
                      <a:pt x="57" y="143"/>
                    </a:lnTo>
                    <a:lnTo>
                      <a:pt x="54" y="141"/>
                    </a:lnTo>
                    <a:lnTo>
                      <a:pt x="50" y="141"/>
                    </a:lnTo>
                    <a:lnTo>
                      <a:pt x="46" y="140"/>
                    </a:lnTo>
                    <a:lnTo>
                      <a:pt x="43" y="138"/>
                    </a:lnTo>
                    <a:lnTo>
                      <a:pt x="40" y="137"/>
                    </a:lnTo>
                    <a:lnTo>
                      <a:pt x="37" y="135"/>
                    </a:lnTo>
                    <a:lnTo>
                      <a:pt x="34" y="133"/>
                    </a:lnTo>
                    <a:lnTo>
                      <a:pt x="30" y="131"/>
                    </a:lnTo>
                    <a:lnTo>
                      <a:pt x="27" y="129"/>
                    </a:lnTo>
                    <a:lnTo>
                      <a:pt x="25" y="127"/>
                    </a:lnTo>
                    <a:lnTo>
                      <a:pt x="23" y="125"/>
                    </a:lnTo>
                    <a:lnTo>
                      <a:pt x="20" y="122"/>
                    </a:lnTo>
                    <a:lnTo>
                      <a:pt x="18" y="119"/>
                    </a:lnTo>
                    <a:lnTo>
                      <a:pt x="15" y="117"/>
                    </a:lnTo>
                    <a:lnTo>
                      <a:pt x="14" y="114"/>
                    </a:lnTo>
                    <a:lnTo>
                      <a:pt x="12" y="111"/>
                    </a:lnTo>
                    <a:lnTo>
                      <a:pt x="9" y="109"/>
                    </a:lnTo>
                    <a:lnTo>
                      <a:pt x="7" y="106"/>
                    </a:lnTo>
                    <a:lnTo>
                      <a:pt x="6" y="102"/>
                    </a:lnTo>
                    <a:lnTo>
                      <a:pt x="4" y="99"/>
                    </a:lnTo>
                    <a:lnTo>
                      <a:pt x="3" y="96"/>
                    </a:lnTo>
                    <a:lnTo>
                      <a:pt x="2" y="93"/>
                    </a:lnTo>
                    <a:lnTo>
                      <a:pt x="1" y="90"/>
                    </a:lnTo>
                    <a:lnTo>
                      <a:pt x="0" y="86"/>
                    </a:lnTo>
                    <a:lnTo>
                      <a:pt x="0" y="83"/>
                    </a:lnTo>
                    <a:lnTo>
                      <a:pt x="0" y="79"/>
                    </a:lnTo>
                    <a:lnTo>
                      <a:pt x="0" y="76"/>
                    </a:lnTo>
                    <a:lnTo>
                      <a:pt x="0" y="72"/>
                    </a:lnTo>
                    <a:lnTo>
                      <a:pt x="0" y="68"/>
                    </a:lnTo>
                    <a:lnTo>
                      <a:pt x="0" y="64"/>
                    </a:lnTo>
                    <a:lnTo>
                      <a:pt x="0" y="61"/>
                    </a:lnTo>
                    <a:lnTo>
                      <a:pt x="0" y="57"/>
                    </a:lnTo>
                    <a:lnTo>
                      <a:pt x="1" y="53"/>
                    </a:lnTo>
                    <a:lnTo>
                      <a:pt x="2" y="50"/>
                    </a:lnTo>
                    <a:lnTo>
                      <a:pt x="3" y="47"/>
                    </a:lnTo>
                    <a:lnTo>
                      <a:pt x="4" y="43"/>
                    </a:lnTo>
                    <a:lnTo>
                      <a:pt x="6" y="40"/>
                    </a:lnTo>
                    <a:lnTo>
                      <a:pt x="7" y="37"/>
                    </a:lnTo>
                    <a:lnTo>
                      <a:pt x="9" y="34"/>
                    </a:lnTo>
                    <a:lnTo>
                      <a:pt x="12" y="31"/>
                    </a:lnTo>
                    <a:lnTo>
                      <a:pt x="14" y="28"/>
                    </a:lnTo>
                    <a:lnTo>
                      <a:pt x="15" y="25"/>
                    </a:lnTo>
                    <a:lnTo>
                      <a:pt x="18" y="23"/>
                    </a:lnTo>
                    <a:lnTo>
                      <a:pt x="20" y="20"/>
                    </a:lnTo>
                    <a:lnTo>
                      <a:pt x="23" y="18"/>
                    </a:lnTo>
                    <a:lnTo>
                      <a:pt x="25" y="16"/>
                    </a:lnTo>
                    <a:lnTo>
                      <a:pt x="27" y="13"/>
                    </a:lnTo>
                    <a:lnTo>
                      <a:pt x="30" y="12"/>
                    </a:lnTo>
                    <a:lnTo>
                      <a:pt x="34" y="10"/>
                    </a:lnTo>
                    <a:lnTo>
                      <a:pt x="37" y="8"/>
                    </a:lnTo>
                    <a:lnTo>
                      <a:pt x="40" y="6"/>
                    </a:lnTo>
                    <a:lnTo>
                      <a:pt x="43" y="6"/>
                    </a:lnTo>
                    <a:lnTo>
                      <a:pt x="46" y="4"/>
                    </a:lnTo>
                    <a:lnTo>
                      <a:pt x="50" y="3"/>
                    </a:lnTo>
                    <a:lnTo>
                      <a:pt x="54" y="2"/>
                    </a:lnTo>
                    <a:lnTo>
                      <a:pt x="57" y="1"/>
                    </a:lnTo>
                    <a:lnTo>
                      <a:pt x="61" y="1"/>
                    </a:lnTo>
                    <a:lnTo>
                      <a:pt x="64" y="0"/>
                    </a:lnTo>
                    <a:lnTo>
                      <a:pt x="68" y="0"/>
                    </a:lnTo>
                    <a:lnTo>
                      <a:pt x="71" y="0"/>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04" name="Freeform 88"/>
              <p:cNvSpPr>
                <a:spLocks noChangeAspect="1"/>
              </p:cNvSpPr>
              <p:nvPr/>
            </p:nvSpPr>
            <p:spPr bwMode="auto">
              <a:xfrm flipH="1">
                <a:off x="3032" y="3743"/>
                <a:ext cx="137" cy="145"/>
              </a:xfrm>
              <a:custGeom>
                <a:avLst/>
                <a:gdLst>
                  <a:gd name="T0" fmla="*/ 71 w 144"/>
                  <a:gd name="T1" fmla="*/ 0 h 145"/>
                  <a:gd name="T2" fmla="*/ 86 w 144"/>
                  <a:gd name="T3" fmla="*/ 1 h 145"/>
                  <a:gd name="T4" fmla="*/ 100 w 144"/>
                  <a:gd name="T5" fmla="*/ 6 h 145"/>
                  <a:gd name="T6" fmla="*/ 111 w 144"/>
                  <a:gd name="T7" fmla="*/ 12 h 145"/>
                  <a:gd name="T8" fmla="*/ 122 w 144"/>
                  <a:gd name="T9" fmla="*/ 20 h 145"/>
                  <a:gd name="T10" fmla="*/ 130 w 144"/>
                  <a:gd name="T11" fmla="*/ 31 h 145"/>
                  <a:gd name="T12" fmla="*/ 137 w 144"/>
                  <a:gd name="T13" fmla="*/ 43 h 145"/>
                  <a:gd name="T14" fmla="*/ 141 w 144"/>
                  <a:gd name="T15" fmla="*/ 57 h 145"/>
                  <a:gd name="T16" fmla="*/ 143 w 144"/>
                  <a:gd name="T17" fmla="*/ 72 h 145"/>
                  <a:gd name="T18" fmla="*/ 141 w 144"/>
                  <a:gd name="T19" fmla="*/ 86 h 145"/>
                  <a:gd name="T20" fmla="*/ 137 w 144"/>
                  <a:gd name="T21" fmla="*/ 99 h 145"/>
                  <a:gd name="T22" fmla="*/ 130 w 144"/>
                  <a:gd name="T23" fmla="*/ 111 h 145"/>
                  <a:gd name="T24" fmla="*/ 122 w 144"/>
                  <a:gd name="T25" fmla="*/ 122 h 145"/>
                  <a:gd name="T26" fmla="*/ 111 w 144"/>
                  <a:gd name="T27" fmla="*/ 131 h 145"/>
                  <a:gd name="T28" fmla="*/ 100 w 144"/>
                  <a:gd name="T29" fmla="*/ 138 h 145"/>
                  <a:gd name="T30" fmla="*/ 86 w 144"/>
                  <a:gd name="T31" fmla="*/ 143 h 145"/>
                  <a:gd name="T32" fmla="*/ 71 w 144"/>
                  <a:gd name="T33" fmla="*/ 144 h 145"/>
                  <a:gd name="T34" fmla="*/ 57 w 144"/>
                  <a:gd name="T35" fmla="*/ 143 h 145"/>
                  <a:gd name="T36" fmla="*/ 43 w 144"/>
                  <a:gd name="T37" fmla="*/ 138 h 145"/>
                  <a:gd name="T38" fmla="*/ 30 w 144"/>
                  <a:gd name="T39" fmla="*/ 131 h 145"/>
                  <a:gd name="T40" fmla="*/ 20 w 144"/>
                  <a:gd name="T41" fmla="*/ 122 h 145"/>
                  <a:gd name="T42" fmla="*/ 12 w 144"/>
                  <a:gd name="T43" fmla="*/ 111 h 145"/>
                  <a:gd name="T44" fmla="*/ 4 w 144"/>
                  <a:gd name="T45" fmla="*/ 99 h 145"/>
                  <a:gd name="T46" fmla="*/ 0 w 144"/>
                  <a:gd name="T47" fmla="*/ 86 h 145"/>
                  <a:gd name="T48" fmla="*/ 0 w 144"/>
                  <a:gd name="T49" fmla="*/ 72 h 145"/>
                  <a:gd name="T50" fmla="*/ 0 w 144"/>
                  <a:gd name="T51" fmla="*/ 57 h 145"/>
                  <a:gd name="T52" fmla="*/ 4 w 144"/>
                  <a:gd name="T53" fmla="*/ 43 h 145"/>
                  <a:gd name="T54" fmla="*/ 12 w 144"/>
                  <a:gd name="T55" fmla="*/ 31 h 145"/>
                  <a:gd name="T56" fmla="*/ 20 w 144"/>
                  <a:gd name="T57" fmla="*/ 20 h 145"/>
                  <a:gd name="T58" fmla="*/ 30 w 144"/>
                  <a:gd name="T59" fmla="*/ 12 h 145"/>
                  <a:gd name="T60" fmla="*/ 43 w 144"/>
                  <a:gd name="T61" fmla="*/ 6 h 145"/>
                  <a:gd name="T62" fmla="*/ 57 w 144"/>
                  <a:gd name="T63" fmla="*/ 1 h 145"/>
                  <a:gd name="T64" fmla="*/ 71 w 144"/>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5">
                    <a:moveTo>
                      <a:pt x="71" y="0"/>
                    </a:moveTo>
                    <a:lnTo>
                      <a:pt x="86" y="1"/>
                    </a:lnTo>
                    <a:lnTo>
                      <a:pt x="100" y="6"/>
                    </a:lnTo>
                    <a:lnTo>
                      <a:pt x="111" y="12"/>
                    </a:lnTo>
                    <a:lnTo>
                      <a:pt x="122" y="20"/>
                    </a:lnTo>
                    <a:lnTo>
                      <a:pt x="130" y="31"/>
                    </a:lnTo>
                    <a:lnTo>
                      <a:pt x="137" y="43"/>
                    </a:lnTo>
                    <a:lnTo>
                      <a:pt x="141" y="57"/>
                    </a:lnTo>
                    <a:lnTo>
                      <a:pt x="143" y="72"/>
                    </a:lnTo>
                    <a:lnTo>
                      <a:pt x="141" y="86"/>
                    </a:lnTo>
                    <a:lnTo>
                      <a:pt x="137" y="99"/>
                    </a:lnTo>
                    <a:lnTo>
                      <a:pt x="130" y="111"/>
                    </a:lnTo>
                    <a:lnTo>
                      <a:pt x="122" y="122"/>
                    </a:lnTo>
                    <a:lnTo>
                      <a:pt x="111" y="131"/>
                    </a:lnTo>
                    <a:lnTo>
                      <a:pt x="100" y="138"/>
                    </a:lnTo>
                    <a:lnTo>
                      <a:pt x="86" y="143"/>
                    </a:lnTo>
                    <a:lnTo>
                      <a:pt x="71" y="144"/>
                    </a:lnTo>
                    <a:lnTo>
                      <a:pt x="57" y="143"/>
                    </a:lnTo>
                    <a:lnTo>
                      <a:pt x="43" y="138"/>
                    </a:lnTo>
                    <a:lnTo>
                      <a:pt x="30" y="131"/>
                    </a:lnTo>
                    <a:lnTo>
                      <a:pt x="20" y="122"/>
                    </a:lnTo>
                    <a:lnTo>
                      <a:pt x="12" y="111"/>
                    </a:lnTo>
                    <a:lnTo>
                      <a:pt x="4" y="99"/>
                    </a:lnTo>
                    <a:lnTo>
                      <a:pt x="0" y="86"/>
                    </a:lnTo>
                    <a:lnTo>
                      <a:pt x="0" y="72"/>
                    </a:lnTo>
                    <a:lnTo>
                      <a:pt x="0" y="57"/>
                    </a:lnTo>
                    <a:lnTo>
                      <a:pt x="4" y="43"/>
                    </a:lnTo>
                    <a:lnTo>
                      <a:pt x="12" y="31"/>
                    </a:lnTo>
                    <a:lnTo>
                      <a:pt x="20" y="20"/>
                    </a:lnTo>
                    <a:lnTo>
                      <a:pt x="30" y="12"/>
                    </a:lnTo>
                    <a:lnTo>
                      <a:pt x="43" y="6"/>
                    </a:lnTo>
                    <a:lnTo>
                      <a:pt x="57" y="1"/>
                    </a:lnTo>
                    <a:lnTo>
                      <a:pt x="71"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05" name="Freeform 89"/>
              <p:cNvSpPr>
                <a:spLocks noChangeAspect="1"/>
              </p:cNvSpPr>
              <p:nvPr/>
            </p:nvSpPr>
            <p:spPr bwMode="auto">
              <a:xfrm flipH="1">
                <a:off x="3067" y="3779"/>
                <a:ext cx="68" cy="69"/>
              </a:xfrm>
              <a:custGeom>
                <a:avLst/>
                <a:gdLst>
                  <a:gd name="T0" fmla="*/ 38 w 71"/>
                  <a:gd name="T1" fmla="*/ 0 h 69"/>
                  <a:gd name="T2" fmla="*/ 43 w 71"/>
                  <a:gd name="T3" fmla="*/ 1 h 69"/>
                  <a:gd name="T4" fmla="*/ 47 w 71"/>
                  <a:gd name="T5" fmla="*/ 2 h 69"/>
                  <a:gd name="T6" fmla="*/ 51 w 71"/>
                  <a:gd name="T7" fmla="*/ 5 h 69"/>
                  <a:gd name="T8" fmla="*/ 56 w 71"/>
                  <a:gd name="T9" fmla="*/ 8 h 69"/>
                  <a:gd name="T10" fmla="*/ 60 w 71"/>
                  <a:gd name="T11" fmla="*/ 11 h 69"/>
                  <a:gd name="T12" fmla="*/ 63 w 71"/>
                  <a:gd name="T13" fmla="*/ 15 h 69"/>
                  <a:gd name="T14" fmla="*/ 66 w 71"/>
                  <a:gd name="T15" fmla="*/ 19 h 69"/>
                  <a:gd name="T16" fmla="*/ 68 w 71"/>
                  <a:gd name="T17" fmla="*/ 24 h 69"/>
                  <a:gd name="T18" fmla="*/ 69 w 71"/>
                  <a:gd name="T19" fmla="*/ 29 h 69"/>
                  <a:gd name="T20" fmla="*/ 70 w 71"/>
                  <a:gd name="T21" fmla="*/ 33 h 69"/>
                  <a:gd name="T22" fmla="*/ 69 w 71"/>
                  <a:gd name="T23" fmla="*/ 38 h 69"/>
                  <a:gd name="T24" fmla="*/ 68 w 71"/>
                  <a:gd name="T25" fmla="*/ 44 h 69"/>
                  <a:gd name="T26" fmla="*/ 66 w 71"/>
                  <a:gd name="T27" fmla="*/ 48 h 69"/>
                  <a:gd name="T28" fmla="*/ 63 w 71"/>
                  <a:gd name="T29" fmla="*/ 52 h 69"/>
                  <a:gd name="T30" fmla="*/ 60 w 71"/>
                  <a:gd name="T31" fmla="*/ 56 h 69"/>
                  <a:gd name="T32" fmla="*/ 56 w 71"/>
                  <a:gd name="T33" fmla="*/ 60 h 69"/>
                  <a:gd name="T34" fmla="*/ 51 w 71"/>
                  <a:gd name="T35" fmla="*/ 62 h 69"/>
                  <a:gd name="T36" fmla="*/ 47 w 71"/>
                  <a:gd name="T37" fmla="*/ 64 h 69"/>
                  <a:gd name="T38" fmla="*/ 43 w 71"/>
                  <a:gd name="T39" fmla="*/ 66 h 69"/>
                  <a:gd name="T40" fmla="*/ 38 w 71"/>
                  <a:gd name="T41" fmla="*/ 67 h 69"/>
                  <a:gd name="T42" fmla="*/ 32 w 71"/>
                  <a:gd name="T43" fmla="*/ 68 h 69"/>
                  <a:gd name="T44" fmla="*/ 27 w 71"/>
                  <a:gd name="T45" fmla="*/ 66 h 69"/>
                  <a:gd name="T46" fmla="*/ 23 w 71"/>
                  <a:gd name="T47" fmla="*/ 65 h 69"/>
                  <a:gd name="T48" fmla="*/ 18 w 71"/>
                  <a:gd name="T49" fmla="*/ 63 h 69"/>
                  <a:gd name="T50" fmla="*/ 14 w 71"/>
                  <a:gd name="T51" fmla="*/ 61 h 69"/>
                  <a:gd name="T52" fmla="*/ 10 w 71"/>
                  <a:gd name="T53" fmla="*/ 57 h 69"/>
                  <a:gd name="T54" fmla="*/ 6 w 71"/>
                  <a:gd name="T55" fmla="*/ 54 h 69"/>
                  <a:gd name="T56" fmla="*/ 4 w 71"/>
                  <a:gd name="T57" fmla="*/ 49 h 69"/>
                  <a:gd name="T58" fmla="*/ 2 w 71"/>
                  <a:gd name="T59" fmla="*/ 45 h 69"/>
                  <a:gd name="T60" fmla="*/ 0 w 71"/>
                  <a:gd name="T61" fmla="*/ 40 h 69"/>
                  <a:gd name="T62" fmla="*/ 0 w 71"/>
                  <a:gd name="T63" fmla="*/ 35 h 69"/>
                  <a:gd name="T64" fmla="*/ 0 w 71"/>
                  <a:gd name="T65" fmla="*/ 30 h 69"/>
                  <a:gd name="T66" fmla="*/ 1 w 71"/>
                  <a:gd name="T67" fmla="*/ 26 h 69"/>
                  <a:gd name="T68" fmla="*/ 2 w 71"/>
                  <a:gd name="T69" fmla="*/ 21 h 69"/>
                  <a:gd name="T70" fmla="*/ 5 w 71"/>
                  <a:gd name="T71" fmla="*/ 16 h 69"/>
                  <a:gd name="T72" fmla="*/ 7 w 71"/>
                  <a:gd name="T73" fmla="*/ 12 h 69"/>
                  <a:gd name="T74" fmla="*/ 11 w 71"/>
                  <a:gd name="T75" fmla="*/ 9 h 69"/>
                  <a:gd name="T76" fmla="*/ 16 w 71"/>
                  <a:gd name="T77" fmla="*/ 6 h 69"/>
                  <a:gd name="T78" fmla="*/ 19 w 71"/>
                  <a:gd name="T79" fmla="*/ 3 h 69"/>
                  <a:gd name="T80" fmla="*/ 24 w 71"/>
                  <a:gd name="T81" fmla="*/ 1 h 69"/>
                  <a:gd name="T82" fmla="*/ 28 w 71"/>
                  <a:gd name="T83" fmla="*/ 0 h 69"/>
                  <a:gd name="T84" fmla="*/ 33 w 71"/>
                  <a:gd name="T8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69">
                    <a:moveTo>
                      <a:pt x="33" y="0"/>
                    </a:moveTo>
                    <a:lnTo>
                      <a:pt x="35" y="0"/>
                    </a:lnTo>
                    <a:lnTo>
                      <a:pt x="38" y="0"/>
                    </a:lnTo>
                    <a:lnTo>
                      <a:pt x="39" y="0"/>
                    </a:lnTo>
                    <a:lnTo>
                      <a:pt x="41" y="0"/>
                    </a:lnTo>
                    <a:lnTo>
                      <a:pt x="43" y="1"/>
                    </a:lnTo>
                    <a:lnTo>
                      <a:pt x="44" y="1"/>
                    </a:lnTo>
                    <a:lnTo>
                      <a:pt x="45" y="2"/>
                    </a:lnTo>
                    <a:lnTo>
                      <a:pt x="47" y="2"/>
                    </a:lnTo>
                    <a:lnTo>
                      <a:pt x="49" y="3"/>
                    </a:lnTo>
                    <a:lnTo>
                      <a:pt x="50" y="3"/>
                    </a:lnTo>
                    <a:lnTo>
                      <a:pt x="51" y="5"/>
                    </a:lnTo>
                    <a:lnTo>
                      <a:pt x="53" y="6"/>
                    </a:lnTo>
                    <a:lnTo>
                      <a:pt x="54" y="6"/>
                    </a:lnTo>
                    <a:lnTo>
                      <a:pt x="56" y="8"/>
                    </a:lnTo>
                    <a:lnTo>
                      <a:pt x="57" y="9"/>
                    </a:lnTo>
                    <a:lnTo>
                      <a:pt x="58" y="10"/>
                    </a:lnTo>
                    <a:lnTo>
                      <a:pt x="60" y="11"/>
                    </a:lnTo>
                    <a:lnTo>
                      <a:pt x="61" y="12"/>
                    </a:lnTo>
                    <a:lnTo>
                      <a:pt x="62" y="14"/>
                    </a:lnTo>
                    <a:lnTo>
                      <a:pt x="63" y="15"/>
                    </a:lnTo>
                    <a:lnTo>
                      <a:pt x="65" y="16"/>
                    </a:lnTo>
                    <a:lnTo>
                      <a:pt x="65" y="18"/>
                    </a:lnTo>
                    <a:lnTo>
                      <a:pt x="66" y="19"/>
                    </a:lnTo>
                    <a:lnTo>
                      <a:pt x="67" y="21"/>
                    </a:lnTo>
                    <a:lnTo>
                      <a:pt x="67" y="22"/>
                    </a:lnTo>
                    <a:lnTo>
                      <a:pt x="68" y="24"/>
                    </a:lnTo>
                    <a:lnTo>
                      <a:pt x="68" y="26"/>
                    </a:lnTo>
                    <a:lnTo>
                      <a:pt x="69" y="27"/>
                    </a:lnTo>
                    <a:lnTo>
                      <a:pt x="69" y="29"/>
                    </a:lnTo>
                    <a:lnTo>
                      <a:pt x="70" y="30"/>
                    </a:lnTo>
                    <a:lnTo>
                      <a:pt x="70" y="31"/>
                    </a:lnTo>
                    <a:lnTo>
                      <a:pt x="70" y="33"/>
                    </a:lnTo>
                    <a:lnTo>
                      <a:pt x="70" y="35"/>
                    </a:lnTo>
                    <a:lnTo>
                      <a:pt x="70" y="37"/>
                    </a:lnTo>
                    <a:lnTo>
                      <a:pt x="69" y="38"/>
                    </a:lnTo>
                    <a:lnTo>
                      <a:pt x="69" y="40"/>
                    </a:lnTo>
                    <a:lnTo>
                      <a:pt x="68" y="42"/>
                    </a:lnTo>
                    <a:lnTo>
                      <a:pt x="68" y="44"/>
                    </a:lnTo>
                    <a:lnTo>
                      <a:pt x="67" y="45"/>
                    </a:lnTo>
                    <a:lnTo>
                      <a:pt x="67" y="47"/>
                    </a:lnTo>
                    <a:lnTo>
                      <a:pt x="66" y="48"/>
                    </a:lnTo>
                    <a:lnTo>
                      <a:pt x="65" y="49"/>
                    </a:lnTo>
                    <a:lnTo>
                      <a:pt x="65" y="51"/>
                    </a:lnTo>
                    <a:lnTo>
                      <a:pt x="63" y="52"/>
                    </a:lnTo>
                    <a:lnTo>
                      <a:pt x="62" y="54"/>
                    </a:lnTo>
                    <a:lnTo>
                      <a:pt x="61" y="55"/>
                    </a:lnTo>
                    <a:lnTo>
                      <a:pt x="60" y="56"/>
                    </a:lnTo>
                    <a:lnTo>
                      <a:pt x="58" y="57"/>
                    </a:lnTo>
                    <a:lnTo>
                      <a:pt x="57" y="59"/>
                    </a:lnTo>
                    <a:lnTo>
                      <a:pt x="56" y="60"/>
                    </a:lnTo>
                    <a:lnTo>
                      <a:pt x="54" y="61"/>
                    </a:lnTo>
                    <a:lnTo>
                      <a:pt x="53" y="61"/>
                    </a:lnTo>
                    <a:lnTo>
                      <a:pt x="51" y="62"/>
                    </a:lnTo>
                    <a:lnTo>
                      <a:pt x="50" y="63"/>
                    </a:lnTo>
                    <a:lnTo>
                      <a:pt x="49" y="64"/>
                    </a:lnTo>
                    <a:lnTo>
                      <a:pt x="47" y="64"/>
                    </a:lnTo>
                    <a:lnTo>
                      <a:pt x="45" y="65"/>
                    </a:lnTo>
                    <a:lnTo>
                      <a:pt x="44" y="66"/>
                    </a:lnTo>
                    <a:lnTo>
                      <a:pt x="43" y="66"/>
                    </a:lnTo>
                    <a:lnTo>
                      <a:pt x="41" y="66"/>
                    </a:lnTo>
                    <a:lnTo>
                      <a:pt x="39" y="67"/>
                    </a:lnTo>
                    <a:lnTo>
                      <a:pt x="38" y="67"/>
                    </a:lnTo>
                    <a:lnTo>
                      <a:pt x="35" y="68"/>
                    </a:lnTo>
                    <a:lnTo>
                      <a:pt x="33" y="68"/>
                    </a:lnTo>
                    <a:lnTo>
                      <a:pt x="32" y="68"/>
                    </a:lnTo>
                    <a:lnTo>
                      <a:pt x="30" y="67"/>
                    </a:lnTo>
                    <a:lnTo>
                      <a:pt x="28" y="67"/>
                    </a:lnTo>
                    <a:lnTo>
                      <a:pt x="27" y="66"/>
                    </a:lnTo>
                    <a:lnTo>
                      <a:pt x="25" y="66"/>
                    </a:lnTo>
                    <a:lnTo>
                      <a:pt x="24" y="66"/>
                    </a:lnTo>
                    <a:lnTo>
                      <a:pt x="23" y="65"/>
                    </a:lnTo>
                    <a:lnTo>
                      <a:pt x="21" y="64"/>
                    </a:lnTo>
                    <a:lnTo>
                      <a:pt x="19" y="64"/>
                    </a:lnTo>
                    <a:lnTo>
                      <a:pt x="18" y="63"/>
                    </a:lnTo>
                    <a:lnTo>
                      <a:pt x="17" y="62"/>
                    </a:lnTo>
                    <a:lnTo>
                      <a:pt x="16" y="61"/>
                    </a:lnTo>
                    <a:lnTo>
                      <a:pt x="14" y="61"/>
                    </a:lnTo>
                    <a:lnTo>
                      <a:pt x="13" y="60"/>
                    </a:lnTo>
                    <a:lnTo>
                      <a:pt x="11" y="59"/>
                    </a:lnTo>
                    <a:lnTo>
                      <a:pt x="10" y="57"/>
                    </a:lnTo>
                    <a:lnTo>
                      <a:pt x="8" y="56"/>
                    </a:lnTo>
                    <a:lnTo>
                      <a:pt x="7" y="55"/>
                    </a:lnTo>
                    <a:lnTo>
                      <a:pt x="6" y="54"/>
                    </a:lnTo>
                    <a:lnTo>
                      <a:pt x="6" y="52"/>
                    </a:lnTo>
                    <a:lnTo>
                      <a:pt x="5" y="51"/>
                    </a:lnTo>
                    <a:lnTo>
                      <a:pt x="4" y="49"/>
                    </a:lnTo>
                    <a:lnTo>
                      <a:pt x="3" y="48"/>
                    </a:lnTo>
                    <a:lnTo>
                      <a:pt x="2" y="47"/>
                    </a:lnTo>
                    <a:lnTo>
                      <a:pt x="2" y="45"/>
                    </a:lnTo>
                    <a:lnTo>
                      <a:pt x="1" y="44"/>
                    </a:lnTo>
                    <a:lnTo>
                      <a:pt x="1" y="42"/>
                    </a:lnTo>
                    <a:lnTo>
                      <a:pt x="0" y="40"/>
                    </a:lnTo>
                    <a:lnTo>
                      <a:pt x="0" y="38"/>
                    </a:lnTo>
                    <a:lnTo>
                      <a:pt x="0" y="37"/>
                    </a:lnTo>
                    <a:lnTo>
                      <a:pt x="0" y="35"/>
                    </a:lnTo>
                    <a:lnTo>
                      <a:pt x="0" y="33"/>
                    </a:lnTo>
                    <a:lnTo>
                      <a:pt x="0" y="31"/>
                    </a:lnTo>
                    <a:lnTo>
                      <a:pt x="0" y="30"/>
                    </a:lnTo>
                    <a:lnTo>
                      <a:pt x="0" y="29"/>
                    </a:lnTo>
                    <a:lnTo>
                      <a:pt x="0" y="27"/>
                    </a:lnTo>
                    <a:lnTo>
                      <a:pt x="1" y="26"/>
                    </a:lnTo>
                    <a:lnTo>
                      <a:pt x="1" y="24"/>
                    </a:lnTo>
                    <a:lnTo>
                      <a:pt x="2" y="22"/>
                    </a:lnTo>
                    <a:lnTo>
                      <a:pt x="2" y="21"/>
                    </a:lnTo>
                    <a:lnTo>
                      <a:pt x="3" y="19"/>
                    </a:lnTo>
                    <a:lnTo>
                      <a:pt x="4" y="18"/>
                    </a:lnTo>
                    <a:lnTo>
                      <a:pt x="5" y="16"/>
                    </a:lnTo>
                    <a:lnTo>
                      <a:pt x="6" y="15"/>
                    </a:lnTo>
                    <a:lnTo>
                      <a:pt x="6" y="14"/>
                    </a:lnTo>
                    <a:lnTo>
                      <a:pt x="7" y="12"/>
                    </a:lnTo>
                    <a:lnTo>
                      <a:pt x="8" y="11"/>
                    </a:lnTo>
                    <a:lnTo>
                      <a:pt x="10" y="10"/>
                    </a:lnTo>
                    <a:lnTo>
                      <a:pt x="11" y="9"/>
                    </a:lnTo>
                    <a:lnTo>
                      <a:pt x="13" y="8"/>
                    </a:lnTo>
                    <a:lnTo>
                      <a:pt x="14" y="6"/>
                    </a:lnTo>
                    <a:lnTo>
                      <a:pt x="16" y="6"/>
                    </a:lnTo>
                    <a:lnTo>
                      <a:pt x="17" y="5"/>
                    </a:lnTo>
                    <a:lnTo>
                      <a:pt x="18" y="3"/>
                    </a:lnTo>
                    <a:lnTo>
                      <a:pt x="19" y="3"/>
                    </a:lnTo>
                    <a:lnTo>
                      <a:pt x="21" y="2"/>
                    </a:lnTo>
                    <a:lnTo>
                      <a:pt x="23" y="2"/>
                    </a:lnTo>
                    <a:lnTo>
                      <a:pt x="24" y="1"/>
                    </a:lnTo>
                    <a:lnTo>
                      <a:pt x="25" y="1"/>
                    </a:lnTo>
                    <a:lnTo>
                      <a:pt x="27" y="0"/>
                    </a:lnTo>
                    <a:lnTo>
                      <a:pt x="28" y="0"/>
                    </a:lnTo>
                    <a:lnTo>
                      <a:pt x="30" y="0"/>
                    </a:lnTo>
                    <a:lnTo>
                      <a:pt x="32" y="0"/>
                    </a:lnTo>
                    <a:lnTo>
                      <a:pt x="33" y="0"/>
                    </a:lnTo>
                  </a:path>
                </a:pathLst>
              </a:custGeom>
              <a:solidFill>
                <a:srgbClr val="FF0000"/>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06" name="Freeform 90"/>
              <p:cNvSpPr>
                <a:spLocks noChangeAspect="1"/>
              </p:cNvSpPr>
              <p:nvPr/>
            </p:nvSpPr>
            <p:spPr bwMode="auto">
              <a:xfrm flipH="1">
                <a:off x="3214" y="3618"/>
                <a:ext cx="94" cy="78"/>
              </a:xfrm>
              <a:custGeom>
                <a:avLst/>
                <a:gdLst>
                  <a:gd name="T0" fmla="*/ 97 w 98"/>
                  <a:gd name="T1" fmla="*/ 77 h 78"/>
                  <a:gd name="T2" fmla="*/ 0 w 98"/>
                  <a:gd name="T3" fmla="*/ 77 h 78"/>
                  <a:gd name="T4" fmla="*/ 0 w 98"/>
                  <a:gd name="T5" fmla="*/ 0 h 78"/>
                  <a:gd name="T6" fmla="*/ 97 w 98"/>
                  <a:gd name="T7" fmla="*/ 0 h 78"/>
                  <a:gd name="T8" fmla="*/ 97 w 98"/>
                  <a:gd name="T9" fmla="*/ 77 h 78"/>
                </a:gdLst>
                <a:ahLst/>
                <a:cxnLst>
                  <a:cxn ang="0">
                    <a:pos x="T0" y="T1"/>
                  </a:cxn>
                  <a:cxn ang="0">
                    <a:pos x="T2" y="T3"/>
                  </a:cxn>
                  <a:cxn ang="0">
                    <a:pos x="T4" y="T5"/>
                  </a:cxn>
                  <a:cxn ang="0">
                    <a:pos x="T6" y="T7"/>
                  </a:cxn>
                  <a:cxn ang="0">
                    <a:pos x="T8" y="T9"/>
                  </a:cxn>
                </a:cxnLst>
                <a:rect l="0" t="0" r="r" b="b"/>
                <a:pathLst>
                  <a:path w="98" h="78">
                    <a:moveTo>
                      <a:pt x="97" y="77"/>
                    </a:moveTo>
                    <a:lnTo>
                      <a:pt x="0" y="77"/>
                    </a:lnTo>
                    <a:lnTo>
                      <a:pt x="0" y="0"/>
                    </a:lnTo>
                    <a:lnTo>
                      <a:pt x="97" y="0"/>
                    </a:lnTo>
                    <a:lnTo>
                      <a:pt x="97" y="77"/>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07" name="Freeform 91"/>
              <p:cNvSpPr>
                <a:spLocks noChangeAspect="1"/>
              </p:cNvSpPr>
              <p:nvPr/>
            </p:nvSpPr>
            <p:spPr bwMode="auto">
              <a:xfrm flipH="1">
                <a:off x="3410" y="3708"/>
                <a:ext cx="45" cy="70"/>
              </a:xfrm>
              <a:custGeom>
                <a:avLst/>
                <a:gdLst>
                  <a:gd name="T0" fmla="*/ 0 w 48"/>
                  <a:gd name="T1" fmla="*/ 66 h 70"/>
                  <a:gd name="T2" fmla="*/ 0 w 48"/>
                  <a:gd name="T3" fmla="*/ 3 h 70"/>
                  <a:gd name="T4" fmla="*/ 0 w 48"/>
                  <a:gd name="T5" fmla="*/ 1 h 70"/>
                  <a:gd name="T6" fmla="*/ 2 w 48"/>
                  <a:gd name="T7" fmla="*/ 0 h 70"/>
                  <a:gd name="T8" fmla="*/ 4 w 48"/>
                  <a:gd name="T9" fmla="*/ 0 h 70"/>
                  <a:gd name="T10" fmla="*/ 6 w 48"/>
                  <a:gd name="T11" fmla="*/ 1 h 70"/>
                  <a:gd name="T12" fmla="*/ 46 w 48"/>
                  <a:gd name="T13" fmla="*/ 32 h 70"/>
                  <a:gd name="T14" fmla="*/ 47 w 48"/>
                  <a:gd name="T15" fmla="*/ 33 h 70"/>
                  <a:gd name="T16" fmla="*/ 46 w 48"/>
                  <a:gd name="T17" fmla="*/ 34 h 70"/>
                  <a:gd name="T18" fmla="*/ 46 w 48"/>
                  <a:gd name="T19" fmla="*/ 35 h 70"/>
                  <a:gd name="T20" fmla="*/ 46 w 48"/>
                  <a:gd name="T21" fmla="*/ 37 h 70"/>
                  <a:gd name="T22" fmla="*/ 6 w 48"/>
                  <a:gd name="T23" fmla="*/ 69 h 70"/>
                  <a:gd name="T24" fmla="*/ 4 w 48"/>
                  <a:gd name="T25" fmla="*/ 69 h 70"/>
                  <a:gd name="T26" fmla="*/ 2 w 48"/>
                  <a:gd name="T27" fmla="*/ 68 h 70"/>
                  <a:gd name="T28" fmla="*/ 0 w 48"/>
                  <a:gd name="T29" fmla="*/ 67 h 70"/>
                  <a:gd name="T30" fmla="*/ 0 w 48"/>
                  <a:gd name="T31"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70">
                    <a:moveTo>
                      <a:pt x="0" y="66"/>
                    </a:moveTo>
                    <a:lnTo>
                      <a:pt x="0" y="3"/>
                    </a:lnTo>
                    <a:lnTo>
                      <a:pt x="0" y="1"/>
                    </a:lnTo>
                    <a:lnTo>
                      <a:pt x="2" y="0"/>
                    </a:lnTo>
                    <a:lnTo>
                      <a:pt x="4" y="0"/>
                    </a:lnTo>
                    <a:lnTo>
                      <a:pt x="6" y="1"/>
                    </a:lnTo>
                    <a:lnTo>
                      <a:pt x="46" y="32"/>
                    </a:lnTo>
                    <a:lnTo>
                      <a:pt x="47" y="33"/>
                    </a:lnTo>
                    <a:lnTo>
                      <a:pt x="46" y="34"/>
                    </a:lnTo>
                    <a:lnTo>
                      <a:pt x="46" y="35"/>
                    </a:lnTo>
                    <a:lnTo>
                      <a:pt x="46" y="37"/>
                    </a:lnTo>
                    <a:lnTo>
                      <a:pt x="6" y="69"/>
                    </a:lnTo>
                    <a:lnTo>
                      <a:pt x="4" y="69"/>
                    </a:lnTo>
                    <a:lnTo>
                      <a:pt x="2" y="68"/>
                    </a:lnTo>
                    <a:lnTo>
                      <a:pt x="0" y="67"/>
                    </a:lnTo>
                    <a:lnTo>
                      <a:pt x="0" y="66"/>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08" name="Freeform 92"/>
              <p:cNvSpPr>
                <a:spLocks noChangeAspect="1"/>
              </p:cNvSpPr>
              <p:nvPr/>
            </p:nvSpPr>
            <p:spPr bwMode="auto">
              <a:xfrm flipH="1">
                <a:off x="3346" y="3717"/>
                <a:ext cx="48" cy="61"/>
              </a:xfrm>
              <a:custGeom>
                <a:avLst/>
                <a:gdLst>
                  <a:gd name="T0" fmla="*/ 50 w 51"/>
                  <a:gd name="T1" fmla="*/ 56 h 61"/>
                  <a:gd name="T2" fmla="*/ 50 w 51"/>
                  <a:gd name="T3" fmla="*/ 25 h 61"/>
                  <a:gd name="T4" fmla="*/ 40 w 51"/>
                  <a:gd name="T5" fmla="*/ 25 h 61"/>
                  <a:gd name="T6" fmla="*/ 39 w 51"/>
                  <a:gd name="T7" fmla="*/ 25 h 61"/>
                  <a:gd name="T8" fmla="*/ 37 w 51"/>
                  <a:gd name="T9" fmla="*/ 25 h 61"/>
                  <a:gd name="T10" fmla="*/ 37 w 51"/>
                  <a:gd name="T11" fmla="*/ 24 h 61"/>
                  <a:gd name="T12" fmla="*/ 37 w 51"/>
                  <a:gd name="T13" fmla="*/ 23 h 61"/>
                  <a:gd name="T14" fmla="*/ 37 w 51"/>
                  <a:gd name="T15" fmla="*/ 2 h 61"/>
                  <a:gd name="T16" fmla="*/ 36 w 51"/>
                  <a:gd name="T17" fmla="*/ 0 h 61"/>
                  <a:gd name="T18" fmla="*/ 34 w 51"/>
                  <a:gd name="T19" fmla="*/ 0 h 61"/>
                  <a:gd name="T20" fmla="*/ 32 w 51"/>
                  <a:gd name="T21" fmla="*/ 0 h 61"/>
                  <a:gd name="T22" fmla="*/ 3 w 51"/>
                  <a:gd name="T23" fmla="*/ 21 h 61"/>
                  <a:gd name="T24" fmla="*/ 1 w 51"/>
                  <a:gd name="T25" fmla="*/ 24 h 61"/>
                  <a:gd name="T26" fmla="*/ 0 w 51"/>
                  <a:gd name="T27" fmla="*/ 25 h 61"/>
                  <a:gd name="T28" fmla="*/ 1 w 51"/>
                  <a:gd name="T29" fmla="*/ 28 h 61"/>
                  <a:gd name="T30" fmla="*/ 3 w 51"/>
                  <a:gd name="T31" fmla="*/ 31 h 61"/>
                  <a:gd name="T32" fmla="*/ 43 w 51"/>
                  <a:gd name="T33" fmla="*/ 59 h 61"/>
                  <a:gd name="T34" fmla="*/ 46 w 51"/>
                  <a:gd name="T35" fmla="*/ 60 h 61"/>
                  <a:gd name="T36" fmla="*/ 48 w 51"/>
                  <a:gd name="T37" fmla="*/ 60 h 61"/>
                  <a:gd name="T38" fmla="*/ 50 w 51"/>
                  <a:gd name="T39" fmla="*/ 58 h 61"/>
                  <a:gd name="T40" fmla="*/ 50 w 51"/>
                  <a:gd name="T41"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1">
                    <a:moveTo>
                      <a:pt x="50" y="56"/>
                    </a:moveTo>
                    <a:lnTo>
                      <a:pt x="50" y="25"/>
                    </a:lnTo>
                    <a:lnTo>
                      <a:pt x="40" y="25"/>
                    </a:lnTo>
                    <a:lnTo>
                      <a:pt x="39" y="25"/>
                    </a:lnTo>
                    <a:lnTo>
                      <a:pt x="37" y="25"/>
                    </a:lnTo>
                    <a:lnTo>
                      <a:pt x="37" y="24"/>
                    </a:lnTo>
                    <a:lnTo>
                      <a:pt x="37" y="23"/>
                    </a:lnTo>
                    <a:lnTo>
                      <a:pt x="37" y="2"/>
                    </a:lnTo>
                    <a:lnTo>
                      <a:pt x="36" y="0"/>
                    </a:lnTo>
                    <a:lnTo>
                      <a:pt x="34" y="0"/>
                    </a:lnTo>
                    <a:lnTo>
                      <a:pt x="32" y="0"/>
                    </a:lnTo>
                    <a:lnTo>
                      <a:pt x="3" y="21"/>
                    </a:lnTo>
                    <a:lnTo>
                      <a:pt x="1" y="24"/>
                    </a:lnTo>
                    <a:lnTo>
                      <a:pt x="0" y="25"/>
                    </a:lnTo>
                    <a:lnTo>
                      <a:pt x="1" y="28"/>
                    </a:lnTo>
                    <a:lnTo>
                      <a:pt x="3" y="31"/>
                    </a:lnTo>
                    <a:lnTo>
                      <a:pt x="43" y="59"/>
                    </a:lnTo>
                    <a:lnTo>
                      <a:pt x="46" y="60"/>
                    </a:lnTo>
                    <a:lnTo>
                      <a:pt x="48" y="60"/>
                    </a:lnTo>
                    <a:lnTo>
                      <a:pt x="50" y="58"/>
                    </a:lnTo>
                    <a:lnTo>
                      <a:pt x="50" y="56"/>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09" name="Freeform 93"/>
              <p:cNvSpPr>
                <a:spLocks noChangeAspect="1"/>
              </p:cNvSpPr>
              <p:nvPr/>
            </p:nvSpPr>
            <p:spPr bwMode="auto">
              <a:xfrm flipH="1">
                <a:off x="3358" y="3749"/>
                <a:ext cx="84" cy="39"/>
              </a:xfrm>
              <a:custGeom>
                <a:avLst/>
                <a:gdLst>
                  <a:gd name="T0" fmla="*/ 4 w 88"/>
                  <a:gd name="T1" fmla="*/ 38 h 39"/>
                  <a:gd name="T2" fmla="*/ 83 w 88"/>
                  <a:gd name="T3" fmla="*/ 38 h 39"/>
                  <a:gd name="T4" fmla="*/ 85 w 88"/>
                  <a:gd name="T5" fmla="*/ 37 h 39"/>
                  <a:gd name="T6" fmla="*/ 86 w 88"/>
                  <a:gd name="T7" fmla="*/ 36 h 39"/>
                  <a:gd name="T8" fmla="*/ 87 w 88"/>
                  <a:gd name="T9" fmla="*/ 34 h 39"/>
                  <a:gd name="T10" fmla="*/ 85 w 88"/>
                  <a:gd name="T11" fmla="*/ 33 h 39"/>
                  <a:gd name="T12" fmla="*/ 46 w 88"/>
                  <a:gd name="T13" fmla="*/ 1 h 39"/>
                  <a:gd name="T14" fmla="*/ 45 w 88"/>
                  <a:gd name="T15" fmla="*/ 0 h 39"/>
                  <a:gd name="T16" fmla="*/ 42 w 88"/>
                  <a:gd name="T17" fmla="*/ 0 h 39"/>
                  <a:gd name="T18" fmla="*/ 40 w 88"/>
                  <a:gd name="T19" fmla="*/ 0 h 39"/>
                  <a:gd name="T20" fmla="*/ 38 w 88"/>
                  <a:gd name="T21" fmla="*/ 1 h 39"/>
                  <a:gd name="T22" fmla="*/ 0 w 88"/>
                  <a:gd name="T23" fmla="*/ 30 h 39"/>
                  <a:gd name="T24" fmla="*/ 0 w 88"/>
                  <a:gd name="T25" fmla="*/ 33 h 39"/>
                  <a:gd name="T26" fmla="*/ 1 w 88"/>
                  <a:gd name="T27" fmla="*/ 36 h 39"/>
                  <a:gd name="T28" fmla="*/ 2 w 88"/>
                  <a:gd name="T29" fmla="*/ 37 h 39"/>
                  <a:gd name="T30" fmla="*/ 4 w 88"/>
                  <a:gd name="T31"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39">
                    <a:moveTo>
                      <a:pt x="4" y="38"/>
                    </a:moveTo>
                    <a:lnTo>
                      <a:pt x="83" y="38"/>
                    </a:lnTo>
                    <a:lnTo>
                      <a:pt x="85" y="37"/>
                    </a:lnTo>
                    <a:lnTo>
                      <a:pt x="86" y="36"/>
                    </a:lnTo>
                    <a:lnTo>
                      <a:pt x="87" y="34"/>
                    </a:lnTo>
                    <a:lnTo>
                      <a:pt x="85" y="33"/>
                    </a:lnTo>
                    <a:lnTo>
                      <a:pt x="46" y="1"/>
                    </a:lnTo>
                    <a:lnTo>
                      <a:pt x="45" y="0"/>
                    </a:lnTo>
                    <a:lnTo>
                      <a:pt x="42" y="0"/>
                    </a:lnTo>
                    <a:lnTo>
                      <a:pt x="40" y="0"/>
                    </a:lnTo>
                    <a:lnTo>
                      <a:pt x="38" y="1"/>
                    </a:lnTo>
                    <a:lnTo>
                      <a:pt x="0" y="30"/>
                    </a:lnTo>
                    <a:lnTo>
                      <a:pt x="0" y="33"/>
                    </a:lnTo>
                    <a:lnTo>
                      <a:pt x="1" y="36"/>
                    </a:lnTo>
                    <a:lnTo>
                      <a:pt x="2" y="37"/>
                    </a:lnTo>
                    <a:lnTo>
                      <a:pt x="4" y="38"/>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10" name="Freeform 94"/>
              <p:cNvSpPr>
                <a:spLocks noChangeAspect="1"/>
              </p:cNvSpPr>
              <p:nvPr/>
            </p:nvSpPr>
            <p:spPr bwMode="auto">
              <a:xfrm flipH="1">
                <a:off x="3363" y="3702"/>
                <a:ext cx="78" cy="39"/>
              </a:xfrm>
              <a:custGeom>
                <a:avLst/>
                <a:gdLst>
                  <a:gd name="T0" fmla="*/ 3 w 82"/>
                  <a:gd name="T1" fmla="*/ 0 h 39"/>
                  <a:gd name="T2" fmla="*/ 78 w 82"/>
                  <a:gd name="T3" fmla="*/ 0 h 39"/>
                  <a:gd name="T4" fmla="*/ 79 w 82"/>
                  <a:gd name="T5" fmla="*/ 0 h 39"/>
                  <a:gd name="T6" fmla="*/ 81 w 82"/>
                  <a:gd name="T7" fmla="*/ 1 h 39"/>
                  <a:gd name="T8" fmla="*/ 81 w 82"/>
                  <a:gd name="T9" fmla="*/ 3 h 39"/>
                  <a:gd name="T10" fmla="*/ 81 w 82"/>
                  <a:gd name="T11" fmla="*/ 5 h 39"/>
                  <a:gd name="T12" fmla="*/ 42 w 82"/>
                  <a:gd name="T13" fmla="*/ 36 h 39"/>
                  <a:gd name="T14" fmla="*/ 40 w 82"/>
                  <a:gd name="T15" fmla="*/ 37 h 39"/>
                  <a:gd name="T16" fmla="*/ 38 w 82"/>
                  <a:gd name="T17" fmla="*/ 38 h 39"/>
                  <a:gd name="T18" fmla="*/ 37 w 82"/>
                  <a:gd name="T19" fmla="*/ 37 h 39"/>
                  <a:gd name="T20" fmla="*/ 35 w 82"/>
                  <a:gd name="T21" fmla="*/ 36 h 39"/>
                  <a:gd name="T22" fmla="*/ 1 w 82"/>
                  <a:gd name="T23" fmla="*/ 5 h 39"/>
                  <a:gd name="T24" fmla="*/ 0 w 82"/>
                  <a:gd name="T25" fmla="*/ 3 h 39"/>
                  <a:gd name="T26" fmla="*/ 0 w 82"/>
                  <a:gd name="T27" fmla="*/ 1 h 39"/>
                  <a:gd name="T28" fmla="*/ 1 w 82"/>
                  <a:gd name="T29" fmla="*/ 0 h 39"/>
                  <a:gd name="T30" fmla="*/ 3 w 82"/>
                  <a:gd name="T3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39">
                    <a:moveTo>
                      <a:pt x="3" y="0"/>
                    </a:moveTo>
                    <a:lnTo>
                      <a:pt x="78" y="0"/>
                    </a:lnTo>
                    <a:lnTo>
                      <a:pt x="79" y="0"/>
                    </a:lnTo>
                    <a:lnTo>
                      <a:pt x="81" y="1"/>
                    </a:lnTo>
                    <a:lnTo>
                      <a:pt x="81" y="3"/>
                    </a:lnTo>
                    <a:lnTo>
                      <a:pt x="81" y="5"/>
                    </a:lnTo>
                    <a:lnTo>
                      <a:pt x="42" y="36"/>
                    </a:lnTo>
                    <a:lnTo>
                      <a:pt x="40" y="37"/>
                    </a:lnTo>
                    <a:lnTo>
                      <a:pt x="38" y="38"/>
                    </a:lnTo>
                    <a:lnTo>
                      <a:pt x="37" y="37"/>
                    </a:lnTo>
                    <a:lnTo>
                      <a:pt x="35" y="36"/>
                    </a:lnTo>
                    <a:lnTo>
                      <a:pt x="1" y="5"/>
                    </a:lnTo>
                    <a:lnTo>
                      <a:pt x="0" y="3"/>
                    </a:lnTo>
                    <a:lnTo>
                      <a:pt x="0" y="1"/>
                    </a:lnTo>
                    <a:lnTo>
                      <a:pt x="1" y="0"/>
                    </a:lnTo>
                    <a:lnTo>
                      <a:pt x="3"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11" name="Freeform 95"/>
              <p:cNvSpPr>
                <a:spLocks noChangeAspect="1"/>
              </p:cNvSpPr>
              <p:nvPr/>
            </p:nvSpPr>
            <p:spPr bwMode="auto">
              <a:xfrm flipH="1">
                <a:off x="3266" y="3708"/>
                <a:ext cx="43" cy="70"/>
              </a:xfrm>
              <a:custGeom>
                <a:avLst/>
                <a:gdLst>
                  <a:gd name="T0" fmla="*/ 0 w 46"/>
                  <a:gd name="T1" fmla="*/ 66 h 70"/>
                  <a:gd name="T2" fmla="*/ 0 w 46"/>
                  <a:gd name="T3" fmla="*/ 3 h 70"/>
                  <a:gd name="T4" fmla="*/ 0 w 46"/>
                  <a:gd name="T5" fmla="*/ 1 h 70"/>
                  <a:gd name="T6" fmla="*/ 1 w 46"/>
                  <a:gd name="T7" fmla="*/ 0 h 70"/>
                  <a:gd name="T8" fmla="*/ 2 w 46"/>
                  <a:gd name="T9" fmla="*/ 0 h 70"/>
                  <a:gd name="T10" fmla="*/ 4 w 46"/>
                  <a:gd name="T11" fmla="*/ 1 h 70"/>
                  <a:gd name="T12" fmla="*/ 43 w 46"/>
                  <a:gd name="T13" fmla="*/ 32 h 70"/>
                  <a:gd name="T14" fmla="*/ 45 w 46"/>
                  <a:gd name="T15" fmla="*/ 33 h 70"/>
                  <a:gd name="T16" fmla="*/ 45 w 46"/>
                  <a:gd name="T17" fmla="*/ 34 h 70"/>
                  <a:gd name="T18" fmla="*/ 45 w 46"/>
                  <a:gd name="T19" fmla="*/ 35 h 70"/>
                  <a:gd name="T20" fmla="*/ 43 w 46"/>
                  <a:gd name="T21" fmla="*/ 37 h 70"/>
                  <a:gd name="T22" fmla="*/ 7 w 46"/>
                  <a:gd name="T23" fmla="*/ 69 h 70"/>
                  <a:gd name="T24" fmla="*/ 3 w 46"/>
                  <a:gd name="T25" fmla="*/ 69 h 70"/>
                  <a:gd name="T26" fmla="*/ 1 w 46"/>
                  <a:gd name="T27" fmla="*/ 68 h 70"/>
                  <a:gd name="T28" fmla="*/ 0 w 46"/>
                  <a:gd name="T29" fmla="*/ 67 h 70"/>
                  <a:gd name="T30" fmla="*/ 0 w 46"/>
                  <a:gd name="T31"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0">
                    <a:moveTo>
                      <a:pt x="0" y="66"/>
                    </a:moveTo>
                    <a:lnTo>
                      <a:pt x="0" y="3"/>
                    </a:lnTo>
                    <a:lnTo>
                      <a:pt x="0" y="1"/>
                    </a:lnTo>
                    <a:lnTo>
                      <a:pt x="1" y="0"/>
                    </a:lnTo>
                    <a:lnTo>
                      <a:pt x="2" y="0"/>
                    </a:lnTo>
                    <a:lnTo>
                      <a:pt x="4" y="1"/>
                    </a:lnTo>
                    <a:lnTo>
                      <a:pt x="43" y="32"/>
                    </a:lnTo>
                    <a:lnTo>
                      <a:pt x="45" y="33"/>
                    </a:lnTo>
                    <a:lnTo>
                      <a:pt x="45" y="34"/>
                    </a:lnTo>
                    <a:lnTo>
                      <a:pt x="45" y="35"/>
                    </a:lnTo>
                    <a:lnTo>
                      <a:pt x="43" y="37"/>
                    </a:lnTo>
                    <a:lnTo>
                      <a:pt x="7" y="69"/>
                    </a:lnTo>
                    <a:lnTo>
                      <a:pt x="3" y="69"/>
                    </a:lnTo>
                    <a:lnTo>
                      <a:pt x="1" y="68"/>
                    </a:lnTo>
                    <a:lnTo>
                      <a:pt x="0" y="67"/>
                    </a:lnTo>
                    <a:lnTo>
                      <a:pt x="0" y="66"/>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12" name="Freeform 96"/>
              <p:cNvSpPr>
                <a:spLocks noChangeAspect="1"/>
              </p:cNvSpPr>
              <p:nvPr/>
            </p:nvSpPr>
            <p:spPr bwMode="auto">
              <a:xfrm flipH="1">
                <a:off x="3202" y="3717"/>
                <a:ext cx="48" cy="59"/>
              </a:xfrm>
              <a:custGeom>
                <a:avLst/>
                <a:gdLst>
                  <a:gd name="T0" fmla="*/ 42 w 51"/>
                  <a:gd name="T1" fmla="*/ 58 h 59"/>
                  <a:gd name="T2" fmla="*/ 44 w 51"/>
                  <a:gd name="T3" fmla="*/ 55 h 59"/>
                  <a:gd name="T4" fmla="*/ 45 w 51"/>
                  <a:gd name="T5" fmla="*/ 52 h 59"/>
                  <a:gd name="T6" fmla="*/ 47 w 51"/>
                  <a:gd name="T7" fmla="*/ 50 h 59"/>
                  <a:gd name="T8" fmla="*/ 48 w 51"/>
                  <a:gd name="T9" fmla="*/ 46 h 59"/>
                  <a:gd name="T10" fmla="*/ 48 w 51"/>
                  <a:gd name="T11" fmla="*/ 43 h 59"/>
                  <a:gd name="T12" fmla="*/ 49 w 51"/>
                  <a:gd name="T13" fmla="*/ 38 h 59"/>
                  <a:gd name="T14" fmla="*/ 50 w 51"/>
                  <a:gd name="T15" fmla="*/ 32 h 59"/>
                  <a:gd name="T16" fmla="*/ 50 w 51"/>
                  <a:gd name="T17" fmla="*/ 26 h 59"/>
                  <a:gd name="T18" fmla="*/ 40 w 51"/>
                  <a:gd name="T19" fmla="*/ 26 h 59"/>
                  <a:gd name="T20" fmla="*/ 39 w 51"/>
                  <a:gd name="T21" fmla="*/ 26 h 59"/>
                  <a:gd name="T22" fmla="*/ 37 w 51"/>
                  <a:gd name="T23" fmla="*/ 26 h 59"/>
                  <a:gd name="T24" fmla="*/ 37 w 51"/>
                  <a:gd name="T25" fmla="*/ 25 h 59"/>
                  <a:gd name="T26" fmla="*/ 37 w 51"/>
                  <a:gd name="T27" fmla="*/ 24 h 59"/>
                  <a:gd name="T28" fmla="*/ 37 w 51"/>
                  <a:gd name="T29" fmla="*/ 2 h 59"/>
                  <a:gd name="T30" fmla="*/ 36 w 51"/>
                  <a:gd name="T31" fmla="*/ 0 h 59"/>
                  <a:gd name="T32" fmla="*/ 35 w 51"/>
                  <a:gd name="T33" fmla="*/ 0 h 59"/>
                  <a:gd name="T34" fmla="*/ 34 w 51"/>
                  <a:gd name="T35" fmla="*/ 0 h 59"/>
                  <a:gd name="T36" fmla="*/ 32 w 51"/>
                  <a:gd name="T37" fmla="*/ 0 h 59"/>
                  <a:gd name="T38" fmla="*/ 3 w 51"/>
                  <a:gd name="T39" fmla="*/ 21 h 59"/>
                  <a:gd name="T40" fmla="*/ 1 w 51"/>
                  <a:gd name="T41" fmla="*/ 24 h 59"/>
                  <a:gd name="T42" fmla="*/ 0 w 51"/>
                  <a:gd name="T43" fmla="*/ 26 h 59"/>
                  <a:gd name="T44" fmla="*/ 1 w 51"/>
                  <a:gd name="T45" fmla="*/ 28 h 59"/>
                  <a:gd name="T46" fmla="*/ 3 w 51"/>
                  <a:gd name="T47" fmla="*/ 31 h 59"/>
                  <a:gd name="T48" fmla="*/ 37 w 51"/>
                  <a:gd name="T49" fmla="*/ 58 h 59"/>
                  <a:gd name="T50" fmla="*/ 39 w 51"/>
                  <a:gd name="T51" fmla="*/ 58 h 59"/>
                  <a:gd name="T52" fmla="*/ 40 w 51"/>
                  <a:gd name="T53" fmla="*/ 58 h 59"/>
                  <a:gd name="T54" fmla="*/ 41 w 51"/>
                  <a:gd name="T55" fmla="*/ 58 h 59"/>
                  <a:gd name="T56" fmla="*/ 42 w 51"/>
                  <a:gd name="T5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9">
                    <a:moveTo>
                      <a:pt x="42" y="58"/>
                    </a:moveTo>
                    <a:lnTo>
                      <a:pt x="44" y="55"/>
                    </a:lnTo>
                    <a:lnTo>
                      <a:pt x="45" y="52"/>
                    </a:lnTo>
                    <a:lnTo>
                      <a:pt x="47" y="50"/>
                    </a:lnTo>
                    <a:lnTo>
                      <a:pt x="48" y="46"/>
                    </a:lnTo>
                    <a:lnTo>
                      <a:pt x="48" y="43"/>
                    </a:lnTo>
                    <a:lnTo>
                      <a:pt x="49" y="38"/>
                    </a:lnTo>
                    <a:lnTo>
                      <a:pt x="50" y="32"/>
                    </a:lnTo>
                    <a:lnTo>
                      <a:pt x="50" y="26"/>
                    </a:lnTo>
                    <a:lnTo>
                      <a:pt x="40" y="26"/>
                    </a:lnTo>
                    <a:lnTo>
                      <a:pt x="39" y="26"/>
                    </a:lnTo>
                    <a:lnTo>
                      <a:pt x="37" y="26"/>
                    </a:lnTo>
                    <a:lnTo>
                      <a:pt x="37" y="25"/>
                    </a:lnTo>
                    <a:lnTo>
                      <a:pt x="37" y="24"/>
                    </a:lnTo>
                    <a:lnTo>
                      <a:pt x="37" y="2"/>
                    </a:lnTo>
                    <a:lnTo>
                      <a:pt x="36" y="0"/>
                    </a:lnTo>
                    <a:lnTo>
                      <a:pt x="35" y="0"/>
                    </a:lnTo>
                    <a:lnTo>
                      <a:pt x="34" y="0"/>
                    </a:lnTo>
                    <a:lnTo>
                      <a:pt x="32" y="0"/>
                    </a:lnTo>
                    <a:lnTo>
                      <a:pt x="3" y="21"/>
                    </a:lnTo>
                    <a:lnTo>
                      <a:pt x="1" y="24"/>
                    </a:lnTo>
                    <a:lnTo>
                      <a:pt x="0" y="26"/>
                    </a:lnTo>
                    <a:lnTo>
                      <a:pt x="1" y="28"/>
                    </a:lnTo>
                    <a:lnTo>
                      <a:pt x="3" y="31"/>
                    </a:lnTo>
                    <a:lnTo>
                      <a:pt x="37" y="58"/>
                    </a:lnTo>
                    <a:lnTo>
                      <a:pt x="39" y="58"/>
                    </a:lnTo>
                    <a:lnTo>
                      <a:pt x="40" y="58"/>
                    </a:lnTo>
                    <a:lnTo>
                      <a:pt x="41" y="58"/>
                    </a:lnTo>
                    <a:lnTo>
                      <a:pt x="42" y="58"/>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13" name="Freeform 97"/>
              <p:cNvSpPr>
                <a:spLocks noChangeAspect="1"/>
              </p:cNvSpPr>
              <p:nvPr/>
            </p:nvSpPr>
            <p:spPr bwMode="auto">
              <a:xfrm flipH="1">
                <a:off x="3214" y="3749"/>
                <a:ext cx="82" cy="39"/>
              </a:xfrm>
              <a:custGeom>
                <a:avLst/>
                <a:gdLst>
                  <a:gd name="T0" fmla="*/ 3 w 86"/>
                  <a:gd name="T1" fmla="*/ 38 h 39"/>
                  <a:gd name="T2" fmla="*/ 82 w 86"/>
                  <a:gd name="T3" fmla="*/ 38 h 39"/>
                  <a:gd name="T4" fmla="*/ 83 w 86"/>
                  <a:gd name="T5" fmla="*/ 37 h 39"/>
                  <a:gd name="T6" fmla="*/ 85 w 86"/>
                  <a:gd name="T7" fmla="*/ 36 h 39"/>
                  <a:gd name="T8" fmla="*/ 85 w 86"/>
                  <a:gd name="T9" fmla="*/ 34 h 39"/>
                  <a:gd name="T10" fmla="*/ 84 w 86"/>
                  <a:gd name="T11" fmla="*/ 33 h 39"/>
                  <a:gd name="T12" fmla="*/ 44 w 86"/>
                  <a:gd name="T13" fmla="*/ 1 h 39"/>
                  <a:gd name="T14" fmla="*/ 43 w 86"/>
                  <a:gd name="T15" fmla="*/ 0 h 39"/>
                  <a:gd name="T16" fmla="*/ 41 w 86"/>
                  <a:gd name="T17" fmla="*/ 0 h 39"/>
                  <a:gd name="T18" fmla="*/ 39 w 86"/>
                  <a:gd name="T19" fmla="*/ 0 h 39"/>
                  <a:gd name="T20" fmla="*/ 38 w 86"/>
                  <a:gd name="T21" fmla="*/ 1 h 39"/>
                  <a:gd name="T22" fmla="*/ 1 w 86"/>
                  <a:gd name="T23" fmla="*/ 30 h 39"/>
                  <a:gd name="T24" fmla="*/ 0 w 86"/>
                  <a:gd name="T25" fmla="*/ 33 h 39"/>
                  <a:gd name="T26" fmla="*/ 0 w 86"/>
                  <a:gd name="T27" fmla="*/ 36 h 39"/>
                  <a:gd name="T28" fmla="*/ 1 w 86"/>
                  <a:gd name="T29" fmla="*/ 37 h 39"/>
                  <a:gd name="T30" fmla="*/ 3 w 86"/>
                  <a:gd name="T31"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39">
                    <a:moveTo>
                      <a:pt x="3" y="38"/>
                    </a:moveTo>
                    <a:lnTo>
                      <a:pt x="82" y="38"/>
                    </a:lnTo>
                    <a:lnTo>
                      <a:pt x="83" y="37"/>
                    </a:lnTo>
                    <a:lnTo>
                      <a:pt x="85" y="36"/>
                    </a:lnTo>
                    <a:lnTo>
                      <a:pt x="85" y="34"/>
                    </a:lnTo>
                    <a:lnTo>
                      <a:pt x="84" y="33"/>
                    </a:lnTo>
                    <a:lnTo>
                      <a:pt x="44" y="1"/>
                    </a:lnTo>
                    <a:lnTo>
                      <a:pt x="43" y="0"/>
                    </a:lnTo>
                    <a:lnTo>
                      <a:pt x="41" y="0"/>
                    </a:lnTo>
                    <a:lnTo>
                      <a:pt x="39" y="0"/>
                    </a:lnTo>
                    <a:lnTo>
                      <a:pt x="38" y="1"/>
                    </a:lnTo>
                    <a:lnTo>
                      <a:pt x="1" y="30"/>
                    </a:lnTo>
                    <a:lnTo>
                      <a:pt x="0" y="33"/>
                    </a:lnTo>
                    <a:lnTo>
                      <a:pt x="0" y="36"/>
                    </a:lnTo>
                    <a:lnTo>
                      <a:pt x="1" y="37"/>
                    </a:lnTo>
                    <a:lnTo>
                      <a:pt x="3" y="38"/>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14" name="Freeform 98"/>
              <p:cNvSpPr>
                <a:spLocks noChangeAspect="1"/>
              </p:cNvSpPr>
              <p:nvPr/>
            </p:nvSpPr>
            <p:spPr bwMode="auto">
              <a:xfrm flipH="1">
                <a:off x="3216" y="3702"/>
                <a:ext cx="79" cy="39"/>
              </a:xfrm>
              <a:custGeom>
                <a:avLst/>
                <a:gdLst>
                  <a:gd name="T0" fmla="*/ 5 w 83"/>
                  <a:gd name="T1" fmla="*/ 0 h 39"/>
                  <a:gd name="T2" fmla="*/ 78 w 83"/>
                  <a:gd name="T3" fmla="*/ 0 h 39"/>
                  <a:gd name="T4" fmla="*/ 80 w 83"/>
                  <a:gd name="T5" fmla="*/ 0 h 39"/>
                  <a:gd name="T6" fmla="*/ 82 w 83"/>
                  <a:gd name="T7" fmla="*/ 1 h 39"/>
                  <a:gd name="T8" fmla="*/ 82 w 83"/>
                  <a:gd name="T9" fmla="*/ 3 h 39"/>
                  <a:gd name="T10" fmla="*/ 81 w 83"/>
                  <a:gd name="T11" fmla="*/ 5 h 39"/>
                  <a:gd name="T12" fmla="*/ 44 w 83"/>
                  <a:gd name="T13" fmla="*/ 36 h 39"/>
                  <a:gd name="T14" fmla="*/ 42 w 83"/>
                  <a:gd name="T15" fmla="*/ 37 h 39"/>
                  <a:gd name="T16" fmla="*/ 41 w 83"/>
                  <a:gd name="T17" fmla="*/ 38 h 39"/>
                  <a:gd name="T18" fmla="*/ 39 w 83"/>
                  <a:gd name="T19" fmla="*/ 37 h 39"/>
                  <a:gd name="T20" fmla="*/ 37 w 83"/>
                  <a:gd name="T21" fmla="*/ 36 h 39"/>
                  <a:gd name="T22" fmla="*/ 0 w 83"/>
                  <a:gd name="T23" fmla="*/ 5 h 39"/>
                  <a:gd name="T24" fmla="*/ 0 w 83"/>
                  <a:gd name="T25" fmla="*/ 3 h 39"/>
                  <a:gd name="T26" fmla="*/ 0 w 83"/>
                  <a:gd name="T27" fmla="*/ 1 h 39"/>
                  <a:gd name="T28" fmla="*/ 2 w 83"/>
                  <a:gd name="T29" fmla="*/ 0 h 39"/>
                  <a:gd name="T30" fmla="*/ 5 w 83"/>
                  <a:gd name="T3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39">
                    <a:moveTo>
                      <a:pt x="5" y="0"/>
                    </a:moveTo>
                    <a:lnTo>
                      <a:pt x="78" y="0"/>
                    </a:lnTo>
                    <a:lnTo>
                      <a:pt x="80" y="0"/>
                    </a:lnTo>
                    <a:lnTo>
                      <a:pt x="82" y="1"/>
                    </a:lnTo>
                    <a:lnTo>
                      <a:pt x="82" y="3"/>
                    </a:lnTo>
                    <a:lnTo>
                      <a:pt x="81" y="5"/>
                    </a:lnTo>
                    <a:lnTo>
                      <a:pt x="44" y="36"/>
                    </a:lnTo>
                    <a:lnTo>
                      <a:pt x="42" y="37"/>
                    </a:lnTo>
                    <a:lnTo>
                      <a:pt x="41" y="38"/>
                    </a:lnTo>
                    <a:lnTo>
                      <a:pt x="39" y="37"/>
                    </a:lnTo>
                    <a:lnTo>
                      <a:pt x="37" y="36"/>
                    </a:lnTo>
                    <a:lnTo>
                      <a:pt x="0" y="5"/>
                    </a:lnTo>
                    <a:lnTo>
                      <a:pt x="0" y="3"/>
                    </a:lnTo>
                    <a:lnTo>
                      <a:pt x="0" y="1"/>
                    </a:lnTo>
                    <a:lnTo>
                      <a:pt x="2" y="0"/>
                    </a:lnTo>
                    <a:lnTo>
                      <a:pt x="5" y="0"/>
                    </a:lnTo>
                  </a:path>
                </a:pathLst>
              </a:custGeom>
              <a:solidFill>
                <a:srgbClr val="FF0000"/>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162915" name="Rectangle 99">
              <a:hlinkClick r:id="rId7" action="ppaction://hlinksldjump"/>
            </p:cNvPr>
            <p:cNvSpPr>
              <a:spLocks noChangeArrowheads="1"/>
            </p:cNvSpPr>
            <p:nvPr/>
          </p:nvSpPr>
          <p:spPr bwMode="auto">
            <a:xfrm>
              <a:off x="782" y="2990"/>
              <a:ext cx="536"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2916" name="Group 100"/>
          <p:cNvGrpSpPr>
            <a:grpSpLocks/>
          </p:cNvGrpSpPr>
          <p:nvPr/>
        </p:nvGrpSpPr>
        <p:grpSpPr bwMode="auto">
          <a:xfrm>
            <a:off x="4648200" y="4930775"/>
            <a:ext cx="676275" cy="250825"/>
            <a:chOff x="4086" y="1104"/>
            <a:chExt cx="1050" cy="398"/>
          </a:xfrm>
        </p:grpSpPr>
        <p:grpSp>
          <p:nvGrpSpPr>
            <p:cNvPr id="162917" name="Group 101"/>
            <p:cNvGrpSpPr>
              <a:grpSpLocks noChangeAspect="1"/>
            </p:cNvGrpSpPr>
            <p:nvPr/>
          </p:nvGrpSpPr>
          <p:grpSpPr bwMode="auto">
            <a:xfrm flipH="1">
              <a:off x="4086" y="1104"/>
              <a:ext cx="384" cy="398"/>
              <a:chOff x="2784" y="2160"/>
              <a:chExt cx="327" cy="432"/>
            </a:xfrm>
          </p:grpSpPr>
          <p:sp>
            <p:nvSpPr>
              <p:cNvPr id="162918" name="Freeform 102"/>
              <p:cNvSpPr>
                <a:spLocks noChangeAspect="1"/>
              </p:cNvSpPr>
              <p:nvPr/>
            </p:nvSpPr>
            <p:spPr bwMode="auto">
              <a:xfrm>
                <a:off x="2784" y="2208"/>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19" name="Freeform 103"/>
              <p:cNvSpPr>
                <a:spLocks noChangeAspect="1"/>
              </p:cNvSpPr>
              <p:nvPr/>
            </p:nvSpPr>
            <p:spPr bwMode="auto">
              <a:xfrm>
                <a:off x="2880" y="2304"/>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20" name="Freeform 104"/>
              <p:cNvSpPr>
                <a:spLocks noChangeAspect="1"/>
              </p:cNvSpPr>
              <p:nvPr/>
            </p:nvSpPr>
            <p:spPr bwMode="auto">
              <a:xfrm>
                <a:off x="2976" y="240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21" name="Freeform 105"/>
              <p:cNvSpPr>
                <a:spLocks noChangeAspect="1"/>
              </p:cNvSpPr>
              <p:nvPr/>
            </p:nvSpPr>
            <p:spPr bwMode="auto">
              <a:xfrm>
                <a:off x="2892" y="216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22" name="Freeform 106"/>
              <p:cNvSpPr>
                <a:spLocks noChangeAspect="1"/>
              </p:cNvSpPr>
              <p:nvPr/>
            </p:nvSpPr>
            <p:spPr bwMode="auto">
              <a:xfrm>
                <a:off x="2988" y="222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62923" name="Group 107"/>
            <p:cNvGrpSpPr>
              <a:grpSpLocks noChangeAspect="1"/>
            </p:cNvGrpSpPr>
            <p:nvPr/>
          </p:nvGrpSpPr>
          <p:grpSpPr bwMode="auto">
            <a:xfrm>
              <a:off x="4494" y="1104"/>
              <a:ext cx="642" cy="331"/>
              <a:chOff x="2971" y="3394"/>
              <a:chExt cx="697" cy="494"/>
            </a:xfrm>
          </p:grpSpPr>
          <p:sp>
            <p:nvSpPr>
              <p:cNvPr id="162924" name="Freeform 108"/>
              <p:cNvSpPr>
                <a:spLocks noChangeAspect="1"/>
              </p:cNvSpPr>
              <p:nvPr/>
            </p:nvSpPr>
            <p:spPr bwMode="auto">
              <a:xfrm flipH="1">
                <a:off x="2972" y="3399"/>
                <a:ext cx="20" cy="282"/>
              </a:xfrm>
              <a:custGeom>
                <a:avLst/>
                <a:gdLst>
                  <a:gd name="T0" fmla="*/ 20 w 21"/>
                  <a:gd name="T1" fmla="*/ 281 h 282"/>
                  <a:gd name="T2" fmla="*/ 0 w 21"/>
                  <a:gd name="T3" fmla="*/ 281 h 282"/>
                  <a:gd name="T4" fmla="*/ 0 w 21"/>
                  <a:gd name="T5" fmla="*/ 0 h 282"/>
                  <a:gd name="T6" fmla="*/ 20 w 21"/>
                  <a:gd name="T7" fmla="*/ 0 h 282"/>
                  <a:gd name="T8" fmla="*/ 20 w 21"/>
                  <a:gd name="T9" fmla="*/ 281 h 282"/>
                </a:gdLst>
                <a:ahLst/>
                <a:cxnLst>
                  <a:cxn ang="0">
                    <a:pos x="T0" y="T1"/>
                  </a:cxn>
                  <a:cxn ang="0">
                    <a:pos x="T2" y="T3"/>
                  </a:cxn>
                  <a:cxn ang="0">
                    <a:pos x="T4" y="T5"/>
                  </a:cxn>
                  <a:cxn ang="0">
                    <a:pos x="T6" y="T7"/>
                  </a:cxn>
                  <a:cxn ang="0">
                    <a:pos x="T8" y="T9"/>
                  </a:cxn>
                </a:cxnLst>
                <a:rect l="0" t="0" r="r" b="b"/>
                <a:pathLst>
                  <a:path w="21" h="282">
                    <a:moveTo>
                      <a:pt x="20" y="281"/>
                    </a:moveTo>
                    <a:lnTo>
                      <a:pt x="0" y="281"/>
                    </a:lnTo>
                    <a:lnTo>
                      <a:pt x="0" y="0"/>
                    </a:lnTo>
                    <a:lnTo>
                      <a:pt x="20" y="0"/>
                    </a:lnTo>
                    <a:lnTo>
                      <a:pt x="20" y="281"/>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25" name="Freeform 109"/>
              <p:cNvSpPr>
                <a:spLocks noChangeAspect="1"/>
              </p:cNvSpPr>
              <p:nvPr/>
            </p:nvSpPr>
            <p:spPr bwMode="auto">
              <a:xfrm flipH="1">
                <a:off x="2972" y="3399"/>
                <a:ext cx="20" cy="282"/>
              </a:xfrm>
              <a:custGeom>
                <a:avLst/>
                <a:gdLst>
                  <a:gd name="T0" fmla="*/ 20 w 21"/>
                  <a:gd name="T1" fmla="*/ 281 h 282"/>
                  <a:gd name="T2" fmla="*/ 0 w 21"/>
                  <a:gd name="T3" fmla="*/ 281 h 282"/>
                  <a:gd name="T4" fmla="*/ 0 w 21"/>
                  <a:gd name="T5" fmla="*/ 0 h 282"/>
                  <a:gd name="T6" fmla="*/ 20 w 21"/>
                  <a:gd name="T7" fmla="*/ 0 h 282"/>
                  <a:gd name="T8" fmla="*/ 20 w 21"/>
                  <a:gd name="T9" fmla="*/ 281 h 282"/>
                </a:gdLst>
                <a:ahLst/>
                <a:cxnLst>
                  <a:cxn ang="0">
                    <a:pos x="T0" y="T1"/>
                  </a:cxn>
                  <a:cxn ang="0">
                    <a:pos x="T2" y="T3"/>
                  </a:cxn>
                  <a:cxn ang="0">
                    <a:pos x="T4" y="T5"/>
                  </a:cxn>
                  <a:cxn ang="0">
                    <a:pos x="T6" y="T7"/>
                  </a:cxn>
                  <a:cxn ang="0">
                    <a:pos x="T8" y="T9"/>
                  </a:cxn>
                </a:cxnLst>
                <a:rect l="0" t="0" r="r" b="b"/>
                <a:pathLst>
                  <a:path w="21" h="282">
                    <a:moveTo>
                      <a:pt x="20" y="281"/>
                    </a:moveTo>
                    <a:lnTo>
                      <a:pt x="0" y="281"/>
                    </a:lnTo>
                    <a:lnTo>
                      <a:pt x="0" y="0"/>
                    </a:lnTo>
                    <a:lnTo>
                      <a:pt x="20" y="0"/>
                    </a:lnTo>
                    <a:lnTo>
                      <a:pt x="20" y="281"/>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26" name="Freeform 110"/>
              <p:cNvSpPr>
                <a:spLocks noChangeAspect="1"/>
              </p:cNvSpPr>
              <p:nvPr/>
            </p:nvSpPr>
            <p:spPr bwMode="auto">
              <a:xfrm flipH="1">
                <a:off x="2974" y="3394"/>
                <a:ext cx="20" cy="20"/>
              </a:xfrm>
              <a:custGeom>
                <a:avLst/>
                <a:gdLst>
                  <a:gd name="T0" fmla="*/ 0 w 21"/>
                  <a:gd name="T1" fmla="*/ 3 h 20"/>
                  <a:gd name="T2" fmla="*/ 0 w 21"/>
                  <a:gd name="T3" fmla="*/ 2 h 20"/>
                  <a:gd name="T4" fmla="*/ 1 w 21"/>
                  <a:gd name="T5" fmla="*/ 2 h 20"/>
                  <a:gd name="T6" fmla="*/ 1 w 21"/>
                  <a:gd name="T7" fmla="*/ 0 h 20"/>
                  <a:gd name="T8" fmla="*/ 3 w 21"/>
                  <a:gd name="T9" fmla="*/ 0 h 20"/>
                  <a:gd name="T10" fmla="*/ 4 w 21"/>
                  <a:gd name="T11" fmla="*/ 0 h 20"/>
                  <a:gd name="T12" fmla="*/ 6 w 21"/>
                  <a:gd name="T13" fmla="*/ 0 h 20"/>
                  <a:gd name="T14" fmla="*/ 7 w 21"/>
                  <a:gd name="T15" fmla="*/ 0 h 20"/>
                  <a:gd name="T16" fmla="*/ 9 w 21"/>
                  <a:gd name="T17" fmla="*/ 0 h 20"/>
                  <a:gd name="T18" fmla="*/ 10 w 21"/>
                  <a:gd name="T19" fmla="*/ 0 h 20"/>
                  <a:gd name="T20" fmla="*/ 13 w 21"/>
                  <a:gd name="T21" fmla="*/ 0 h 20"/>
                  <a:gd name="T22" fmla="*/ 15 w 21"/>
                  <a:gd name="T23" fmla="*/ 0 h 20"/>
                  <a:gd name="T24" fmla="*/ 16 w 21"/>
                  <a:gd name="T25" fmla="*/ 0 h 20"/>
                  <a:gd name="T26" fmla="*/ 18 w 21"/>
                  <a:gd name="T27" fmla="*/ 0 h 20"/>
                  <a:gd name="T28" fmla="*/ 18 w 21"/>
                  <a:gd name="T29" fmla="*/ 2 h 20"/>
                  <a:gd name="T30" fmla="*/ 20 w 21"/>
                  <a:gd name="T31" fmla="*/ 2 h 20"/>
                  <a:gd name="T32" fmla="*/ 20 w 21"/>
                  <a:gd name="T33" fmla="*/ 3 h 20"/>
                  <a:gd name="T34" fmla="*/ 13 w 21"/>
                  <a:gd name="T35" fmla="*/ 19 h 20"/>
                  <a:gd name="T36" fmla="*/ 6 w 21"/>
                  <a:gd name="T37" fmla="*/ 19 h 20"/>
                  <a:gd name="T38" fmla="*/ 0 w 21"/>
                  <a:gd name="T3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0">
                    <a:moveTo>
                      <a:pt x="0" y="3"/>
                    </a:moveTo>
                    <a:lnTo>
                      <a:pt x="0" y="2"/>
                    </a:lnTo>
                    <a:lnTo>
                      <a:pt x="1" y="2"/>
                    </a:lnTo>
                    <a:lnTo>
                      <a:pt x="1" y="0"/>
                    </a:lnTo>
                    <a:lnTo>
                      <a:pt x="3" y="0"/>
                    </a:lnTo>
                    <a:lnTo>
                      <a:pt x="4" y="0"/>
                    </a:lnTo>
                    <a:lnTo>
                      <a:pt x="6" y="0"/>
                    </a:lnTo>
                    <a:lnTo>
                      <a:pt x="7" y="0"/>
                    </a:lnTo>
                    <a:lnTo>
                      <a:pt x="9" y="0"/>
                    </a:lnTo>
                    <a:lnTo>
                      <a:pt x="10" y="0"/>
                    </a:lnTo>
                    <a:lnTo>
                      <a:pt x="13" y="0"/>
                    </a:lnTo>
                    <a:lnTo>
                      <a:pt x="15" y="0"/>
                    </a:lnTo>
                    <a:lnTo>
                      <a:pt x="16" y="0"/>
                    </a:lnTo>
                    <a:lnTo>
                      <a:pt x="18" y="0"/>
                    </a:lnTo>
                    <a:lnTo>
                      <a:pt x="18" y="2"/>
                    </a:lnTo>
                    <a:lnTo>
                      <a:pt x="20" y="2"/>
                    </a:lnTo>
                    <a:lnTo>
                      <a:pt x="20" y="3"/>
                    </a:lnTo>
                    <a:lnTo>
                      <a:pt x="13" y="19"/>
                    </a:lnTo>
                    <a:lnTo>
                      <a:pt x="6" y="19"/>
                    </a:lnTo>
                    <a:lnTo>
                      <a:pt x="0" y="3"/>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27" name="Freeform 111"/>
              <p:cNvSpPr>
                <a:spLocks noChangeAspect="1"/>
              </p:cNvSpPr>
              <p:nvPr/>
            </p:nvSpPr>
            <p:spPr bwMode="auto">
              <a:xfrm flipH="1">
                <a:off x="2974" y="3394"/>
                <a:ext cx="20" cy="20"/>
              </a:xfrm>
              <a:custGeom>
                <a:avLst/>
                <a:gdLst>
                  <a:gd name="T0" fmla="*/ 0 w 21"/>
                  <a:gd name="T1" fmla="*/ 3 h 20"/>
                  <a:gd name="T2" fmla="*/ 4 w 21"/>
                  <a:gd name="T3" fmla="*/ 0 h 20"/>
                  <a:gd name="T4" fmla="*/ 9 w 21"/>
                  <a:gd name="T5" fmla="*/ 0 h 20"/>
                  <a:gd name="T6" fmla="*/ 15 w 21"/>
                  <a:gd name="T7" fmla="*/ 0 h 20"/>
                  <a:gd name="T8" fmla="*/ 20 w 21"/>
                  <a:gd name="T9" fmla="*/ 3 h 20"/>
                  <a:gd name="T10" fmla="*/ 13 w 21"/>
                  <a:gd name="T11" fmla="*/ 19 h 20"/>
                  <a:gd name="T12" fmla="*/ 6 w 21"/>
                  <a:gd name="T13" fmla="*/ 19 h 20"/>
                  <a:gd name="T14" fmla="*/ 0 w 21"/>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
                    <a:moveTo>
                      <a:pt x="0" y="3"/>
                    </a:moveTo>
                    <a:lnTo>
                      <a:pt x="4" y="0"/>
                    </a:lnTo>
                    <a:lnTo>
                      <a:pt x="9" y="0"/>
                    </a:lnTo>
                    <a:lnTo>
                      <a:pt x="15" y="0"/>
                    </a:lnTo>
                    <a:lnTo>
                      <a:pt x="20" y="3"/>
                    </a:lnTo>
                    <a:lnTo>
                      <a:pt x="13" y="19"/>
                    </a:lnTo>
                    <a:lnTo>
                      <a:pt x="6" y="19"/>
                    </a:lnTo>
                    <a:lnTo>
                      <a:pt x="0" y="3"/>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28" name="Line 112"/>
              <p:cNvSpPr>
                <a:spLocks noChangeAspect="1" noChangeShapeType="1"/>
              </p:cNvSpPr>
              <p:nvPr/>
            </p:nvSpPr>
            <p:spPr bwMode="auto">
              <a:xfrm flipH="1">
                <a:off x="2988" y="3396"/>
                <a:ext cx="1"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2929" name="Freeform 113"/>
              <p:cNvSpPr>
                <a:spLocks noChangeAspect="1"/>
              </p:cNvSpPr>
              <p:nvPr/>
            </p:nvSpPr>
            <p:spPr bwMode="auto">
              <a:xfrm flipH="1">
                <a:off x="3005" y="3709"/>
                <a:ext cx="181" cy="79"/>
              </a:xfrm>
              <a:custGeom>
                <a:avLst/>
                <a:gdLst>
                  <a:gd name="T0" fmla="*/ 0 w 189"/>
                  <a:gd name="T1" fmla="*/ 78 h 79"/>
                  <a:gd name="T2" fmla="*/ 56 w 189"/>
                  <a:gd name="T3" fmla="*/ 78 h 79"/>
                  <a:gd name="T4" fmla="*/ 119 w 189"/>
                  <a:gd name="T5" fmla="*/ 46 h 79"/>
                  <a:gd name="T6" fmla="*/ 165 w 189"/>
                  <a:gd name="T7" fmla="*/ 53 h 79"/>
                  <a:gd name="T8" fmla="*/ 188 w 189"/>
                  <a:gd name="T9" fmla="*/ 53 h 79"/>
                  <a:gd name="T10" fmla="*/ 182 w 189"/>
                  <a:gd name="T11" fmla="*/ 0 h 79"/>
                  <a:gd name="T12" fmla="*/ 0 w 189"/>
                  <a:gd name="T13" fmla="*/ 0 h 79"/>
                  <a:gd name="T14" fmla="*/ 0 w 189"/>
                  <a:gd name="T15" fmla="*/ 78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79">
                    <a:moveTo>
                      <a:pt x="0" y="78"/>
                    </a:moveTo>
                    <a:lnTo>
                      <a:pt x="56" y="78"/>
                    </a:lnTo>
                    <a:lnTo>
                      <a:pt x="119" y="46"/>
                    </a:lnTo>
                    <a:lnTo>
                      <a:pt x="165" y="53"/>
                    </a:lnTo>
                    <a:lnTo>
                      <a:pt x="188" y="53"/>
                    </a:lnTo>
                    <a:lnTo>
                      <a:pt x="182" y="0"/>
                    </a:lnTo>
                    <a:lnTo>
                      <a:pt x="0" y="0"/>
                    </a:lnTo>
                    <a:lnTo>
                      <a:pt x="0" y="78"/>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30" name="Freeform 114"/>
              <p:cNvSpPr>
                <a:spLocks noChangeAspect="1"/>
              </p:cNvSpPr>
              <p:nvPr/>
            </p:nvSpPr>
            <p:spPr bwMode="auto">
              <a:xfrm flipH="1">
                <a:off x="3005" y="3709"/>
                <a:ext cx="181" cy="79"/>
              </a:xfrm>
              <a:custGeom>
                <a:avLst/>
                <a:gdLst>
                  <a:gd name="T0" fmla="*/ 0 w 189"/>
                  <a:gd name="T1" fmla="*/ 78 h 79"/>
                  <a:gd name="T2" fmla="*/ 56 w 189"/>
                  <a:gd name="T3" fmla="*/ 78 h 79"/>
                  <a:gd name="T4" fmla="*/ 119 w 189"/>
                  <a:gd name="T5" fmla="*/ 46 h 79"/>
                  <a:gd name="T6" fmla="*/ 165 w 189"/>
                  <a:gd name="T7" fmla="*/ 53 h 79"/>
                  <a:gd name="T8" fmla="*/ 188 w 189"/>
                  <a:gd name="T9" fmla="*/ 53 h 79"/>
                  <a:gd name="T10" fmla="*/ 182 w 189"/>
                  <a:gd name="T11" fmla="*/ 0 h 79"/>
                  <a:gd name="T12" fmla="*/ 0 w 189"/>
                  <a:gd name="T13" fmla="*/ 0 h 79"/>
                  <a:gd name="T14" fmla="*/ 0 w 189"/>
                  <a:gd name="T15" fmla="*/ 78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79">
                    <a:moveTo>
                      <a:pt x="0" y="78"/>
                    </a:moveTo>
                    <a:lnTo>
                      <a:pt x="56" y="78"/>
                    </a:lnTo>
                    <a:lnTo>
                      <a:pt x="119" y="46"/>
                    </a:lnTo>
                    <a:lnTo>
                      <a:pt x="165" y="53"/>
                    </a:lnTo>
                    <a:lnTo>
                      <a:pt x="188" y="53"/>
                    </a:lnTo>
                    <a:lnTo>
                      <a:pt x="182" y="0"/>
                    </a:lnTo>
                    <a:lnTo>
                      <a:pt x="0" y="0"/>
                    </a:lnTo>
                    <a:lnTo>
                      <a:pt x="0" y="7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31" name="Freeform 115"/>
              <p:cNvSpPr>
                <a:spLocks noChangeAspect="1"/>
              </p:cNvSpPr>
              <p:nvPr/>
            </p:nvSpPr>
            <p:spPr bwMode="auto">
              <a:xfrm flipH="1">
                <a:off x="3504" y="3721"/>
                <a:ext cx="159" cy="93"/>
              </a:xfrm>
              <a:custGeom>
                <a:avLst/>
                <a:gdLst>
                  <a:gd name="T0" fmla="*/ 166 w 167"/>
                  <a:gd name="T1" fmla="*/ 92 h 93"/>
                  <a:gd name="T2" fmla="*/ 133 w 167"/>
                  <a:gd name="T3" fmla="*/ 70 h 93"/>
                  <a:gd name="T4" fmla="*/ 41 w 167"/>
                  <a:gd name="T5" fmla="*/ 33 h 93"/>
                  <a:gd name="T6" fmla="*/ 0 w 167"/>
                  <a:gd name="T7" fmla="*/ 33 h 93"/>
                  <a:gd name="T8" fmla="*/ 0 w 167"/>
                  <a:gd name="T9" fmla="*/ 7 h 93"/>
                  <a:gd name="T10" fmla="*/ 4 w 167"/>
                  <a:gd name="T11" fmla="*/ 5 h 93"/>
                  <a:gd name="T12" fmla="*/ 9 w 167"/>
                  <a:gd name="T13" fmla="*/ 5 h 93"/>
                  <a:gd name="T14" fmla="*/ 15 w 167"/>
                  <a:gd name="T15" fmla="*/ 3 h 93"/>
                  <a:gd name="T16" fmla="*/ 20 w 167"/>
                  <a:gd name="T17" fmla="*/ 3 h 93"/>
                  <a:gd name="T18" fmla="*/ 24 w 167"/>
                  <a:gd name="T19" fmla="*/ 2 h 93"/>
                  <a:gd name="T20" fmla="*/ 29 w 167"/>
                  <a:gd name="T21" fmla="*/ 1 h 93"/>
                  <a:gd name="T22" fmla="*/ 36 w 167"/>
                  <a:gd name="T23" fmla="*/ 1 h 93"/>
                  <a:gd name="T24" fmla="*/ 41 w 167"/>
                  <a:gd name="T25" fmla="*/ 1 h 93"/>
                  <a:gd name="T26" fmla="*/ 46 w 167"/>
                  <a:gd name="T27" fmla="*/ 0 h 93"/>
                  <a:gd name="T28" fmla="*/ 50 w 167"/>
                  <a:gd name="T29" fmla="*/ 0 h 93"/>
                  <a:gd name="T30" fmla="*/ 56 w 167"/>
                  <a:gd name="T31" fmla="*/ 0 h 93"/>
                  <a:gd name="T32" fmla="*/ 61 w 167"/>
                  <a:gd name="T33" fmla="*/ 0 h 93"/>
                  <a:gd name="T34" fmla="*/ 66 w 167"/>
                  <a:gd name="T35" fmla="*/ 0 h 93"/>
                  <a:gd name="T36" fmla="*/ 71 w 167"/>
                  <a:gd name="T37" fmla="*/ 0 h 93"/>
                  <a:gd name="T38" fmla="*/ 77 w 167"/>
                  <a:gd name="T39" fmla="*/ 0 h 93"/>
                  <a:gd name="T40" fmla="*/ 82 w 167"/>
                  <a:gd name="T41" fmla="*/ 0 h 93"/>
                  <a:gd name="T42" fmla="*/ 87 w 167"/>
                  <a:gd name="T43" fmla="*/ 0 h 93"/>
                  <a:gd name="T44" fmla="*/ 92 w 167"/>
                  <a:gd name="T45" fmla="*/ 0 h 93"/>
                  <a:gd name="T46" fmla="*/ 98 w 167"/>
                  <a:gd name="T47" fmla="*/ 0 h 93"/>
                  <a:gd name="T48" fmla="*/ 103 w 167"/>
                  <a:gd name="T49" fmla="*/ 0 h 93"/>
                  <a:gd name="T50" fmla="*/ 108 w 167"/>
                  <a:gd name="T51" fmla="*/ 1 h 93"/>
                  <a:gd name="T52" fmla="*/ 113 w 167"/>
                  <a:gd name="T53" fmla="*/ 1 h 93"/>
                  <a:gd name="T54" fmla="*/ 119 w 167"/>
                  <a:gd name="T55" fmla="*/ 1 h 93"/>
                  <a:gd name="T56" fmla="*/ 123 w 167"/>
                  <a:gd name="T57" fmla="*/ 2 h 93"/>
                  <a:gd name="T58" fmla="*/ 128 w 167"/>
                  <a:gd name="T59" fmla="*/ 2 h 93"/>
                  <a:gd name="T60" fmla="*/ 133 w 167"/>
                  <a:gd name="T61" fmla="*/ 3 h 93"/>
                  <a:gd name="T62" fmla="*/ 139 w 167"/>
                  <a:gd name="T63" fmla="*/ 3 h 93"/>
                  <a:gd name="T64" fmla="*/ 144 w 167"/>
                  <a:gd name="T65" fmla="*/ 4 h 93"/>
                  <a:gd name="T66" fmla="*/ 148 w 167"/>
                  <a:gd name="T67" fmla="*/ 5 h 93"/>
                  <a:gd name="T68" fmla="*/ 153 w 167"/>
                  <a:gd name="T69" fmla="*/ 5 h 93"/>
                  <a:gd name="T70" fmla="*/ 159 w 167"/>
                  <a:gd name="T71" fmla="*/ 6 h 93"/>
                  <a:gd name="T72" fmla="*/ 163 w 167"/>
                  <a:gd name="T73" fmla="*/ 7 h 93"/>
                  <a:gd name="T74" fmla="*/ 166 w 167"/>
                  <a:gd name="T7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 h="93">
                    <a:moveTo>
                      <a:pt x="166" y="92"/>
                    </a:moveTo>
                    <a:lnTo>
                      <a:pt x="133" y="70"/>
                    </a:lnTo>
                    <a:lnTo>
                      <a:pt x="41" y="33"/>
                    </a:lnTo>
                    <a:lnTo>
                      <a:pt x="0" y="33"/>
                    </a:lnTo>
                    <a:lnTo>
                      <a:pt x="0" y="7"/>
                    </a:lnTo>
                    <a:lnTo>
                      <a:pt x="4" y="5"/>
                    </a:lnTo>
                    <a:lnTo>
                      <a:pt x="9" y="5"/>
                    </a:lnTo>
                    <a:lnTo>
                      <a:pt x="15" y="3"/>
                    </a:lnTo>
                    <a:lnTo>
                      <a:pt x="20" y="3"/>
                    </a:lnTo>
                    <a:lnTo>
                      <a:pt x="24" y="2"/>
                    </a:lnTo>
                    <a:lnTo>
                      <a:pt x="29" y="1"/>
                    </a:lnTo>
                    <a:lnTo>
                      <a:pt x="36" y="1"/>
                    </a:lnTo>
                    <a:lnTo>
                      <a:pt x="41" y="1"/>
                    </a:lnTo>
                    <a:lnTo>
                      <a:pt x="46" y="0"/>
                    </a:lnTo>
                    <a:lnTo>
                      <a:pt x="50" y="0"/>
                    </a:lnTo>
                    <a:lnTo>
                      <a:pt x="56" y="0"/>
                    </a:lnTo>
                    <a:lnTo>
                      <a:pt x="61" y="0"/>
                    </a:lnTo>
                    <a:lnTo>
                      <a:pt x="66" y="0"/>
                    </a:lnTo>
                    <a:lnTo>
                      <a:pt x="71" y="0"/>
                    </a:lnTo>
                    <a:lnTo>
                      <a:pt x="77" y="0"/>
                    </a:lnTo>
                    <a:lnTo>
                      <a:pt x="82" y="0"/>
                    </a:lnTo>
                    <a:lnTo>
                      <a:pt x="87" y="0"/>
                    </a:lnTo>
                    <a:lnTo>
                      <a:pt x="92" y="0"/>
                    </a:lnTo>
                    <a:lnTo>
                      <a:pt x="98" y="0"/>
                    </a:lnTo>
                    <a:lnTo>
                      <a:pt x="103" y="0"/>
                    </a:lnTo>
                    <a:lnTo>
                      <a:pt x="108" y="1"/>
                    </a:lnTo>
                    <a:lnTo>
                      <a:pt x="113" y="1"/>
                    </a:lnTo>
                    <a:lnTo>
                      <a:pt x="119" y="1"/>
                    </a:lnTo>
                    <a:lnTo>
                      <a:pt x="123" y="2"/>
                    </a:lnTo>
                    <a:lnTo>
                      <a:pt x="128" y="2"/>
                    </a:lnTo>
                    <a:lnTo>
                      <a:pt x="133" y="3"/>
                    </a:lnTo>
                    <a:lnTo>
                      <a:pt x="139" y="3"/>
                    </a:lnTo>
                    <a:lnTo>
                      <a:pt x="144" y="4"/>
                    </a:lnTo>
                    <a:lnTo>
                      <a:pt x="148" y="5"/>
                    </a:lnTo>
                    <a:lnTo>
                      <a:pt x="153" y="5"/>
                    </a:lnTo>
                    <a:lnTo>
                      <a:pt x="159" y="6"/>
                    </a:lnTo>
                    <a:lnTo>
                      <a:pt x="163" y="7"/>
                    </a:lnTo>
                    <a:lnTo>
                      <a:pt x="166" y="92"/>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32" name="Freeform 116"/>
              <p:cNvSpPr>
                <a:spLocks noChangeAspect="1"/>
              </p:cNvSpPr>
              <p:nvPr/>
            </p:nvSpPr>
            <p:spPr bwMode="auto">
              <a:xfrm flipH="1">
                <a:off x="3504" y="3721"/>
                <a:ext cx="159" cy="93"/>
              </a:xfrm>
              <a:custGeom>
                <a:avLst/>
                <a:gdLst>
                  <a:gd name="T0" fmla="*/ 166 w 167"/>
                  <a:gd name="T1" fmla="*/ 92 h 93"/>
                  <a:gd name="T2" fmla="*/ 133 w 167"/>
                  <a:gd name="T3" fmla="*/ 70 h 93"/>
                  <a:gd name="T4" fmla="*/ 41 w 167"/>
                  <a:gd name="T5" fmla="*/ 33 h 93"/>
                  <a:gd name="T6" fmla="*/ 0 w 167"/>
                  <a:gd name="T7" fmla="*/ 33 h 93"/>
                  <a:gd name="T8" fmla="*/ 0 w 167"/>
                  <a:gd name="T9" fmla="*/ 7 h 93"/>
                  <a:gd name="T10" fmla="*/ 9 w 167"/>
                  <a:gd name="T11" fmla="*/ 5 h 93"/>
                  <a:gd name="T12" fmla="*/ 20 w 167"/>
                  <a:gd name="T13" fmla="*/ 3 h 93"/>
                  <a:gd name="T14" fmla="*/ 29 w 167"/>
                  <a:gd name="T15" fmla="*/ 1 h 93"/>
                  <a:gd name="T16" fmla="*/ 41 w 167"/>
                  <a:gd name="T17" fmla="*/ 1 h 93"/>
                  <a:gd name="T18" fmla="*/ 50 w 167"/>
                  <a:gd name="T19" fmla="*/ 0 h 93"/>
                  <a:gd name="T20" fmla="*/ 61 w 167"/>
                  <a:gd name="T21" fmla="*/ 0 h 93"/>
                  <a:gd name="T22" fmla="*/ 71 w 167"/>
                  <a:gd name="T23" fmla="*/ 0 h 93"/>
                  <a:gd name="T24" fmla="*/ 82 w 167"/>
                  <a:gd name="T25" fmla="*/ 0 h 93"/>
                  <a:gd name="T26" fmla="*/ 92 w 167"/>
                  <a:gd name="T27" fmla="*/ 0 h 93"/>
                  <a:gd name="T28" fmla="*/ 103 w 167"/>
                  <a:gd name="T29" fmla="*/ 0 h 93"/>
                  <a:gd name="T30" fmla="*/ 113 w 167"/>
                  <a:gd name="T31" fmla="*/ 1 h 93"/>
                  <a:gd name="T32" fmla="*/ 123 w 167"/>
                  <a:gd name="T33" fmla="*/ 2 h 93"/>
                  <a:gd name="T34" fmla="*/ 133 w 167"/>
                  <a:gd name="T35" fmla="*/ 3 h 93"/>
                  <a:gd name="T36" fmla="*/ 144 w 167"/>
                  <a:gd name="T37" fmla="*/ 4 h 93"/>
                  <a:gd name="T38" fmla="*/ 153 w 167"/>
                  <a:gd name="T39" fmla="*/ 5 h 93"/>
                  <a:gd name="T40" fmla="*/ 163 w 167"/>
                  <a:gd name="T41" fmla="*/ 7 h 93"/>
                  <a:gd name="T42" fmla="*/ 166 w 167"/>
                  <a:gd name="T43"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93">
                    <a:moveTo>
                      <a:pt x="166" y="92"/>
                    </a:moveTo>
                    <a:lnTo>
                      <a:pt x="133" y="70"/>
                    </a:lnTo>
                    <a:lnTo>
                      <a:pt x="41" y="33"/>
                    </a:lnTo>
                    <a:lnTo>
                      <a:pt x="0" y="33"/>
                    </a:lnTo>
                    <a:lnTo>
                      <a:pt x="0" y="7"/>
                    </a:lnTo>
                    <a:lnTo>
                      <a:pt x="9" y="5"/>
                    </a:lnTo>
                    <a:lnTo>
                      <a:pt x="20" y="3"/>
                    </a:lnTo>
                    <a:lnTo>
                      <a:pt x="29" y="1"/>
                    </a:lnTo>
                    <a:lnTo>
                      <a:pt x="41" y="1"/>
                    </a:lnTo>
                    <a:lnTo>
                      <a:pt x="50" y="0"/>
                    </a:lnTo>
                    <a:lnTo>
                      <a:pt x="61" y="0"/>
                    </a:lnTo>
                    <a:lnTo>
                      <a:pt x="71" y="0"/>
                    </a:lnTo>
                    <a:lnTo>
                      <a:pt x="82" y="0"/>
                    </a:lnTo>
                    <a:lnTo>
                      <a:pt x="92" y="0"/>
                    </a:lnTo>
                    <a:lnTo>
                      <a:pt x="103" y="0"/>
                    </a:lnTo>
                    <a:lnTo>
                      <a:pt x="113" y="1"/>
                    </a:lnTo>
                    <a:lnTo>
                      <a:pt x="123" y="2"/>
                    </a:lnTo>
                    <a:lnTo>
                      <a:pt x="133" y="3"/>
                    </a:lnTo>
                    <a:lnTo>
                      <a:pt x="144" y="4"/>
                    </a:lnTo>
                    <a:lnTo>
                      <a:pt x="153" y="5"/>
                    </a:lnTo>
                    <a:lnTo>
                      <a:pt x="163" y="7"/>
                    </a:lnTo>
                    <a:lnTo>
                      <a:pt x="166" y="92"/>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33" name="Freeform 117"/>
              <p:cNvSpPr>
                <a:spLocks noChangeAspect="1"/>
              </p:cNvSpPr>
              <p:nvPr/>
            </p:nvSpPr>
            <p:spPr bwMode="auto">
              <a:xfrm flipH="1">
                <a:off x="3483" y="3690"/>
                <a:ext cx="185" cy="126"/>
              </a:xfrm>
              <a:custGeom>
                <a:avLst/>
                <a:gdLst>
                  <a:gd name="T0" fmla="*/ 166 w 194"/>
                  <a:gd name="T1" fmla="*/ 125 h 126"/>
                  <a:gd name="T2" fmla="*/ 124 w 194"/>
                  <a:gd name="T3" fmla="*/ 41 h 126"/>
                  <a:gd name="T4" fmla="*/ 118 w 194"/>
                  <a:gd name="T5" fmla="*/ 39 h 126"/>
                  <a:gd name="T6" fmla="*/ 113 w 194"/>
                  <a:gd name="T7" fmla="*/ 37 h 126"/>
                  <a:gd name="T8" fmla="*/ 108 w 194"/>
                  <a:gd name="T9" fmla="*/ 36 h 126"/>
                  <a:gd name="T10" fmla="*/ 103 w 194"/>
                  <a:gd name="T11" fmla="*/ 34 h 126"/>
                  <a:gd name="T12" fmla="*/ 98 w 194"/>
                  <a:gd name="T13" fmla="*/ 33 h 126"/>
                  <a:gd name="T14" fmla="*/ 91 w 194"/>
                  <a:gd name="T15" fmla="*/ 32 h 126"/>
                  <a:gd name="T16" fmla="*/ 85 w 194"/>
                  <a:gd name="T17" fmla="*/ 32 h 126"/>
                  <a:gd name="T18" fmla="*/ 79 w 194"/>
                  <a:gd name="T19" fmla="*/ 32 h 126"/>
                  <a:gd name="T20" fmla="*/ 72 w 194"/>
                  <a:gd name="T21" fmla="*/ 32 h 126"/>
                  <a:gd name="T22" fmla="*/ 66 w 194"/>
                  <a:gd name="T23" fmla="*/ 32 h 126"/>
                  <a:gd name="T24" fmla="*/ 59 w 194"/>
                  <a:gd name="T25" fmla="*/ 33 h 126"/>
                  <a:gd name="T26" fmla="*/ 52 w 194"/>
                  <a:gd name="T27" fmla="*/ 34 h 126"/>
                  <a:gd name="T28" fmla="*/ 46 w 194"/>
                  <a:gd name="T29" fmla="*/ 35 h 126"/>
                  <a:gd name="T30" fmla="*/ 39 w 194"/>
                  <a:gd name="T31" fmla="*/ 36 h 126"/>
                  <a:gd name="T32" fmla="*/ 31 w 194"/>
                  <a:gd name="T33" fmla="*/ 37 h 126"/>
                  <a:gd name="T34" fmla="*/ 23 w 194"/>
                  <a:gd name="T35" fmla="*/ 52 h 126"/>
                  <a:gd name="T36" fmla="*/ 0 w 194"/>
                  <a:gd name="T37" fmla="*/ 48 h 126"/>
                  <a:gd name="T38" fmla="*/ 2 w 194"/>
                  <a:gd name="T39" fmla="*/ 23 h 126"/>
                  <a:gd name="T40" fmla="*/ 4 w 194"/>
                  <a:gd name="T41" fmla="*/ 21 h 126"/>
                  <a:gd name="T42" fmla="*/ 5 w 194"/>
                  <a:gd name="T43" fmla="*/ 20 h 126"/>
                  <a:gd name="T44" fmla="*/ 6 w 194"/>
                  <a:gd name="T45" fmla="*/ 19 h 126"/>
                  <a:gd name="T46" fmla="*/ 8 w 194"/>
                  <a:gd name="T47" fmla="*/ 19 h 126"/>
                  <a:gd name="T48" fmla="*/ 10 w 194"/>
                  <a:gd name="T49" fmla="*/ 19 h 126"/>
                  <a:gd name="T50" fmla="*/ 17 w 194"/>
                  <a:gd name="T51" fmla="*/ 18 h 126"/>
                  <a:gd name="T52" fmla="*/ 27 w 194"/>
                  <a:gd name="T53" fmla="*/ 15 h 126"/>
                  <a:gd name="T54" fmla="*/ 39 w 194"/>
                  <a:gd name="T55" fmla="*/ 13 h 126"/>
                  <a:gd name="T56" fmla="*/ 49 w 194"/>
                  <a:gd name="T57" fmla="*/ 11 h 126"/>
                  <a:gd name="T58" fmla="*/ 62 w 194"/>
                  <a:gd name="T59" fmla="*/ 9 h 126"/>
                  <a:gd name="T60" fmla="*/ 72 w 194"/>
                  <a:gd name="T61" fmla="*/ 8 h 126"/>
                  <a:gd name="T62" fmla="*/ 84 w 194"/>
                  <a:gd name="T63" fmla="*/ 6 h 126"/>
                  <a:gd name="T64" fmla="*/ 95 w 194"/>
                  <a:gd name="T65" fmla="*/ 5 h 126"/>
                  <a:gd name="T66" fmla="*/ 107 w 194"/>
                  <a:gd name="T67" fmla="*/ 4 h 126"/>
                  <a:gd name="T68" fmla="*/ 117 w 194"/>
                  <a:gd name="T69" fmla="*/ 3 h 126"/>
                  <a:gd name="T70" fmla="*/ 129 w 194"/>
                  <a:gd name="T71" fmla="*/ 3 h 126"/>
                  <a:gd name="T72" fmla="*/ 141 w 194"/>
                  <a:gd name="T73" fmla="*/ 2 h 126"/>
                  <a:gd name="T74" fmla="*/ 152 w 194"/>
                  <a:gd name="T75" fmla="*/ 1 h 126"/>
                  <a:gd name="T76" fmla="*/ 164 w 194"/>
                  <a:gd name="T77" fmla="*/ 1 h 126"/>
                  <a:gd name="T78" fmla="*/ 175 w 194"/>
                  <a:gd name="T79" fmla="*/ 0 h 126"/>
                  <a:gd name="T80" fmla="*/ 187 w 194"/>
                  <a:gd name="T81" fmla="*/ 0 h 126"/>
                  <a:gd name="T82" fmla="*/ 193 w 194"/>
                  <a:gd name="T83"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 h="126">
                    <a:moveTo>
                      <a:pt x="193" y="125"/>
                    </a:moveTo>
                    <a:lnTo>
                      <a:pt x="166" y="125"/>
                    </a:lnTo>
                    <a:lnTo>
                      <a:pt x="126" y="43"/>
                    </a:lnTo>
                    <a:lnTo>
                      <a:pt x="124" y="41"/>
                    </a:lnTo>
                    <a:lnTo>
                      <a:pt x="122" y="40"/>
                    </a:lnTo>
                    <a:lnTo>
                      <a:pt x="118" y="39"/>
                    </a:lnTo>
                    <a:lnTo>
                      <a:pt x="116" y="38"/>
                    </a:lnTo>
                    <a:lnTo>
                      <a:pt x="113" y="37"/>
                    </a:lnTo>
                    <a:lnTo>
                      <a:pt x="111" y="36"/>
                    </a:lnTo>
                    <a:lnTo>
                      <a:pt x="108" y="36"/>
                    </a:lnTo>
                    <a:lnTo>
                      <a:pt x="106" y="35"/>
                    </a:lnTo>
                    <a:lnTo>
                      <a:pt x="103" y="34"/>
                    </a:lnTo>
                    <a:lnTo>
                      <a:pt x="101" y="34"/>
                    </a:lnTo>
                    <a:lnTo>
                      <a:pt x="98" y="33"/>
                    </a:lnTo>
                    <a:lnTo>
                      <a:pt x="94" y="33"/>
                    </a:lnTo>
                    <a:lnTo>
                      <a:pt x="91" y="32"/>
                    </a:lnTo>
                    <a:lnTo>
                      <a:pt x="88" y="32"/>
                    </a:lnTo>
                    <a:lnTo>
                      <a:pt x="85" y="32"/>
                    </a:lnTo>
                    <a:lnTo>
                      <a:pt x="82" y="32"/>
                    </a:lnTo>
                    <a:lnTo>
                      <a:pt x="79" y="32"/>
                    </a:lnTo>
                    <a:lnTo>
                      <a:pt x="76" y="32"/>
                    </a:lnTo>
                    <a:lnTo>
                      <a:pt x="72" y="32"/>
                    </a:lnTo>
                    <a:lnTo>
                      <a:pt x="69" y="32"/>
                    </a:lnTo>
                    <a:lnTo>
                      <a:pt x="66" y="32"/>
                    </a:lnTo>
                    <a:lnTo>
                      <a:pt x="62" y="32"/>
                    </a:lnTo>
                    <a:lnTo>
                      <a:pt x="59" y="33"/>
                    </a:lnTo>
                    <a:lnTo>
                      <a:pt x="56" y="34"/>
                    </a:lnTo>
                    <a:lnTo>
                      <a:pt x="52" y="34"/>
                    </a:lnTo>
                    <a:lnTo>
                      <a:pt x="48" y="34"/>
                    </a:lnTo>
                    <a:lnTo>
                      <a:pt x="46" y="35"/>
                    </a:lnTo>
                    <a:lnTo>
                      <a:pt x="42" y="36"/>
                    </a:lnTo>
                    <a:lnTo>
                      <a:pt x="39" y="36"/>
                    </a:lnTo>
                    <a:lnTo>
                      <a:pt x="35" y="37"/>
                    </a:lnTo>
                    <a:lnTo>
                      <a:pt x="31" y="37"/>
                    </a:lnTo>
                    <a:lnTo>
                      <a:pt x="28" y="38"/>
                    </a:lnTo>
                    <a:lnTo>
                      <a:pt x="23" y="52"/>
                    </a:lnTo>
                    <a:lnTo>
                      <a:pt x="0" y="52"/>
                    </a:lnTo>
                    <a:lnTo>
                      <a:pt x="0" y="48"/>
                    </a:lnTo>
                    <a:lnTo>
                      <a:pt x="2" y="48"/>
                    </a:lnTo>
                    <a:lnTo>
                      <a:pt x="2" y="23"/>
                    </a:lnTo>
                    <a:lnTo>
                      <a:pt x="3" y="22"/>
                    </a:lnTo>
                    <a:lnTo>
                      <a:pt x="4" y="21"/>
                    </a:lnTo>
                    <a:lnTo>
                      <a:pt x="4" y="20"/>
                    </a:lnTo>
                    <a:lnTo>
                      <a:pt x="5" y="20"/>
                    </a:lnTo>
                    <a:lnTo>
                      <a:pt x="6" y="20"/>
                    </a:lnTo>
                    <a:lnTo>
                      <a:pt x="6" y="19"/>
                    </a:lnTo>
                    <a:lnTo>
                      <a:pt x="7" y="19"/>
                    </a:lnTo>
                    <a:lnTo>
                      <a:pt x="8" y="19"/>
                    </a:lnTo>
                    <a:lnTo>
                      <a:pt x="9" y="19"/>
                    </a:lnTo>
                    <a:lnTo>
                      <a:pt x="10" y="19"/>
                    </a:lnTo>
                    <a:lnTo>
                      <a:pt x="12" y="19"/>
                    </a:lnTo>
                    <a:lnTo>
                      <a:pt x="17" y="18"/>
                    </a:lnTo>
                    <a:lnTo>
                      <a:pt x="22" y="16"/>
                    </a:lnTo>
                    <a:lnTo>
                      <a:pt x="27" y="15"/>
                    </a:lnTo>
                    <a:lnTo>
                      <a:pt x="34" y="13"/>
                    </a:lnTo>
                    <a:lnTo>
                      <a:pt x="39" y="13"/>
                    </a:lnTo>
                    <a:lnTo>
                      <a:pt x="44" y="12"/>
                    </a:lnTo>
                    <a:lnTo>
                      <a:pt x="49" y="11"/>
                    </a:lnTo>
                    <a:lnTo>
                      <a:pt x="56" y="10"/>
                    </a:lnTo>
                    <a:lnTo>
                      <a:pt x="62" y="9"/>
                    </a:lnTo>
                    <a:lnTo>
                      <a:pt x="67" y="8"/>
                    </a:lnTo>
                    <a:lnTo>
                      <a:pt x="72" y="8"/>
                    </a:lnTo>
                    <a:lnTo>
                      <a:pt x="78" y="6"/>
                    </a:lnTo>
                    <a:lnTo>
                      <a:pt x="84" y="6"/>
                    </a:lnTo>
                    <a:lnTo>
                      <a:pt x="89" y="6"/>
                    </a:lnTo>
                    <a:lnTo>
                      <a:pt x="95" y="5"/>
                    </a:lnTo>
                    <a:lnTo>
                      <a:pt x="101" y="4"/>
                    </a:lnTo>
                    <a:lnTo>
                      <a:pt x="107" y="4"/>
                    </a:lnTo>
                    <a:lnTo>
                      <a:pt x="112" y="4"/>
                    </a:lnTo>
                    <a:lnTo>
                      <a:pt x="117" y="3"/>
                    </a:lnTo>
                    <a:lnTo>
                      <a:pt x="124" y="3"/>
                    </a:lnTo>
                    <a:lnTo>
                      <a:pt x="129" y="3"/>
                    </a:lnTo>
                    <a:lnTo>
                      <a:pt x="135" y="2"/>
                    </a:lnTo>
                    <a:lnTo>
                      <a:pt x="141" y="2"/>
                    </a:lnTo>
                    <a:lnTo>
                      <a:pt x="147" y="1"/>
                    </a:lnTo>
                    <a:lnTo>
                      <a:pt x="152" y="1"/>
                    </a:lnTo>
                    <a:lnTo>
                      <a:pt x="157" y="1"/>
                    </a:lnTo>
                    <a:lnTo>
                      <a:pt x="164" y="1"/>
                    </a:lnTo>
                    <a:lnTo>
                      <a:pt x="170" y="0"/>
                    </a:lnTo>
                    <a:lnTo>
                      <a:pt x="175" y="0"/>
                    </a:lnTo>
                    <a:lnTo>
                      <a:pt x="180" y="0"/>
                    </a:lnTo>
                    <a:lnTo>
                      <a:pt x="187" y="0"/>
                    </a:lnTo>
                    <a:lnTo>
                      <a:pt x="193" y="0"/>
                    </a:lnTo>
                    <a:lnTo>
                      <a:pt x="193" y="125"/>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34" name="Freeform 118"/>
              <p:cNvSpPr>
                <a:spLocks noChangeAspect="1"/>
              </p:cNvSpPr>
              <p:nvPr/>
            </p:nvSpPr>
            <p:spPr bwMode="auto">
              <a:xfrm flipH="1">
                <a:off x="3483" y="3690"/>
                <a:ext cx="185" cy="126"/>
              </a:xfrm>
              <a:custGeom>
                <a:avLst/>
                <a:gdLst>
                  <a:gd name="T0" fmla="*/ 193 w 194"/>
                  <a:gd name="T1" fmla="*/ 125 h 126"/>
                  <a:gd name="T2" fmla="*/ 166 w 194"/>
                  <a:gd name="T3" fmla="*/ 125 h 126"/>
                  <a:gd name="T4" fmla="*/ 126 w 194"/>
                  <a:gd name="T5" fmla="*/ 43 h 126"/>
                  <a:gd name="T6" fmla="*/ 122 w 194"/>
                  <a:gd name="T7" fmla="*/ 40 h 126"/>
                  <a:gd name="T8" fmla="*/ 116 w 194"/>
                  <a:gd name="T9" fmla="*/ 38 h 126"/>
                  <a:gd name="T10" fmla="*/ 111 w 194"/>
                  <a:gd name="T11" fmla="*/ 36 h 126"/>
                  <a:gd name="T12" fmla="*/ 106 w 194"/>
                  <a:gd name="T13" fmla="*/ 35 h 126"/>
                  <a:gd name="T14" fmla="*/ 101 w 194"/>
                  <a:gd name="T15" fmla="*/ 34 h 126"/>
                  <a:gd name="T16" fmla="*/ 94 w 194"/>
                  <a:gd name="T17" fmla="*/ 33 h 126"/>
                  <a:gd name="T18" fmla="*/ 88 w 194"/>
                  <a:gd name="T19" fmla="*/ 32 h 126"/>
                  <a:gd name="T20" fmla="*/ 82 w 194"/>
                  <a:gd name="T21" fmla="*/ 32 h 126"/>
                  <a:gd name="T22" fmla="*/ 76 w 194"/>
                  <a:gd name="T23" fmla="*/ 32 h 126"/>
                  <a:gd name="T24" fmla="*/ 69 w 194"/>
                  <a:gd name="T25" fmla="*/ 32 h 126"/>
                  <a:gd name="T26" fmla="*/ 62 w 194"/>
                  <a:gd name="T27" fmla="*/ 32 h 126"/>
                  <a:gd name="T28" fmla="*/ 56 w 194"/>
                  <a:gd name="T29" fmla="*/ 34 h 126"/>
                  <a:gd name="T30" fmla="*/ 48 w 194"/>
                  <a:gd name="T31" fmla="*/ 34 h 126"/>
                  <a:gd name="T32" fmla="*/ 42 w 194"/>
                  <a:gd name="T33" fmla="*/ 36 h 126"/>
                  <a:gd name="T34" fmla="*/ 35 w 194"/>
                  <a:gd name="T35" fmla="*/ 37 h 126"/>
                  <a:gd name="T36" fmla="*/ 28 w 194"/>
                  <a:gd name="T37" fmla="*/ 38 h 126"/>
                  <a:gd name="T38" fmla="*/ 23 w 194"/>
                  <a:gd name="T39" fmla="*/ 52 h 126"/>
                  <a:gd name="T40" fmla="*/ 0 w 194"/>
                  <a:gd name="T41" fmla="*/ 52 h 126"/>
                  <a:gd name="T42" fmla="*/ 0 w 194"/>
                  <a:gd name="T43" fmla="*/ 48 h 126"/>
                  <a:gd name="T44" fmla="*/ 2 w 194"/>
                  <a:gd name="T45" fmla="*/ 48 h 126"/>
                  <a:gd name="T46" fmla="*/ 2 w 194"/>
                  <a:gd name="T47" fmla="*/ 23 h 126"/>
                  <a:gd name="T48" fmla="*/ 3 w 194"/>
                  <a:gd name="T49" fmla="*/ 22 h 126"/>
                  <a:gd name="T50" fmla="*/ 5 w 194"/>
                  <a:gd name="T51" fmla="*/ 20 h 126"/>
                  <a:gd name="T52" fmla="*/ 8 w 194"/>
                  <a:gd name="T53" fmla="*/ 19 h 126"/>
                  <a:gd name="T54" fmla="*/ 12 w 194"/>
                  <a:gd name="T55" fmla="*/ 19 h 126"/>
                  <a:gd name="T56" fmla="*/ 22 w 194"/>
                  <a:gd name="T57" fmla="*/ 16 h 126"/>
                  <a:gd name="T58" fmla="*/ 34 w 194"/>
                  <a:gd name="T59" fmla="*/ 13 h 126"/>
                  <a:gd name="T60" fmla="*/ 44 w 194"/>
                  <a:gd name="T61" fmla="*/ 12 h 126"/>
                  <a:gd name="T62" fmla="*/ 56 w 194"/>
                  <a:gd name="T63" fmla="*/ 10 h 126"/>
                  <a:gd name="T64" fmla="*/ 67 w 194"/>
                  <a:gd name="T65" fmla="*/ 8 h 126"/>
                  <a:gd name="T66" fmla="*/ 78 w 194"/>
                  <a:gd name="T67" fmla="*/ 6 h 126"/>
                  <a:gd name="T68" fmla="*/ 89 w 194"/>
                  <a:gd name="T69" fmla="*/ 6 h 126"/>
                  <a:gd name="T70" fmla="*/ 101 w 194"/>
                  <a:gd name="T71" fmla="*/ 4 h 126"/>
                  <a:gd name="T72" fmla="*/ 112 w 194"/>
                  <a:gd name="T73" fmla="*/ 4 h 126"/>
                  <a:gd name="T74" fmla="*/ 124 w 194"/>
                  <a:gd name="T75" fmla="*/ 3 h 126"/>
                  <a:gd name="T76" fmla="*/ 135 w 194"/>
                  <a:gd name="T77" fmla="*/ 2 h 126"/>
                  <a:gd name="T78" fmla="*/ 147 w 194"/>
                  <a:gd name="T79" fmla="*/ 1 h 126"/>
                  <a:gd name="T80" fmla="*/ 157 w 194"/>
                  <a:gd name="T81" fmla="*/ 1 h 126"/>
                  <a:gd name="T82" fmla="*/ 170 w 194"/>
                  <a:gd name="T83" fmla="*/ 0 h 126"/>
                  <a:gd name="T84" fmla="*/ 180 w 194"/>
                  <a:gd name="T85" fmla="*/ 0 h 126"/>
                  <a:gd name="T86" fmla="*/ 193 w 194"/>
                  <a:gd name="T87" fmla="*/ 0 h 126"/>
                  <a:gd name="T88" fmla="*/ 193 w 194"/>
                  <a:gd name="T89"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126">
                    <a:moveTo>
                      <a:pt x="193" y="125"/>
                    </a:moveTo>
                    <a:lnTo>
                      <a:pt x="166" y="125"/>
                    </a:lnTo>
                    <a:lnTo>
                      <a:pt x="126" y="43"/>
                    </a:lnTo>
                    <a:lnTo>
                      <a:pt x="122" y="40"/>
                    </a:lnTo>
                    <a:lnTo>
                      <a:pt x="116" y="38"/>
                    </a:lnTo>
                    <a:lnTo>
                      <a:pt x="111" y="36"/>
                    </a:lnTo>
                    <a:lnTo>
                      <a:pt x="106" y="35"/>
                    </a:lnTo>
                    <a:lnTo>
                      <a:pt x="101" y="34"/>
                    </a:lnTo>
                    <a:lnTo>
                      <a:pt x="94" y="33"/>
                    </a:lnTo>
                    <a:lnTo>
                      <a:pt x="88" y="32"/>
                    </a:lnTo>
                    <a:lnTo>
                      <a:pt x="82" y="32"/>
                    </a:lnTo>
                    <a:lnTo>
                      <a:pt x="76" y="32"/>
                    </a:lnTo>
                    <a:lnTo>
                      <a:pt x="69" y="32"/>
                    </a:lnTo>
                    <a:lnTo>
                      <a:pt x="62" y="32"/>
                    </a:lnTo>
                    <a:lnTo>
                      <a:pt x="56" y="34"/>
                    </a:lnTo>
                    <a:lnTo>
                      <a:pt x="48" y="34"/>
                    </a:lnTo>
                    <a:lnTo>
                      <a:pt x="42" y="36"/>
                    </a:lnTo>
                    <a:lnTo>
                      <a:pt x="35" y="37"/>
                    </a:lnTo>
                    <a:lnTo>
                      <a:pt x="28" y="38"/>
                    </a:lnTo>
                    <a:lnTo>
                      <a:pt x="23" y="52"/>
                    </a:lnTo>
                    <a:lnTo>
                      <a:pt x="0" y="52"/>
                    </a:lnTo>
                    <a:lnTo>
                      <a:pt x="0" y="48"/>
                    </a:lnTo>
                    <a:lnTo>
                      <a:pt x="2" y="48"/>
                    </a:lnTo>
                    <a:lnTo>
                      <a:pt x="2" y="23"/>
                    </a:lnTo>
                    <a:lnTo>
                      <a:pt x="3" y="22"/>
                    </a:lnTo>
                    <a:lnTo>
                      <a:pt x="5" y="20"/>
                    </a:lnTo>
                    <a:lnTo>
                      <a:pt x="8" y="19"/>
                    </a:lnTo>
                    <a:lnTo>
                      <a:pt x="12" y="19"/>
                    </a:lnTo>
                    <a:lnTo>
                      <a:pt x="22" y="16"/>
                    </a:lnTo>
                    <a:lnTo>
                      <a:pt x="34" y="13"/>
                    </a:lnTo>
                    <a:lnTo>
                      <a:pt x="44" y="12"/>
                    </a:lnTo>
                    <a:lnTo>
                      <a:pt x="56" y="10"/>
                    </a:lnTo>
                    <a:lnTo>
                      <a:pt x="67" y="8"/>
                    </a:lnTo>
                    <a:lnTo>
                      <a:pt x="78" y="6"/>
                    </a:lnTo>
                    <a:lnTo>
                      <a:pt x="89" y="6"/>
                    </a:lnTo>
                    <a:lnTo>
                      <a:pt x="101" y="4"/>
                    </a:lnTo>
                    <a:lnTo>
                      <a:pt x="112" y="4"/>
                    </a:lnTo>
                    <a:lnTo>
                      <a:pt x="124" y="3"/>
                    </a:lnTo>
                    <a:lnTo>
                      <a:pt x="135" y="2"/>
                    </a:lnTo>
                    <a:lnTo>
                      <a:pt x="147" y="1"/>
                    </a:lnTo>
                    <a:lnTo>
                      <a:pt x="157" y="1"/>
                    </a:lnTo>
                    <a:lnTo>
                      <a:pt x="170" y="0"/>
                    </a:lnTo>
                    <a:lnTo>
                      <a:pt x="180" y="0"/>
                    </a:lnTo>
                    <a:lnTo>
                      <a:pt x="193" y="0"/>
                    </a:lnTo>
                    <a:lnTo>
                      <a:pt x="193" y="125"/>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35" name="Freeform 119"/>
              <p:cNvSpPr>
                <a:spLocks noChangeAspect="1"/>
              </p:cNvSpPr>
              <p:nvPr/>
            </p:nvSpPr>
            <p:spPr bwMode="auto">
              <a:xfrm flipH="1">
                <a:off x="2971" y="3601"/>
                <a:ext cx="523" cy="215"/>
              </a:xfrm>
              <a:custGeom>
                <a:avLst/>
                <a:gdLst>
                  <a:gd name="T0" fmla="*/ 326 w 549"/>
                  <a:gd name="T1" fmla="*/ 197 h 215"/>
                  <a:gd name="T2" fmla="*/ 350 w 549"/>
                  <a:gd name="T3" fmla="*/ 139 h 215"/>
                  <a:gd name="T4" fmla="*/ 353 w 549"/>
                  <a:gd name="T5" fmla="*/ 136 h 215"/>
                  <a:gd name="T6" fmla="*/ 355 w 549"/>
                  <a:gd name="T7" fmla="*/ 134 h 215"/>
                  <a:gd name="T8" fmla="*/ 357 w 549"/>
                  <a:gd name="T9" fmla="*/ 131 h 215"/>
                  <a:gd name="T10" fmla="*/ 360 w 549"/>
                  <a:gd name="T11" fmla="*/ 129 h 215"/>
                  <a:gd name="T12" fmla="*/ 362 w 549"/>
                  <a:gd name="T13" fmla="*/ 128 h 215"/>
                  <a:gd name="T14" fmla="*/ 364 w 549"/>
                  <a:gd name="T15" fmla="*/ 127 h 215"/>
                  <a:gd name="T16" fmla="*/ 368 w 549"/>
                  <a:gd name="T17" fmla="*/ 125 h 215"/>
                  <a:gd name="T18" fmla="*/ 372 w 549"/>
                  <a:gd name="T19" fmla="*/ 124 h 215"/>
                  <a:gd name="T20" fmla="*/ 375 w 549"/>
                  <a:gd name="T21" fmla="*/ 122 h 215"/>
                  <a:gd name="T22" fmla="*/ 383 w 549"/>
                  <a:gd name="T23" fmla="*/ 121 h 215"/>
                  <a:gd name="T24" fmla="*/ 392 w 549"/>
                  <a:gd name="T25" fmla="*/ 119 h 215"/>
                  <a:gd name="T26" fmla="*/ 400 w 549"/>
                  <a:gd name="T27" fmla="*/ 118 h 215"/>
                  <a:gd name="T28" fmla="*/ 409 w 549"/>
                  <a:gd name="T29" fmla="*/ 117 h 215"/>
                  <a:gd name="T30" fmla="*/ 417 w 549"/>
                  <a:gd name="T31" fmla="*/ 117 h 215"/>
                  <a:gd name="T32" fmla="*/ 425 w 549"/>
                  <a:gd name="T33" fmla="*/ 117 h 215"/>
                  <a:gd name="T34" fmla="*/ 432 w 549"/>
                  <a:gd name="T35" fmla="*/ 117 h 215"/>
                  <a:gd name="T36" fmla="*/ 441 w 549"/>
                  <a:gd name="T37" fmla="*/ 118 h 215"/>
                  <a:gd name="T38" fmla="*/ 449 w 549"/>
                  <a:gd name="T39" fmla="*/ 120 h 215"/>
                  <a:gd name="T40" fmla="*/ 457 w 549"/>
                  <a:gd name="T41" fmla="*/ 121 h 215"/>
                  <a:gd name="T42" fmla="*/ 463 w 549"/>
                  <a:gd name="T43" fmla="*/ 122 h 215"/>
                  <a:gd name="T44" fmla="*/ 467 w 549"/>
                  <a:gd name="T45" fmla="*/ 124 h 215"/>
                  <a:gd name="T46" fmla="*/ 470 w 549"/>
                  <a:gd name="T47" fmla="*/ 124 h 215"/>
                  <a:gd name="T48" fmla="*/ 474 w 549"/>
                  <a:gd name="T49" fmla="*/ 125 h 215"/>
                  <a:gd name="T50" fmla="*/ 478 w 549"/>
                  <a:gd name="T51" fmla="*/ 127 h 215"/>
                  <a:gd name="T52" fmla="*/ 482 w 549"/>
                  <a:gd name="T53" fmla="*/ 128 h 215"/>
                  <a:gd name="T54" fmla="*/ 486 w 549"/>
                  <a:gd name="T55" fmla="*/ 130 h 215"/>
                  <a:gd name="T56" fmla="*/ 490 w 549"/>
                  <a:gd name="T57" fmla="*/ 132 h 215"/>
                  <a:gd name="T58" fmla="*/ 492 w 549"/>
                  <a:gd name="T59" fmla="*/ 134 h 215"/>
                  <a:gd name="T60" fmla="*/ 494 w 549"/>
                  <a:gd name="T61" fmla="*/ 136 h 215"/>
                  <a:gd name="T62" fmla="*/ 497 w 549"/>
                  <a:gd name="T63" fmla="*/ 138 h 215"/>
                  <a:gd name="T64" fmla="*/ 548 w 549"/>
                  <a:gd name="T65" fmla="*/ 163 h 215"/>
                  <a:gd name="T66" fmla="*/ 548 w 549"/>
                  <a:gd name="T67" fmla="*/ 87 h 215"/>
                  <a:gd name="T68" fmla="*/ 546 w 549"/>
                  <a:gd name="T69" fmla="*/ 83 h 215"/>
                  <a:gd name="T70" fmla="*/ 545 w 549"/>
                  <a:gd name="T71" fmla="*/ 80 h 215"/>
                  <a:gd name="T72" fmla="*/ 543 w 549"/>
                  <a:gd name="T73" fmla="*/ 79 h 215"/>
                  <a:gd name="T74" fmla="*/ 542 w 549"/>
                  <a:gd name="T75" fmla="*/ 77 h 215"/>
                  <a:gd name="T76" fmla="*/ 540 w 549"/>
                  <a:gd name="T77" fmla="*/ 75 h 215"/>
                  <a:gd name="T78" fmla="*/ 536 w 549"/>
                  <a:gd name="T79" fmla="*/ 73 h 215"/>
                  <a:gd name="T80" fmla="*/ 534 w 549"/>
                  <a:gd name="T81" fmla="*/ 71 h 215"/>
                  <a:gd name="T82" fmla="*/ 530 w 549"/>
                  <a:gd name="T83" fmla="*/ 69 h 215"/>
                  <a:gd name="T84" fmla="*/ 17 w 549"/>
                  <a:gd name="T85" fmla="*/ 14 h 215"/>
                  <a:gd name="T86" fmla="*/ 0 w 549"/>
                  <a:gd name="T87" fmla="*/ 1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215">
                    <a:moveTo>
                      <a:pt x="12" y="214"/>
                    </a:moveTo>
                    <a:lnTo>
                      <a:pt x="287" y="214"/>
                    </a:lnTo>
                    <a:lnTo>
                      <a:pt x="326" y="197"/>
                    </a:lnTo>
                    <a:lnTo>
                      <a:pt x="347" y="141"/>
                    </a:lnTo>
                    <a:lnTo>
                      <a:pt x="349" y="140"/>
                    </a:lnTo>
                    <a:lnTo>
                      <a:pt x="350" y="139"/>
                    </a:lnTo>
                    <a:lnTo>
                      <a:pt x="351" y="138"/>
                    </a:lnTo>
                    <a:lnTo>
                      <a:pt x="352" y="137"/>
                    </a:lnTo>
                    <a:lnTo>
                      <a:pt x="353" y="136"/>
                    </a:lnTo>
                    <a:lnTo>
                      <a:pt x="353" y="135"/>
                    </a:lnTo>
                    <a:lnTo>
                      <a:pt x="354" y="134"/>
                    </a:lnTo>
                    <a:lnTo>
                      <a:pt x="355" y="134"/>
                    </a:lnTo>
                    <a:lnTo>
                      <a:pt x="355" y="132"/>
                    </a:lnTo>
                    <a:lnTo>
                      <a:pt x="356" y="132"/>
                    </a:lnTo>
                    <a:lnTo>
                      <a:pt x="357" y="131"/>
                    </a:lnTo>
                    <a:lnTo>
                      <a:pt x="358" y="130"/>
                    </a:lnTo>
                    <a:lnTo>
                      <a:pt x="359" y="129"/>
                    </a:lnTo>
                    <a:lnTo>
                      <a:pt x="360" y="129"/>
                    </a:lnTo>
                    <a:lnTo>
                      <a:pt x="360" y="128"/>
                    </a:lnTo>
                    <a:lnTo>
                      <a:pt x="361" y="128"/>
                    </a:lnTo>
                    <a:lnTo>
                      <a:pt x="362" y="128"/>
                    </a:lnTo>
                    <a:lnTo>
                      <a:pt x="362" y="127"/>
                    </a:lnTo>
                    <a:lnTo>
                      <a:pt x="363" y="127"/>
                    </a:lnTo>
                    <a:lnTo>
                      <a:pt x="364" y="127"/>
                    </a:lnTo>
                    <a:lnTo>
                      <a:pt x="365" y="126"/>
                    </a:lnTo>
                    <a:lnTo>
                      <a:pt x="367" y="125"/>
                    </a:lnTo>
                    <a:lnTo>
                      <a:pt x="368" y="125"/>
                    </a:lnTo>
                    <a:lnTo>
                      <a:pt x="369" y="124"/>
                    </a:lnTo>
                    <a:lnTo>
                      <a:pt x="371" y="124"/>
                    </a:lnTo>
                    <a:lnTo>
                      <a:pt x="372" y="124"/>
                    </a:lnTo>
                    <a:lnTo>
                      <a:pt x="373" y="123"/>
                    </a:lnTo>
                    <a:lnTo>
                      <a:pt x="374" y="123"/>
                    </a:lnTo>
                    <a:lnTo>
                      <a:pt x="375" y="122"/>
                    </a:lnTo>
                    <a:lnTo>
                      <a:pt x="377" y="122"/>
                    </a:lnTo>
                    <a:lnTo>
                      <a:pt x="380" y="121"/>
                    </a:lnTo>
                    <a:lnTo>
                      <a:pt x="383" y="121"/>
                    </a:lnTo>
                    <a:lnTo>
                      <a:pt x="386" y="120"/>
                    </a:lnTo>
                    <a:lnTo>
                      <a:pt x="389" y="120"/>
                    </a:lnTo>
                    <a:lnTo>
                      <a:pt x="392" y="119"/>
                    </a:lnTo>
                    <a:lnTo>
                      <a:pt x="395" y="118"/>
                    </a:lnTo>
                    <a:lnTo>
                      <a:pt x="398" y="118"/>
                    </a:lnTo>
                    <a:lnTo>
                      <a:pt x="400" y="118"/>
                    </a:lnTo>
                    <a:lnTo>
                      <a:pt x="403" y="118"/>
                    </a:lnTo>
                    <a:lnTo>
                      <a:pt x="406" y="117"/>
                    </a:lnTo>
                    <a:lnTo>
                      <a:pt x="409" y="117"/>
                    </a:lnTo>
                    <a:lnTo>
                      <a:pt x="411" y="117"/>
                    </a:lnTo>
                    <a:lnTo>
                      <a:pt x="415" y="117"/>
                    </a:lnTo>
                    <a:lnTo>
                      <a:pt x="417" y="117"/>
                    </a:lnTo>
                    <a:lnTo>
                      <a:pt x="420" y="117"/>
                    </a:lnTo>
                    <a:lnTo>
                      <a:pt x="422" y="117"/>
                    </a:lnTo>
                    <a:lnTo>
                      <a:pt x="425" y="117"/>
                    </a:lnTo>
                    <a:lnTo>
                      <a:pt x="427" y="117"/>
                    </a:lnTo>
                    <a:lnTo>
                      <a:pt x="430" y="117"/>
                    </a:lnTo>
                    <a:lnTo>
                      <a:pt x="432" y="117"/>
                    </a:lnTo>
                    <a:lnTo>
                      <a:pt x="436" y="118"/>
                    </a:lnTo>
                    <a:lnTo>
                      <a:pt x="438" y="118"/>
                    </a:lnTo>
                    <a:lnTo>
                      <a:pt x="441" y="118"/>
                    </a:lnTo>
                    <a:lnTo>
                      <a:pt x="444" y="118"/>
                    </a:lnTo>
                    <a:lnTo>
                      <a:pt x="446" y="119"/>
                    </a:lnTo>
                    <a:lnTo>
                      <a:pt x="449" y="120"/>
                    </a:lnTo>
                    <a:lnTo>
                      <a:pt x="451" y="120"/>
                    </a:lnTo>
                    <a:lnTo>
                      <a:pt x="453" y="121"/>
                    </a:lnTo>
                    <a:lnTo>
                      <a:pt x="457" y="121"/>
                    </a:lnTo>
                    <a:lnTo>
                      <a:pt x="460" y="122"/>
                    </a:lnTo>
                    <a:lnTo>
                      <a:pt x="462" y="122"/>
                    </a:lnTo>
                    <a:lnTo>
                      <a:pt x="463" y="122"/>
                    </a:lnTo>
                    <a:lnTo>
                      <a:pt x="465" y="123"/>
                    </a:lnTo>
                    <a:lnTo>
                      <a:pt x="466" y="123"/>
                    </a:lnTo>
                    <a:lnTo>
                      <a:pt x="467" y="124"/>
                    </a:lnTo>
                    <a:lnTo>
                      <a:pt x="468" y="124"/>
                    </a:lnTo>
                    <a:lnTo>
                      <a:pt x="469" y="124"/>
                    </a:lnTo>
                    <a:lnTo>
                      <a:pt x="470" y="124"/>
                    </a:lnTo>
                    <a:lnTo>
                      <a:pt x="471" y="125"/>
                    </a:lnTo>
                    <a:lnTo>
                      <a:pt x="472" y="125"/>
                    </a:lnTo>
                    <a:lnTo>
                      <a:pt x="474" y="125"/>
                    </a:lnTo>
                    <a:lnTo>
                      <a:pt x="476" y="126"/>
                    </a:lnTo>
                    <a:lnTo>
                      <a:pt x="477" y="126"/>
                    </a:lnTo>
                    <a:lnTo>
                      <a:pt x="478" y="127"/>
                    </a:lnTo>
                    <a:lnTo>
                      <a:pt x="480" y="127"/>
                    </a:lnTo>
                    <a:lnTo>
                      <a:pt x="481" y="128"/>
                    </a:lnTo>
                    <a:lnTo>
                      <a:pt x="482" y="128"/>
                    </a:lnTo>
                    <a:lnTo>
                      <a:pt x="484" y="129"/>
                    </a:lnTo>
                    <a:lnTo>
                      <a:pt x="485" y="129"/>
                    </a:lnTo>
                    <a:lnTo>
                      <a:pt x="486" y="130"/>
                    </a:lnTo>
                    <a:lnTo>
                      <a:pt x="487" y="130"/>
                    </a:lnTo>
                    <a:lnTo>
                      <a:pt x="488" y="131"/>
                    </a:lnTo>
                    <a:lnTo>
                      <a:pt x="490" y="132"/>
                    </a:lnTo>
                    <a:lnTo>
                      <a:pt x="491" y="132"/>
                    </a:lnTo>
                    <a:lnTo>
                      <a:pt x="491" y="133"/>
                    </a:lnTo>
                    <a:lnTo>
                      <a:pt x="492" y="134"/>
                    </a:lnTo>
                    <a:lnTo>
                      <a:pt x="493" y="134"/>
                    </a:lnTo>
                    <a:lnTo>
                      <a:pt x="494" y="135"/>
                    </a:lnTo>
                    <a:lnTo>
                      <a:pt x="494" y="136"/>
                    </a:lnTo>
                    <a:lnTo>
                      <a:pt x="495" y="136"/>
                    </a:lnTo>
                    <a:lnTo>
                      <a:pt x="497" y="137"/>
                    </a:lnTo>
                    <a:lnTo>
                      <a:pt x="497" y="138"/>
                    </a:lnTo>
                    <a:lnTo>
                      <a:pt x="497" y="139"/>
                    </a:lnTo>
                    <a:lnTo>
                      <a:pt x="511" y="163"/>
                    </a:lnTo>
                    <a:lnTo>
                      <a:pt x="548" y="163"/>
                    </a:lnTo>
                    <a:lnTo>
                      <a:pt x="548" y="89"/>
                    </a:lnTo>
                    <a:lnTo>
                      <a:pt x="548" y="88"/>
                    </a:lnTo>
                    <a:lnTo>
                      <a:pt x="548" y="87"/>
                    </a:lnTo>
                    <a:lnTo>
                      <a:pt x="547" y="86"/>
                    </a:lnTo>
                    <a:lnTo>
                      <a:pt x="547" y="84"/>
                    </a:lnTo>
                    <a:lnTo>
                      <a:pt x="546" y="83"/>
                    </a:lnTo>
                    <a:lnTo>
                      <a:pt x="545" y="82"/>
                    </a:lnTo>
                    <a:lnTo>
                      <a:pt x="545" y="81"/>
                    </a:lnTo>
                    <a:lnTo>
                      <a:pt x="545" y="80"/>
                    </a:lnTo>
                    <a:lnTo>
                      <a:pt x="544" y="80"/>
                    </a:lnTo>
                    <a:lnTo>
                      <a:pt x="544" y="79"/>
                    </a:lnTo>
                    <a:lnTo>
                      <a:pt x="543" y="79"/>
                    </a:lnTo>
                    <a:lnTo>
                      <a:pt x="543" y="78"/>
                    </a:lnTo>
                    <a:lnTo>
                      <a:pt x="543" y="77"/>
                    </a:lnTo>
                    <a:lnTo>
                      <a:pt x="542" y="77"/>
                    </a:lnTo>
                    <a:lnTo>
                      <a:pt x="541" y="76"/>
                    </a:lnTo>
                    <a:lnTo>
                      <a:pt x="541" y="75"/>
                    </a:lnTo>
                    <a:lnTo>
                      <a:pt x="540" y="75"/>
                    </a:lnTo>
                    <a:lnTo>
                      <a:pt x="539" y="74"/>
                    </a:lnTo>
                    <a:lnTo>
                      <a:pt x="537" y="73"/>
                    </a:lnTo>
                    <a:lnTo>
                      <a:pt x="536" y="73"/>
                    </a:lnTo>
                    <a:lnTo>
                      <a:pt x="535" y="72"/>
                    </a:lnTo>
                    <a:lnTo>
                      <a:pt x="534" y="72"/>
                    </a:lnTo>
                    <a:lnTo>
                      <a:pt x="534" y="71"/>
                    </a:lnTo>
                    <a:lnTo>
                      <a:pt x="533" y="71"/>
                    </a:lnTo>
                    <a:lnTo>
                      <a:pt x="532" y="70"/>
                    </a:lnTo>
                    <a:lnTo>
                      <a:pt x="530" y="69"/>
                    </a:lnTo>
                    <a:lnTo>
                      <a:pt x="314" y="0"/>
                    </a:lnTo>
                    <a:lnTo>
                      <a:pt x="39" y="0"/>
                    </a:lnTo>
                    <a:lnTo>
                      <a:pt x="17" y="14"/>
                    </a:lnTo>
                    <a:lnTo>
                      <a:pt x="4" y="89"/>
                    </a:lnTo>
                    <a:lnTo>
                      <a:pt x="0" y="89"/>
                    </a:lnTo>
                    <a:lnTo>
                      <a:pt x="0" y="115"/>
                    </a:lnTo>
                    <a:lnTo>
                      <a:pt x="12" y="115"/>
                    </a:lnTo>
                    <a:lnTo>
                      <a:pt x="12" y="214"/>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36" name="Freeform 120"/>
              <p:cNvSpPr>
                <a:spLocks noChangeAspect="1"/>
              </p:cNvSpPr>
              <p:nvPr/>
            </p:nvSpPr>
            <p:spPr bwMode="auto">
              <a:xfrm flipH="1">
                <a:off x="2971" y="3601"/>
                <a:ext cx="523" cy="215"/>
              </a:xfrm>
              <a:custGeom>
                <a:avLst/>
                <a:gdLst>
                  <a:gd name="T0" fmla="*/ 12 w 549"/>
                  <a:gd name="T1" fmla="*/ 214 h 215"/>
                  <a:gd name="T2" fmla="*/ 287 w 549"/>
                  <a:gd name="T3" fmla="*/ 214 h 215"/>
                  <a:gd name="T4" fmla="*/ 326 w 549"/>
                  <a:gd name="T5" fmla="*/ 197 h 215"/>
                  <a:gd name="T6" fmla="*/ 347 w 549"/>
                  <a:gd name="T7" fmla="*/ 141 h 215"/>
                  <a:gd name="T8" fmla="*/ 352 w 549"/>
                  <a:gd name="T9" fmla="*/ 137 h 215"/>
                  <a:gd name="T10" fmla="*/ 355 w 549"/>
                  <a:gd name="T11" fmla="*/ 134 h 215"/>
                  <a:gd name="T12" fmla="*/ 358 w 549"/>
                  <a:gd name="T13" fmla="*/ 130 h 215"/>
                  <a:gd name="T14" fmla="*/ 360 w 549"/>
                  <a:gd name="T15" fmla="*/ 128 h 215"/>
                  <a:gd name="T16" fmla="*/ 363 w 549"/>
                  <a:gd name="T17" fmla="*/ 127 h 215"/>
                  <a:gd name="T18" fmla="*/ 367 w 549"/>
                  <a:gd name="T19" fmla="*/ 125 h 215"/>
                  <a:gd name="T20" fmla="*/ 371 w 549"/>
                  <a:gd name="T21" fmla="*/ 124 h 215"/>
                  <a:gd name="T22" fmla="*/ 375 w 549"/>
                  <a:gd name="T23" fmla="*/ 122 h 215"/>
                  <a:gd name="T24" fmla="*/ 386 w 549"/>
                  <a:gd name="T25" fmla="*/ 120 h 215"/>
                  <a:gd name="T26" fmla="*/ 398 w 549"/>
                  <a:gd name="T27" fmla="*/ 118 h 215"/>
                  <a:gd name="T28" fmla="*/ 409 w 549"/>
                  <a:gd name="T29" fmla="*/ 117 h 215"/>
                  <a:gd name="T30" fmla="*/ 420 w 549"/>
                  <a:gd name="T31" fmla="*/ 117 h 215"/>
                  <a:gd name="T32" fmla="*/ 430 w 549"/>
                  <a:gd name="T33" fmla="*/ 117 h 215"/>
                  <a:gd name="T34" fmla="*/ 441 w 549"/>
                  <a:gd name="T35" fmla="*/ 118 h 215"/>
                  <a:gd name="T36" fmla="*/ 451 w 549"/>
                  <a:gd name="T37" fmla="*/ 120 h 215"/>
                  <a:gd name="T38" fmla="*/ 462 w 549"/>
                  <a:gd name="T39" fmla="*/ 122 h 215"/>
                  <a:gd name="T40" fmla="*/ 467 w 549"/>
                  <a:gd name="T41" fmla="*/ 124 h 215"/>
                  <a:gd name="T42" fmla="*/ 471 w 549"/>
                  <a:gd name="T43" fmla="*/ 125 h 215"/>
                  <a:gd name="T44" fmla="*/ 477 w 549"/>
                  <a:gd name="T45" fmla="*/ 126 h 215"/>
                  <a:gd name="T46" fmla="*/ 482 w 549"/>
                  <a:gd name="T47" fmla="*/ 128 h 215"/>
                  <a:gd name="T48" fmla="*/ 487 w 549"/>
                  <a:gd name="T49" fmla="*/ 130 h 215"/>
                  <a:gd name="T50" fmla="*/ 491 w 549"/>
                  <a:gd name="T51" fmla="*/ 133 h 215"/>
                  <a:gd name="T52" fmla="*/ 494 w 549"/>
                  <a:gd name="T53" fmla="*/ 136 h 215"/>
                  <a:gd name="T54" fmla="*/ 497 w 549"/>
                  <a:gd name="T55" fmla="*/ 139 h 215"/>
                  <a:gd name="T56" fmla="*/ 511 w 549"/>
                  <a:gd name="T57" fmla="*/ 163 h 215"/>
                  <a:gd name="T58" fmla="*/ 548 w 549"/>
                  <a:gd name="T59" fmla="*/ 163 h 215"/>
                  <a:gd name="T60" fmla="*/ 548 w 549"/>
                  <a:gd name="T61" fmla="*/ 89 h 215"/>
                  <a:gd name="T62" fmla="*/ 547 w 549"/>
                  <a:gd name="T63" fmla="*/ 86 h 215"/>
                  <a:gd name="T64" fmla="*/ 545 w 549"/>
                  <a:gd name="T65" fmla="*/ 82 h 215"/>
                  <a:gd name="T66" fmla="*/ 544 w 549"/>
                  <a:gd name="T67" fmla="*/ 80 h 215"/>
                  <a:gd name="T68" fmla="*/ 543 w 549"/>
                  <a:gd name="T69" fmla="*/ 77 h 215"/>
                  <a:gd name="T70" fmla="*/ 541 w 549"/>
                  <a:gd name="T71" fmla="*/ 75 h 215"/>
                  <a:gd name="T72" fmla="*/ 537 w 549"/>
                  <a:gd name="T73" fmla="*/ 73 h 215"/>
                  <a:gd name="T74" fmla="*/ 534 w 549"/>
                  <a:gd name="T75" fmla="*/ 71 h 215"/>
                  <a:gd name="T76" fmla="*/ 530 w 549"/>
                  <a:gd name="T77" fmla="*/ 69 h 215"/>
                  <a:gd name="T78" fmla="*/ 314 w 549"/>
                  <a:gd name="T79" fmla="*/ 0 h 215"/>
                  <a:gd name="T80" fmla="*/ 39 w 549"/>
                  <a:gd name="T81" fmla="*/ 0 h 215"/>
                  <a:gd name="T82" fmla="*/ 17 w 549"/>
                  <a:gd name="T83" fmla="*/ 14 h 215"/>
                  <a:gd name="T84" fmla="*/ 4 w 549"/>
                  <a:gd name="T85" fmla="*/ 89 h 215"/>
                  <a:gd name="T86" fmla="*/ 0 w 549"/>
                  <a:gd name="T87" fmla="*/ 89 h 215"/>
                  <a:gd name="T88" fmla="*/ 0 w 549"/>
                  <a:gd name="T89" fmla="*/ 115 h 215"/>
                  <a:gd name="T90" fmla="*/ 12 w 549"/>
                  <a:gd name="T91" fmla="*/ 115 h 215"/>
                  <a:gd name="T92" fmla="*/ 12 w 549"/>
                  <a:gd name="T93"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9" h="215">
                    <a:moveTo>
                      <a:pt x="12" y="214"/>
                    </a:moveTo>
                    <a:lnTo>
                      <a:pt x="287" y="214"/>
                    </a:lnTo>
                    <a:lnTo>
                      <a:pt x="326" y="197"/>
                    </a:lnTo>
                    <a:lnTo>
                      <a:pt x="347" y="141"/>
                    </a:lnTo>
                    <a:lnTo>
                      <a:pt x="352" y="137"/>
                    </a:lnTo>
                    <a:lnTo>
                      <a:pt x="355" y="134"/>
                    </a:lnTo>
                    <a:lnTo>
                      <a:pt x="358" y="130"/>
                    </a:lnTo>
                    <a:lnTo>
                      <a:pt x="360" y="128"/>
                    </a:lnTo>
                    <a:lnTo>
                      <a:pt x="363" y="127"/>
                    </a:lnTo>
                    <a:lnTo>
                      <a:pt x="367" y="125"/>
                    </a:lnTo>
                    <a:lnTo>
                      <a:pt x="371" y="124"/>
                    </a:lnTo>
                    <a:lnTo>
                      <a:pt x="375" y="122"/>
                    </a:lnTo>
                    <a:lnTo>
                      <a:pt x="386" y="120"/>
                    </a:lnTo>
                    <a:lnTo>
                      <a:pt x="398" y="118"/>
                    </a:lnTo>
                    <a:lnTo>
                      <a:pt x="409" y="117"/>
                    </a:lnTo>
                    <a:lnTo>
                      <a:pt x="420" y="117"/>
                    </a:lnTo>
                    <a:lnTo>
                      <a:pt x="430" y="117"/>
                    </a:lnTo>
                    <a:lnTo>
                      <a:pt x="441" y="118"/>
                    </a:lnTo>
                    <a:lnTo>
                      <a:pt x="451" y="120"/>
                    </a:lnTo>
                    <a:lnTo>
                      <a:pt x="462" y="122"/>
                    </a:lnTo>
                    <a:lnTo>
                      <a:pt x="467" y="124"/>
                    </a:lnTo>
                    <a:lnTo>
                      <a:pt x="471" y="125"/>
                    </a:lnTo>
                    <a:lnTo>
                      <a:pt x="477" y="126"/>
                    </a:lnTo>
                    <a:lnTo>
                      <a:pt x="482" y="128"/>
                    </a:lnTo>
                    <a:lnTo>
                      <a:pt x="487" y="130"/>
                    </a:lnTo>
                    <a:lnTo>
                      <a:pt x="491" y="133"/>
                    </a:lnTo>
                    <a:lnTo>
                      <a:pt x="494" y="136"/>
                    </a:lnTo>
                    <a:lnTo>
                      <a:pt x="497" y="139"/>
                    </a:lnTo>
                    <a:lnTo>
                      <a:pt x="511" y="163"/>
                    </a:lnTo>
                    <a:lnTo>
                      <a:pt x="548" y="163"/>
                    </a:lnTo>
                    <a:lnTo>
                      <a:pt x="548" y="89"/>
                    </a:lnTo>
                    <a:lnTo>
                      <a:pt x="547" y="86"/>
                    </a:lnTo>
                    <a:lnTo>
                      <a:pt x="545" y="82"/>
                    </a:lnTo>
                    <a:lnTo>
                      <a:pt x="544" y="80"/>
                    </a:lnTo>
                    <a:lnTo>
                      <a:pt x="543" y="77"/>
                    </a:lnTo>
                    <a:lnTo>
                      <a:pt x="541" y="75"/>
                    </a:lnTo>
                    <a:lnTo>
                      <a:pt x="537" y="73"/>
                    </a:lnTo>
                    <a:lnTo>
                      <a:pt x="534" y="71"/>
                    </a:lnTo>
                    <a:lnTo>
                      <a:pt x="530" y="69"/>
                    </a:lnTo>
                    <a:lnTo>
                      <a:pt x="314" y="0"/>
                    </a:lnTo>
                    <a:lnTo>
                      <a:pt x="39" y="0"/>
                    </a:lnTo>
                    <a:lnTo>
                      <a:pt x="17" y="14"/>
                    </a:lnTo>
                    <a:lnTo>
                      <a:pt x="4" y="89"/>
                    </a:lnTo>
                    <a:lnTo>
                      <a:pt x="0" y="89"/>
                    </a:lnTo>
                    <a:lnTo>
                      <a:pt x="0" y="115"/>
                    </a:lnTo>
                    <a:lnTo>
                      <a:pt x="12" y="115"/>
                    </a:lnTo>
                    <a:lnTo>
                      <a:pt x="12" y="214"/>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37" name="Freeform 121"/>
              <p:cNvSpPr>
                <a:spLocks noChangeAspect="1"/>
              </p:cNvSpPr>
              <p:nvPr/>
            </p:nvSpPr>
            <p:spPr bwMode="auto">
              <a:xfrm flipH="1">
                <a:off x="3334" y="3615"/>
                <a:ext cx="141" cy="185"/>
              </a:xfrm>
              <a:custGeom>
                <a:avLst/>
                <a:gdLst>
                  <a:gd name="T0" fmla="*/ 140 w 148"/>
                  <a:gd name="T1" fmla="*/ 184 h 185"/>
                  <a:gd name="T2" fmla="*/ 12 w 148"/>
                  <a:gd name="T3" fmla="*/ 184 h 185"/>
                  <a:gd name="T4" fmla="*/ 7 w 148"/>
                  <a:gd name="T5" fmla="*/ 182 h 185"/>
                  <a:gd name="T6" fmla="*/ 3 w 148"/>
                  <a:gd name="T7" fmla="*/ 180 h 185"/>
                  <a:gd name="T8" fmla="*/ 1 w 148"/>
                  <a:gd name="T9" fmla="*/ 176 h 185"/>
                  <a:gd name="T10" fmla="*/ 0 w 148"/>
                  <a:gd name="T11" fmla="*/ 171 h 185"/>
                  <a:gd name="T12" fmla="*/ 0 w 148"/>
                  <a:gd name="T13" fmla="*/ 70 h 185"/>
                  <a:gd name="T14" fmla="*/ 9 w 148"/>
                  <a:gd name="T15" fmla="*/ 7 h 185"/>
                  <a:gd name="T16" fmla="*/ 9 w 148"/>
                  <a:gd name="T17" fmla="*/ 3 h 185"/>
                  <a:gd name="T18" fmla="*/ 10 w 148"/>
                  <a:gd name="T19" fmla="*/ 1 h 185"/>
                  <a:gd name="T20" fmla="*/ 12 w 148"/>
                  <a:gd name="T21" fmla="*/ 0 h 185"/>
                  <a:gd name="T22" fmla="*/ 15 w 148"/>
                  <a:gd name="T23" fmla="*/ 0 h 185"/>
                  <a:gd name="T24" fmla="*/ 140 w 148"/>
                  <a:gd name="T25" fmla="*/ 0 h 185"/>
                  <a:gd name="T26" fmla="*/ 142 w 148"/>
                  <a:gd name="T27" fmla="*/ 0 h 185"/>
                  <a:gd name="T28" fmla="*/ 144 w 148"/>
                  <a:gd name="T29" fmla="*/ 1 h 185"/>
                  <a:gd name="T30" fmla="*/ 146 w 148"/>
                  <a:gd name="T31" fmla="*/ 2 h 185"/>
                  <a:gd name="T32" fmla="*/ 147 w 148"/>
                  <a:gd name="T33" fmla="*/ 5 h 185"/>
                  <a:gd name="T34" fmla="*/ 147 w 148"/>
                  <a:gd name="T35" fmla="*/ 177 h 185"/>
                  <a:gd name="T36" fmla="*/ 147 w 148"/>
                  <a:gd name="T37" fmla="*/ 180 h 185"/>
                  <a:gd name="T38" fmla="*/ 145 w 148"/>
                  <a:gd name="T39" fmla="*/ 182 h 185"/>
                  <a:gd name="T40" fmla="*/ 142 w 148"/>
                  <a:gd name="T41" fmla="*/ 183 h 185"/>
                  <a:gd name="T42" fmla="*/ 140 w 148"/>
                  <a:gd name="T4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85">
                    <a:moveTo>
                      <a:pt x="140" y="184"/>
                    </a:moveTo>
                    <a:lnTo>
                      <a:pt x="12" y="184"/>
                    </a:lnTo>
                    <a:lnTo>
                      <a:pt x="7" y="182"/>
                    </a:lnTo>
                    <a:lnTo>
                      <a:pt x="3" y="180"/>
                    </a:lnTo>
                    <a:lnTo>
                      <a:pt x="1" y="176"/>
                    </a:lnTo>
                    <a:lnTo>
                      <a:pt x="0" y="171"/>
                    </a:lnTo>
                    <a:lnTo>
                      <a:pt x="0" y="70"/>
                    </a:lnTo>
                    <a:lnTo>
                      <a:pt x="9" y="7"/>
                    </a:lnTo>
                    <a:lnTo>
                      <a:pt x="9" y="3"/>
                    </a:lnTo>
                    <a:lnTo>
                      <a:pt x="10" y="1"/>
                    </a:lnTo>
                    <a:lnTo>
                      <a:pt x="12" y="0"/>
                    </a:lnTo>
                    <a:lnTo>
                      <a:pt x="15" y="0"/>
                    </a:lnTo>
                    <a:lnTo>
                      <a:pt x="140" y="0"/>
                    </a:lnTo>
                    <a:lnTo>
                      <a:pt x="142" y="0"/>
                    </a:lnTo>
                    <a:lnTo>
                      <a:pt x="144" y="1"/>
                    </a:lnTo>
                    <a:lnTo>
                      <a:pt x="146" y="2"/>
                    </a:lnTo>
                    <a:lnTo>
                      <a:pt x="147" y="5"/>
                    </a:lnTo>
                    <a:lnTo>
                      <a:pt x="147" y="177"/>
                    </a:lnTo>
                    <a:lnTo>
                      <a:pt x="147" y="180"/>
                    </a:lnTo>
                    <a:lnTo>
                      <a:pt x="145" y="182"/>
                    </a:lnTo>
                    <a:lnTo>
                      <a:pt x="142" y="183"/>
                    </a:lnTo>
                    <a:lnTo>
                      <a:pt x="140" y="184"/>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38" name="Freeform 122"/>
              <p:cNvSpPr>
                <a:spLocks noChangeAspect="1"/>
              </p:cNvSpPr>
              <p:nvPr/>
            </p:nvSpPr>
            <p:spPr bwMode="auto">
              <a:xfrm flipH="1">
                <a:off x="3363" y="3618"/>
                <a:ext cx="92" cy="78"/>
              </a:xfrm>
              <a:custGeom>
                <a:avLst/>
                <a:gdLst>
                  <a:gd name="T0" fmla="*/ 96 w 97"/>
                  <a:gd name="T1" fmla="*/ 77 h 78"/>
                  <a:gd name="T2" fmla="*/ 0 w 97"/>
                  <a:gd name="T3" fmla="*/ 77 h 78"/>
                  <a:gd name="T4" fmla="*/ 0 w 97"/>
                  <a:gd name="T5" fmla="*/ 0 h 78"/>
                  <a:gd name="T6" fmla="*/ 96 w 97"/>
                  <a:gd name="T7" fmla="*/ 0 h 78"/>
                  <a:gd name="T8" fmla="*/ 96 w 97"/>
                  <a:gd name="T9" fmla="*/ 77 h 78"/>
                </a:gdLst>
                <a:ahLst/>
                <a:cxnLst>
                  <a:cxn ang="0">
                    <a:pos x="T0" y="T1"/>
                  </a:cxn>
                  <a:cxn ang="0">
                    <a:pos x="T2" y="T3"/>
                  </a:cxn>
                  <a:cxn ang="0">
                    <a:pos x="T4" y="T5"/>
                  </a:cxn>
                  <a:cxn ang="0">
                    <a:pos x="T6" y="T7"/>
                  </a:cxn>
                  <a:cxn ang="0">
                    <a:pos x="T8" y="T9"/>
                  </a:cxn>
                </a:cxnLst>
                <a:rect l="0" t="0" r="r" b="b"/>
                <a:pathLst>
                  <a:path w="97" h="78">
                    <a:moveTo>
                      <a:pt x="96" y="77"/>
                    </a:moveTo>
                    <a:lnTo>
                      <a:pt x="0" y="77"/>
                    </a:lnTo>
                    <a:lnTo>
                      <a:pt x="0" y="0"/>
                    </a:lnTo>
                    <a:lnTo>
                      <a:pt x="96" y="0"/>
                    </a:lnTo>
                    <a:lnTo>
                      <a:pt x="96" y="77"/>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39" name="Freeform 123"/>
              <p:cNvSpPr>
                <a:spLocks noChangeAspect="1"/>
              </p:cNvSpPr>
              <p:nvPr/>
            </p:nvSpPr>
            <p:spPr bwMode="auto">
              <a:xfrm flipH="1">
                <a:off x="3173" y="3615"/>
                <a:ext cx="157" cy="185"/>
              </a:xfrm>
              <a:custGeom>
                <a:avLst/>
                <a:gdLst>
                  <a:gd name="T0" fmla="*/ 6 w 165"/>
                  <a:gd name="T1" fmla="*/ 184 h 185"/>
                  <a:gd name="T2" fmla="*/ 117 w 165"/>
                  <a:gd name="T3" fmla="*/ 184 h 185"/>
                  <a:gd name="T4" fmla="*/ 120 w 165"/>
                  <a:gd name="T5" fmla="*/ 182 h 185"/>
                  <a:gd name="T6" fmla="*/ 123 w 165"/>
                  <a:gd name="T7" fmla="*/ 180 h 185"/>
                  <a:gd name="T8" fmla="*/ 126 w 165"/>
                  <a:gd name="T9" fmla="*/ 178 h 185"/>
                  <a:gd name="T10" fmla="*/ 129 w 165"/>
                  <a:gd name="T11" fmla="*/ 176 h 185"/>
                  <a:gd name="T12" fmla="*/ 133 w 165"/>
                  <a:gd name="T13" fmla="*/ 173 h 185"/>
                  <a:gd name="T14" fmla="*/ 136 w 165"/>
                  <a:gd name="T15" fmla="*/ 170 h 185"/>
                  <a:gd name="T16" fmla="*/ 138 w 165"/>
                  <a:gd name="T17" fmla="*/ 167 h 185"/>
                  <a:gd name="T18" fmla="*/ 139 w 165"/>
                  <a:gd name="T19" fmla="*/ 164 h 185"/>
                  <a:gd name="T20" fmla="*/ 164 w 165"/>
                  <a:gd name="T21" fmla="*/ 75 h 185"/>
                  <a:gd name="T22" fmla="*/ 137 w 165"/>
                  <a:gd name="T23" fmla="*/ 7 h 185"/>
                  <a:gd name="T24" fmla="*/ 136 w 165"/>
                  <a:gd name="T25" fmla="*/ 5 h 185"/>
                  <a:gd name="T26" fmla="*/ 135 w 165"/>
                  <a:gd name="T27" fmla="*/ 2 h 185"/>
                  <a:gd name="T28" fmla="*/ 133 w 165"/>
                  <a:gd name="T29" fmla="*/ 1 h 185"/>
                  <a:gd name="T30" fmla="*/ 131 w 165"/>
                  <a:gd name="T31" fmla="*/ 0 h 185"/>
                  <a:gd name="T32" fmla="*/ 6 w 165"/>
                  <a:gd name="T33" fmla="*/ 0 h 185"/>
                  <a:gd name="T34" fmla="*/ 4 w 165"/>
                  <a:gd name="T35" fmla="*/ 0 h 185"/>
                  <a:gd name="T36" fmla="*/ 2 w 165"/>
                  <a:gd name="T37" fmla="*/ 1 h 185"/>
                  <a:gd name="T38" fmla="*/ 0 w 165"/>
                  <a:gd name="T39" fmla="*/ 2 h 185"/>
                  <a:gd name="T40" fmla="*/ 0 w 165"/>
                  <a:gd name="T41" fmla="*/ 5 h 185"/>
                  <a:gd name="T42" fmla="*/ 0 w 165"/>
                  <a:gd name="T43" fmla="*/ 177 h 185"/>
                  <a:gd name="T44" fmla="*/ 0 w 165"/>
                  <a:gd name="T45" fmla="*/ 180 h 185"/>
                  <a:gd name="T46" fmla="*/ 2 w 165"/>
                  <a:gd name="T47" fmla="*/ 182 h 185"/>
                  <a:gd name="T48" fmla="*/ 4 w 165"/>
                  <a:gd name="T49" fmla="*/ 183 h 185"/>
                  <a:gd name="T50" fmla="*/ 6 w 165"/>
                  <a:gd name="T51"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5">
                    <a:moveTo>
                      <a:pt x="6" y="184"/>
                    </a:moveTo>
                    <a:lnTo>
                      <a:pt x="117" y="184"/>
                    </a:lnTo>
                    <a:lnTo>
                      <a:pt x="120" y="182"/>
                    </a:lnTo>
                    <a:lnTo>
                      <a:pt x="123" y="180"/>
                    </a:lnTo>
                    <a:lnTo>
                      <a:pt x="126" y="178"/>
                    </a:lnTo>
                    <a:lnTo>
                      <a:pt x="129" y="176"/>
                    </a:lnTo>
                    <a:lnTo>
                      <a:pt x="133" y="173"/>
                    </a:lnTo>
                    <a:lnTo>
                      <a:pt x="136" y="170"/>
                    </a:lnTo>
                    <a:lnTo>
                      <a:pt x="138" y="167"/>
                    </a:lnTo>
                    <a:lnTo>
                      <a:pt x="139" y="164"/>
                    </a:lnTo>
                    <a:lnTo>
                      <a:pt x="164" y="75"/>
                    </a:lnTo>
                    <a:lnTo>
                      <a:pt x="137" y="7"/>
                    </a:lnTo>
                    <a:lnTo>
                      <a:pt x="136" y="5"/>
                    </a:lnTo>
                    <a:lnTo>
                      <a:pt x="135" y="2"/>
                    </a:lnTo>
                    <a:lnTo>
                      <a:pt x="133" y="1"/>
                    </a:lnTo>
                    <a:lnTo>
                      <a:pt x="131" y="0"/>
                    </a:lnTo>
                    <a:lnTo>
                      <a:pt x="6" y="0"/>
                    </a:lnTo>
                    <a:lnTo>
                      <a:pt x="4" y="0"/>
                    </a:lnTo>
                    <a:lnTo>
                      <a:pt x="2" y="1"/>
                    </a:lnTo>
                    <a:lnTo>
                      <a:pt x="0" y="2"/>
                    </a:lnTo>
                    <a:lnTo>
                      <a:pt x="0" y="5"/>
                    </a:lnTo>
                    <a:lnTo>
                      <a:pt x="0" y="177"/>
                    </a:lnTo>
                    <a:lnTo>
                      <a:pt x="0" y="180"/>
                    </a:lnTo>
                    <a:lnTo>
                      <a:pt x="2" y="182"/>
                    </a:lnTo>
                    <a:lnTo>
                      <a:pt x="4" y="183"/>
                    </a:lnTo>
                    <a:lnTo>
                      <a:pt x="6" y="184"/>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40" name="Freeform 124"/>
              <p:cNvSpPr>
                <a:spLocks noChangeAspect="1"/>
              </p:cNvSpPr>
              <p:nvPr/>
            </p:nvSpPr>
            <p:spPr bwMode="auto">
              <a:xfrm flipH="1">
                <a:off x="2971" y="3615"/>
                <a:ext cx="224" cy="76"/>
              </a:xfrm>
              <a:custGeom>
                <a:avLst/>
                <a:gdLst>
                  <a:gd name="T0" fmla="*/ 234 w 235"/>
                  <a:gd name="T1" fmla="*/ 75 h 76"/>
                  <a:gd name="T2" fmla="*/ 28 w 235"/>
                  <a:gd name="T3" fmla="*/ 75 h 76"/>
                  <a:gd name="T4" fmla="*/ 0 w 235"/>
                  <a:gd name="T5" fmla="*/ 0 h 76"/>
                </a:gdLst>
                <a:ahLst/>
                <a:cxnLst>
                  <a:cxn ang="0">
                    <a:pos x="T0" y="T1"/>
                  </a:cxn>
                  <a:cxn ang="0">
                    <a:pos x="T2" y="T3"/>
                  </a:cxn>
                  <a:cxn ang="0">
                    <a:pos x="T4" y="T5"/>
                  </a:cxn>
                </a:cxnLst>
                <a:rect l="0" t="0" r="r" b="b"/>
                <a:pathLst>
                  <a:path w="235" h="76">
                    <a:moveTo>
                      <a:pt x="234" y="75"/>
                    </a:moveTo>
                    <a:lnTo>
                      <a:pt x="28" y="75"/>
                    </a:lnTo>
                    <a:lnTo>
                      <a:pt x="0"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41" name="Freeform 125"/>
              <p:cNvSpPr>
                <a:spLocks noChangeAspect="1"/>
              </p:cNvSpPr>
              <p:nvPr/>
            </p:nvSpPr>
            <p:spPr bwMode="auto">
              <a:xfrm flipH="1">
                <a:off x="3539" y="3718"/>
                <a:ext cx="127" cy="21"/>
              </a:xfrm>
              <a:custGeom>
                <a:avLst/>
                <a:gdLst>
                  <a:gd name="T0" fmla="*/ 0 w 133"/>
                  <a:gd name="T1" fmla="*/ 20 h 21"/>
                  <a:gd name="T2" fmla="*/ 19 w 133"/>
                  <a:gd name="T3" fmla="*/ 20 h 21"/>
                  <a:gd name="T4" fmla="*/ 24 w 133"/>
                  <a:gd name="T5" fmla="*/ 5 h 21"/>
                  <a:gd name="T6" fmla="*/ 30 w 133"/>
                  <a:gd name="T7" fmla="*/ 4 h 21"/>
                  <a:gd name="T8" fmla="*/ 37 w 133"/>
                  <a:gd name="T9" fmla="*/ 4 h 21"/>
                  <a:gd name="T10" fmla="*/ 44 w 133"/>
                  <a:gd name="T11" fmla="*/ 2 h 21"/>
                  <a:gd name="T12" fmla="*/ 50 w 133"/>
                  <a:gd name="T13" fmla="*/ 2 h 21"/>
                  <a:gd name="T14" fmla="*/ 58 w 133"/>
                  <a:gd name="T15" fmla="*/ 1 h 21"/>
                  <a:gd name="T16" fmla="*/ 64 w 133"/>
                  <a:gd name="T17" fmla="*/ 0 h 21"/>
                  <a:gd name="T18" fmla="*/ 71 w 133"/>
                  <a:gd name="T19" fmla="*/ 0 h 21"/>
                  <a:gd name="T20" fmla="*/ 77 w 133"/>
                  <a:gd name="T21" fmla="*/ 0 h 21"/>
                  <a:gd name="T22" fmla="*/ 85 w 133"/>
                  <a:gd name="T23" fmla="*/ 0 h 21"/>
                  <a:gd name="T24" fmla="*/ 91 w 133"/>
                  <a:gd name="T25" fmla="*/ 1 h 21"/>
                  <a:gd name="T26" fmla="*/ 97 w 133"/>
                  <a:gd name="T27" fmla="*/ 1 h 21"/>
                  <a:gd name="T28" fmla="*/ 104 w 133"/>
                  <a:gd name="T29" fmla="*/ 2 h 21"/>
                  <a:gd name="T30" fmla="*/ 110 w 133"/>
                  <a:gd name="T31" fmla="*/ 4 h 21"/>
                  <a:gd name="T32" fmla="*/ 115 w 133"/>
                  <a:gd name="T33" fmla="*/ 6 h 21"/>
                  <a:gd name="T34" fmla="*/ 121 w 133"/>
                  <a:gd name="T35" fmla="*/ 9 h 21"/>
                  <a:gd name="T36" fmla="*/ 127 w 133"/>
                  <a:gd name="T37" fmla="*/ 12 h 21"/>
                  <a:gd name="T38" fmla="*/ 132 w 133"/>
                  <a:gd name="T3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21">
                    <a:moveTo>
                      <a:pt x="0" y="20"/>
                    </a:moveTo>
                    <a:lnTo>
                      <a:pt x="19" y="20"/>
                    </a:lnTo>
                    <a:lnTo>
                      <a:pt x="24" y="5"/>
                    </a:lnTo>
                    <a:lnTo>
                      <a:pt x="30" y="4"/>
                    </a:lnTo>
                    <a:lnTo>
                      <a:pt x="37" y="4"/>
                    </a:lnTo>
                    <a:lnTo>
                      <a:pt x="44" y="2"/>
                    </a:lnTo>
                    <a:lnTo>
                      <a:pt x="50" y="2"/>
                    </a:lnTo>
                    <a:lnTo>
                      <a:pt x="58" y="1"/>
                    </a:lnTo>
                    <a:lnTo>
                      <a:pt x="64" y="0"/>
                    </a:lnTo>
                    <a:lnTo>
                      <a:pt x="71" y="0"/>
                    </a:lnTo>
                    <a:lnTo>
                      <a:pt x="77" y="0"/>
                    </a:lnTo>
                    <a:lnTo>
                      <a:pt x="85" y="0"/>
                    </a:lnTo>
                    <a:lnTo>
                      <a:pt x="91" y="1"/>
                    </a:lnTo>
                    <a:lnTo>
                      <a:pt x="97" y="1"/>
                    </a:lnTo>
                    <a:lnTo>
                      <a:pt x="104" y="2"/>
                    </a:lnTo>
                    <a:lnTo>
                      <a:pt x="110" y="4"/>
                    </a:lnTo>
                    <a:lnTo>
                      <a:pt x="115" y="6"/>
                    </a:lnTo>
                    <a:lnTo>
                      <a:pt x="121" y="9"/>
                    </a:lnTo>
                    <a:lnTo>
                      <a:pt x="127" y="12"/>
                    </a:lnTo>
                    <a:lnTo>
                      <a:pt x="132" y="2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42" name="Freeform 126"/>
              <p:cNvSpPr>
                <a:spLocks noChangeAspect="1"/>
              </p:cNvSpPr>
              <p:nvPr/>
            </p:nvSpPr>
            <p:spPr bwMode="auto">
              <a:xfrm flipH="1">
                <a:off x="3494" y="3717"/>
                <a:ext cx="53" cy="22"/>
              </a:xfrm>
              <a:custGeom>
                <a:avLst/>
                <a:gdLst>
                  <a:gd name="T0" fmla="*/ 0 w 56"/>
                  <a:gd name="T1" fmla="*/ 21 h 22"/>
                  <a:gd name="T2" fmla="*/ 17 w 56"/>
                  <a:gd name="T3" fmla="*/ 21 h 22"/>
                  <a:gd name="T4" fmla="*/ 55 w 56"/>
                  <a:gd name="T5" fmla="*/ 0 h 22"/>
                </a:gdLst>
                <a:ahLst/>
                <a:cxnLst>
                  <a:cxn ang="0">
                    <a:pos x="T0" y="T1"/>
                  </a:cxn>
                  <a:cxn ang="0">
                    <a:pos x="T2" y="T3"/>
                  </a:cxn>
                  <a:cxn ang="0">
                    <a:pos x="T4" y="T5"/>
                  </a:cxn>
                </a:cxnLst>
                <a:rect l="0" t="0" r="r" b="b"/>
                <a:pathLst>
                  <a:path w="56" h="22">
                    <a:moveTo>
                      <a:pt x="0" y="21"/>
                    </a:moveTo>
                    <a:lnTo>
                      <a:pt x="17" y="21"/>
                    </a:lnTo>
                    <a:lnTo>
                      <a:pt x="55"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43" name="Freeform 127"/>
              <p:cNvSpPr>
                <a:spLocks noChangeAspect="1"/>
              </p:cNvSpPr>
              <p:nvPr/>
            </p:nvSpPr>
            <p:spPr bwMode="auto">
              <a:xfrm flipH="1">
                <a:off x="3529" y="3692"/>
                <a:ext cx="134" cy="23"/>
              </a:xfrm>
              <a:custGeom>
                <a:avLst/>
                <a:gdLst>
                  <a:gd name="T0" fmla="*/ 0 w 141"/>
                  <a:gd name="T1" fmla="*/ 22 h 23"/>
                  <a:gd name="T2" fmla="*/ 2 w 141"/>
                  <a:gd name="T3" fmla="*/ 20 h 23"/>
                  <a:gd name="T4" fmla="*/ 4 w 141"/>
                  <a:gd name="T5" fmla="*/ 20 h 23"/>
                  <a:gd name="T6" fmla="*/ 6 w 141"/>
                  <a:gd name="T7" fmla="*/ 19 h 23"/>
                  <a:gd name="T8" fmla="*/ 9 w 141"/>
                  <a:gd name="T9" fmla="*/ 19 h 23"/>
                  <a:gd name="T10" fmla="*/ 17 w 141"/>
                  <a:gd name="T11" fmla="*/ 18 h 23"/>
                  <a:gd name="T12" fmla="*/ 25 w 141"/>
                  <a:gd name="T13" fmla="*/ 17 h 23"/>
                  <a:gd name="T14" fmla="*/ 33 w 141"/>
                  <a:gd name="T15" fmla="*/ 17 h 23"/>
                  <a:gd name="T16" fmla="*/ 40 w 141"/>
                  <a:gd name="T17" fmla="*/ 16 h 23"/>
                  <a:gd name="T18" fmla="*/ 47 w 141"/>
                  <a:gd name="T19" fmla="*/ 15 h 23"/>
                  <a:gd name="T20" fmla="*/ 56 w 141"/>
                  <a:gd name="T21" fmla="*/ 14 h 23"/>
                  <a:gd name="T22" fmla="*/ 63 w 141"/>
                  <a:gd name="T23" fmla="*/ 14 h 23"/>
                  <a:gd name="T24" fmla="*/ 70 w 141"/>
                  <a:gd name="T25" fmla="*/ 14 h 23"/>
                  <a:gd name="T26" fmla="*/ 78 w 141"/>
                  <a:gd name="T27" fmla="*/ 13 h 23"/>
                  <a:gd name="T28" fmla="*/ 85 w 141"/>
                  <a:gd name="T29" fmla="*/ 13 h 23"/>
                  <a:gd name="T30" fmla="*/ 93 w 141"/>
                  <a:gd name="T31" fmla="*/ 13 h 23"/>
                  <a:gd name="T32" fmla="*/ 100 w 141"/>
                  <a:gd name="T33" fmla="*/ 12 h 23"/>
                  <a:gd name="T34" fmla="*/ 107 w 141"/>
                  <a:gd name="T35" fmla="*/ 12 h 23"/>
                  <a:gd name="T36" fmla="*/ 115 w 141"/>
                  <a:gd name="T37" fmla="*/ 12 h 23"/>
                  <a:gd name="T38" fmla="*/ 122 w 141"/>
                  <a:gd name="T39" fmla="*/ 12 h 23"/>
                  <a:gd name="T40" fmla="*/ 129 w 141"/>
                  <a:gd name="T41" fmla="*/ 11 h 23"/>
                  <a:gd name="T42" fmla="*/ 134 w 141"/>
                  <a:gd name="T43" fmla="*/ 11 h 23"/>
                  <a:gd name="T44" fmla="*/ 137 w 141"/>
                  <a:gd name="T45" fmla="*/ 8 h 23"/>
                  <a:gd name="T46" fmla="*/ 139 w 141"/>
                  <a:gd name="T47" fmla="*/ 4 h 23"/>
                  <a:gd name="T48" fmla="*/ 140 w 141"/>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23">
                    <a:moveTo>
                      <a:pt x="0" y="22"/>
                    </a:moveTo>
                    <a:lnTo>
                      <a:pt x="2" y="20"/>
                    </a:lnTo>
                    <a:lnTo>
                      <a:pt x="4" y="20"/>
                    </a:lnTo>
                    <a:lnTo>
                      <a:pt x="6" y="19"/>
                    </a:lnTo>
                    <a:lnTo>
                      <a:pt x="9" y="19"/>
                    </a:lnTo>
                    <a:lnTo>
                      <a:pt x="17" y="18"/>
                    </a:lnTo>
                    <a:lnTo>
                      <a:pt x="25" y="17"/>
                    </a:lnTo>
                    <a:lnTo>
                      <a:pt x="33" y="17"/>
                    </a:lnTo>
                    <a:lnTo>
                      <a:pt x="40" y="16"/>
                    </a:lnTo>
                    <a:lnTo>
                      <a:pt x="47" y="15"/>
                    </a:lnTo>
                    <a:lnTo>
                      <a:pt x="56" y="14"/>
                    </a:lnTo>
                    <a:lnTo>
                      <a:pt x="63" y="14"/>
                    </a:lnTo>
                    <a:lnTo>
                      <a:pt x="70" y="14"/>
                    </a:lnTo>
                    <a:lnTo>
                      <a:pt x="78" y="13"/>
                    </a:lnTo>
                    <a:lnTo>
                      <a:pt x="85" y="13"/>
                    </a:lnTo>
                    <a:lnTo>
                      <a:pt x="93" y="13"/>
                    </a:lnTo>
                    <a:lnTo>
                      <a:pt x="100" y="12"/>
                    </a:lnTo>
                    <a:lnTo>
                      <a:pt x="107" y="12"/>
                    </a:lnTo>
                    <a:lnTo>
                      <a:pt x="115" y="12"/>
                    </a:lnTo>
                    <a:lnTo>
                      <a:pt x="122" y="12"/>
                    </a:lnTo>
                    <a:lnTo>
                      <a:pt x="129" y="11"/>
                    </a:lnTo>
                    <a:lnTo>
                      <a:pt x="134" y="11"/>
                    </a:lnTo>
                    <a:lnTo>
                      <a:pt x="137" y="8"/>
                    </a:lnTo>
                    <a:lnTo>
                      <a:pt x="139" y="4"/>
                    </a:lnTo>
                    <a:lnTo>
                      <a:pt x="140"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44" name="Freeform 128"/>
              <p:cNvSpPr>
                <a:spLocks noChangeAspect="1"/>
              </p:cNvSpPr>
              <p:nvPr/>
            </p:nvSpPr>
            <p:spPr bwMode="auto">
              <a:xfrm flipH="1">
                <a:off x="3609" y="3707"/>
                <a:ext cx="19" cy="20"/>
              </a:xfrm>
              <a:custGeom>
                <a:avLst/>
                <a:gdLst>
                  <a:gd name="T0" fmla="*/ 0 w 20"/>
                  <a:gd name="T1" fmla="*/ 19 h 20"/>
                  <a:gd name="T2" fmla="*/ 3 w 20"/>
                  <a:gd name="T3" fmla="*/ 12 h 20"/>
                  <a:gd name="T4" fmla="*/ 7 w 20"/>
                  <a:gd name="T5" fmla="*/ 6 h 20"/>
                  <a:gd name="T6" fmla="*/ 13 w 20"/>
                  <a:gd name="T7" fmla="*/ 3 h 20"/>
                  <a:gd name="T8" fmla="*/ 19 w 20"/>
                  <a:gd name="T9" fmla="*/ 0 h 20"/>
                </a:gdLst>
                <a:ahLst/>
                <a:cxnLst>
                  <a:cxn ang="0">
                    <a:pos x="T0" y="T1"/>
                  </a:cxn>
                  <a:cxn ang="0">
                    <a:pos x="T2" y="T3"/>
                  </a:cxn>
                  <a:cxn ang="0">
                    <a:pos x="T4" y="T5"/>
                  </a:cxn>
                  <a:cxn ang="0">
                    <a:pos x="T6" y="T7"/>
                  </a:cxn>
                  <a:cxn ang="0">
                    <a:pos x="T8" y="T9"/>
                  </a:cxn>
                </a:cxnLst>
                <a:rect l="0" t="0" r="r" b="b"/>
                <a:pathLst>
                  <a:path w="20" h="20">
                    <a:moveTo>
                      <a:pt x="0" y="19"/>
                    </a:moveTo>
                    <a:lnTo>
                      <a:pt x="3" y="12"/>
                    </a:lnTo>
                    <a:lnTo>
                      <a:pt x="7" y="6"/>
                    </a:lnTo>
                    <a:lnTo>
                      <a:pt x="13" y="3"/>
                    </a:lnTo>
                    <a:lnTo>
                      <a:pt x="19"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45" name="Freeform 129"/>
              <p:cNvSpPr>
                <a:spLocks noChangeAspect="1"/>
              </p:cNvSpPr>
              <p:nvPr/>
            </p:nvSpPr>
            <p:spPr bwMode="auto">
              <a:xfrm flipH="1">
                <a:off x="2976" y="3760"/>
                <a:ext cx="87" cy="25"/>
              </a:xfrm>
              <a:custGeom>
                <a:avLst/>
                <a:gdLst>
                  <a:gd name="T0" fmla="*/ 90 w 91"/>
                  <a:gd name="T1" fmla="*/ 7 h 25"/>
                  <a:gd name="T2" fmla="*/ 81 w 91"/>
                  <a:gd name="T3" fmla="*/ 4 h 25"/>
                  <a:gd name="T4" fmla="*/ 33 w 91"/>
                  <a:gd name="T5" fmla="*/ 4 h 25"/>
                  <a:gd name="T6" fmla="*/ 0 w 91"/>
                  <a:gd name="T7" fmla="*/ 0 h 25"/>
                  <a:gd name="T8" fmla="*/ 0 w 91"/>
                  <a:gd name="T9" fmla="*/ 16 h 25"/>
                  <a:gd name="T10" fmla="*/ 36 w 91"/>
                  <a:gd name="T11" fmla="*/ 24 h 25"/>
                  <a:gd name="T12" fmla="*/ 85 w 91"/>
                  <a:gd name="T13" fmla="*/ 24 h 25"/>
                  <a:gd name="T14" fmla="*/ 90 w 91"/>
                  <a:gd name="T15" fmla="*/ 21 h 25"/>
                  <a:gd name="T16" fmla="*/ 90 w 91"/>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5">
                    <a:moveTo>
                      <a:pt x="90" y="7"/>
                    </a:moveTo>
                    <a:lnTo>
                      <a:pt x="81" y="4"/>
                    </a:lnTo>
                    <a:lnTo>
                      <a:pt x="33" y="4"/>
                    </a:lnTo>
                    <a:lnTo>
                      <a:pt x="0" y="0"/>
                    </a:lnTo>
                    <a:lnTo>
                      <a:pt x="0" y="16"/>
                    </a:lnTo>
                    <a:lnTo>
                      <a:pt x="36" y="24"/>
                    </a:lnTo>
                    <a:lnTo>
                      <a:pt x="85" y="24"/>
                    </a:lnTo>
                    <a:lnTo>
                      <a:pt x="90" y="21"/>
                    </a:lnTo>
                    <a:lnTo>
                      <a:pt x="90" y="7"/>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46" name="Freeform 130"/>
              <p:cNvSpPr>
                <a:spLocks noChangeAspect="1"/>
              </p:cNvSpPr>
              <p:nvPr/>
            </p:nvSpPr>
            <p:spPr bwMode="auto">
              <a:xfrm flipH="1">
                <a:off x="2976" y="3760"/>
                <a:ext cx="87" cy="25"/>
              </a:xfrm>
              <a:custGeom>
                <a:avLst/>
                <a:gdLst>
                  <a:gd name="T0" fmla="*/ 90 w 91"/>
                  <a:gd name="T1" fmla="*/ 7 h 25"/>
                  <a:gd name="T2" fmla="*/ 81 w 91"/>
                  <a:gd name="T3" fmla="*/ 4 h 25"/>
                  <a:gd name="T4" fmla="*/ 33 w 91"/>
                  <a:gd name="T5" fmla="*/ 4 h 25"/>
                  <a:gd name="T6" fmla="*/ 0 w 91"/>
                  <a:gd name="T7" fmla="*/ 0 h 25"/>
                  <a:gd name="T8" fmla="*/ 0 w 91"/>
                  <a:gd name="T9" fmla="*/ 16 h 25"/>
                  <a:gd name="T10" fmla="*/ 36 w 91"/>
                  <a:gd name="T11" fmla="*/ 24 h 25"/>
                  <a:gd name="T12" fmla="*/ 85 w 91"/>
                  <a:gd name="T13" fmla="*/ 24 h 25"/>
                  <a:gd name="T14" fmla="*/ 90 w 91"/>
                  <a:gd name="T15" fmla="*/ 21 h 25"/>
                  <a:gd name="T16" fmla="*/ 90 w 91"/>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5">
                    <a:moveTo>
                      <a:pt x="90" y="7"/>
                    </a:moveTo>
                    <a:lnTo>
                      <a:pt x="81" y="4"/>
                    </a:lnTo>
                    <a:lnTo>
                      <a:pt x="33" y="4"/>
                    </a:lnTo>
                    <a:lnTo>
                      <a:pt x="0" y="0"/>
                    </a:lnTo>
                    <a:lnTo>
                      <a:pt x="0" y="16"/>
                    </a:lnTo>
                    <a:lnTo>
                      <a:pt x="36" y="24"/>
                    </a:lnTo>
                    <a:lnTo>
                      <a:pt x="85" y="24"/>
                    </a:lnTo>
                    <a:lnTo>
                      <a:pt x="90" y="21"/>
                    </a:lnTo>
                    <a:lnTo>
                      <a:pt x="90" y="7"/>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47" name="Freeform 131"/>
              <p:cNvSpPr>
                <a:spLocks noChangeAspect="1"/>
              </p:cNvSpPr>
              <p:nvPr/>
            </p:nvSpPr>
            <p:spPr bwMode="auto">
              <a:xfrm flipH="1">
                <a:off x="3528" y="3743"/>
                <a:ext cx="139" cy="145"/>
              </a:xfrm>
              <a:custGeom>
                <a:avLst/>
                <a:gdLst>
                  <a:gd name="T0" fmla="*/ 81 w 146"/>
                  <a:gd name="T1" fmla="*/ 0 h 145"/>
                  <a:gd name="T2" fmla="*/ 91 w 146"/>
                  <a:gd name="T3" fmla="*/ 2 h 145"/>
                  <a:gd name="T4" fmla="*/ 101 w 146"/>
                  <a:gd name="T5" fmla="*/ 6 h 145"/>
                  <a:gd name="T6" fmla="*/ 110 w 146"/>
                  <a:gd name="T7" fmla="*/ 10 h 145"/>
                  <a:gd name="T8" fmla="*/ 119 w 146"/>
                  <a:gd name="T9" fmla="*/ 16 h 145"/>
                  <a:gd name="T10" fmla="*/ 126 w 146"/>
                  <a:gd name="T11" fmla="*/ 23 h 145"/>
                  <a:gd name="T12" fmla="*/ 132 w 146"/>
                  <a:gd name="T13" fmla="*/ 31 h 145"/>
                  <a:gd name="T14" fmla="*/ 138 w 146"/>
                  <a:gd name="T15" fmla="*/ 40 h 145"/>
                  <a:gd name="T16" fmla="*/ 141 w 146"/>
                  <a:gd name="T17" fmla="*/ 50 h 145"/>
                  <a:gd name="T18" fmla="*/ 144 w 146"/>
                  <a:gd name="T19" fmla="*/ 61 h 145"/>
                  <a:gd name="T20" fmla="*/ 145 w 146"/>
                  <a:gd name="T21" fmla="*/ 72 h 145"/>
                  <a:gd name="T22" fmla="*/ 144 w 146"/>
                  <a:gd name="T23" fmla="*/ 83 h 145"/>
                  <a:gd name="T24" fmla="*/ 141 w 146"/>
                  <a:gd name="T25" fmla="*/ 93 h 145"/>
                  <a:gd name="T26" fmla="*/ 138 w 146"/>
                  <a:gd name="T27" fmla="*/ 102 h 145"/>
                  <a:gd name="T28" fmla="*/ 132 w 146"/>
                  <a:gd name="T29" fmla="*/ 111 h 145"/>
                  <a:gd name="T30" fmla="*/ 126 w 146"/>
                  <a:gd name="T31" fmla="*/ 119 h 145"/>
                  <a:gd name="T32" fmla="*/ 119 w 146"/>
                  <a:gd name="T33" fmla="*/ 127 h 145"/>
                  <a:gd name="T34" fmla="*/ 110 w 146"/>
                  <a:gd name="T35" fmla="*/ 133 h 145"/>
                  <a:gd name="T36" fmla="*/ 101 w 146"/>
                  <a:gd name="T37" fmla="*/ 138 h 145"/>
                  <a:gd name="T38" fmla="*/ 91 w 146"/>
                  <a:gd name="T39" fmla="*/ 141 h 145"/>
                  <a:gd name="T40" fmla="*/ 81 w 146"/>
                  <a:gd name="T41" fmla="*/ 144 h 145"/>
                  <a:gd name="T42" fmla="*/ 69 w 146"/>
                  <a:gd name="T43" fmla="*/ 144 h 145"/>
                  <a:gd name="T44" fmla="*/ 58 w 146"/>
                  <a:gd name="T45" fmla="*/ 143 h 145"/>
                  <a:gd name="T46" fmla="*/ 47 w 146"/>
                  <a:gd name="T47" fmla="*/ 140 h 145"/>
                  <a:gd name="T48" fmla="*/ 38 w 146"/>
                  <a:gd name="T49" fmla="*/ 135 h 145"/>
                  <a:gd name="T50" fmla="*/ 28 w 146"/>
                  <a:gd name="T51" fmla="*/ 129 h 145"/>
                  <a:gd name="T52" fmla="*/ 21 w 146"/>
                  <a:gd name="T53" fmla="*/ 122 h 145"/>
                  <a:gd name="T54" fmla="*/ 14 w 146"/>
                  <a:gd name="T55" fmla="*/ 114 h 145"/>
                  <a:gd name="T56" fmla="*/ 8 w 146"/>
                  <a:gd name="T57" fmla="*/ 106 h 145"/>
                  <a:gd name="T58" fmla="*/ 4 w 146"/>
                  <a:gd name="T59" fmla="*/ 96 h 145"/>
                  <a:gd name="T60" fmla="*/ 1 w 146"/>
                  <a:gd name="T61" fmla="*/ 86 h 145"/>
                  <a:gd name="T62" fmla="*/ 0 w 146"/>
                  <a:gd name="T63" fmla="*/ 76 h 145"/>
                  <a:gd name="T64" fmla="*/ 0 w 146"/>
                  <a:gd name="T65" fmla="*/ 64 h 145"/>
                  <a:gd name="T66" fmla="*/ 2 w 146"/>
                  <a:gd name="T67" fmla="*/ 53 h 145"/>
                  <a:gd name="T68" fmla="*/ 5 w 146"/>
                  <a:gd name="T69" fmla="*/ 43 h 145"/>
                  <a:gd name="T70" fmla="*/ 11 w 146"/>
                  <a:gd name="T71" fmla="*/ 34 h 145"/>
                  <a:gd name="T72" fmla="*/ 16 w 146"/>
                  <a:gd name="T73" fmla="*/ 25 h 145"/>
                  <a:gd name="T74" fmla="*/ 23 w 146"/>
                  <a:gd name="T75" fmla="*/ 18 h 145"/>
                  <a:gd name="T76" fmla="*/ 32 w 146"/>
                  <a:gd name="T77" fmla="*/ 12 h 145"/>
                  <a:gd name="T78" fmla="*/ 41 w 146"/>
                  <a:gd name="T79" fmla="*/ 6 h 145"/>
                  <a:gd name="T80" fmla="*/ 50 w 146"/>
                  <a:gd name="T81" fmla="*/ 3 h 145"/>
                  <a:gd name="T82" fmla="*/ 61 w 146"/>
                  <a:gd name="T83" fmla="*/ 1 h 145"/>
                  <a:gd name="T84" fmla="*/ 74 w 146"/>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45">
                    <a:moveTo>
                      <a:pt x="74" y="0"/>
                    </a:moveTo>
                    <a:lnTo>
                      <a:pt x="77" y="0"/>
                    </a:lnTo>
                    <a:lnTo>
                      <a:pt x="81" y="0"/>
                    </a:lnTo>
                    <a:lnTo>
                      <a:pt x="84" y="1"/>
                    </a:lnTo>
                    <a:lnTo>
                      <a:pt x="87" y="1"/>
                    </a:lnTo>
                    <a:lnTo>
                      <a:pt x="91" y="2"/>
                    </a:lnTo>
                    <a:lnTo>
                      <a:pt x="95" y="3"/>
                    </a:lnTo>
                    <a:lnTo>
                      <a:pt x="98" y="4"/>
                    </a:lnTo>
                    <a:lnTo>
                      <a:pt x="101" y="6"/>
                    </a:lnTo>
                    <a:lnTo>
                      <a:pt x="104" y="6"/>
                    </a:lnTo>
                    <a:lnTo>
                      <a:pt x="107" y="8"/>
                    </a:lnTo>
                    <a:lnTo>
                      <a:pt x="110" y="10"/>
                    </a:lnTo>
                    <a:lnTo>
                      <a:pt x="112" y="12"/>
                    </a:lnTo>
                    <a:lnTo>
                      <a:pt x="116" y="13"/>
                    </a:lnTo>
                    <a:lnTo>
                      <a:pt x="119" y="16"/>
                    </a:lnTo>
                    <a:lnTo>
                      <a:pt x="121" y="18"/>
                    </a:lnTo>
                    <a:lnTo>
                      <a:pt x="123" y="20"/>
                    </a:lnTo>
                    <a:lnTo>
                      <a:pt x="126" y="23"/>
                    </a:lnTo>
                    <a:lnTo>
                      <a:pt x="128" y="25"/>
                    </a:lnTo>
                    <a:lnTo>
                      <a:pt x="130" y="28"/>
                    </a:lnTo>
                    <a:lnTo>
                      <a:pt x="132" y="31"/>
                    </a:lnTo>
                    <a:lnTo>
                      <a:pt x="134" y="34"/>
                    </a:lnTo>
                    <a:lnTo>
                      <a:pt x="135" y="37"/>
                    </a:lnTo>
                    <a:lnTo>
                      <a:pt x="138" y="40"/>
                    </a:lnTo>
                    <a:lnTo>
                      <a:pt x="139" y="43"/>
                    </a:lnTo>
                    <a:lnTo>
                      <a:pt x="140" y="47"/>
                    </a:lnTo>
                    <a:lnTo>
                      <a:pt x="141" y="50"/>
                    </a:lnTo>
                    <a:lnTo>
                      <a:pt x="142" y="53"/>
                    </a:lnTo>
                    <a:lnTo>
                      <a:pt x="143" y="57"/>
                    </a:lnTo>
                    <a:lnTo>
                      <a:pt x="144" y="61"/>
                    </a:lnTo>
                    <a:lnTo>
                      <a:pt x="144" y="64"/>
                    </a:lnTo>
                    <a:lnTo>
                      <a:pt x="145" y="68"/>
                    </a:lnTo>
                    <a:lnTo>
                      <a:pt x="145" y="72"/>
                    </a:lnTo>
                    <a:lnTo>
                      <a:pt x="145" y="76"/>
                    </a:lnTo>
                    <a:lnTo>
                      <a:pt x="144" y="79"/>
                    </a:lnTo>
                    <a:lnTo>
                      <a:pt x="144" y="83"/>
                    </a:lnTo>
                    <a:lnTo>
                      <a:pt x="143" y="86"/>
                    </a:lnTo>
                    <a:lnTo>
                      <a:pt x="142" y="90"/>
                    </a:lnTo>
                    <a:lnTo>
                      <a:pt x="141" y="93"/>
                    </a:lnTo>
                    <a:lnTo>
                      <a:pt x="140" y="96"/>
                    </a:lnTo>
                    <a:lnTo>
                      <a:pt x="139" y="99"/>
                    </a:lnTo>
                    <a:lnTo>
                      <a:pt x="138" y="102"/>
                    </a:lnTo>
                    <a:lnTo>
                      <a:pt x="135" y="106"/>
                    </a:lnTo>
                    <a:lnTo>
                      <a:pt x="134" y="109"/>
                    </a:lnTo>
                    <a:lnTo>
                      <a:pt x="132" y="111"/>
                    </a:lnTo>
                    <a:lnTo>
                      <a:pt x="130" y="114"/>
                    </a:lnTo>
                    <a:lnTo>
                      <a:pt x="128" y="117"/>
                    </a:lnTo>
                    <a:lnTo>
                      <a:pt x="126" y="119"/>
                    </a:lnTo>
                    <a:lnTo>
                      <a:pt x="123" y="122"/>
                    </a:lnTo>
                    <a:lnTo>
                      <a:pt x="121" y="125"/>
                    </a:lnTo>
                    <a:lnTo>
                      <a:pt x="119" y="127"/>
                    </a:lnTo>
                    <a:lnTo>
                      <a:pt x="116" y="129"/>
                    </a:lnTo>
                    <a:lnTo>
                      <a:pt x="112" y="131"/>
                    </a:lnTo>
                    <a:lnTo>
                      <a:pt x="110" y="133"/>
                    </a:lnTo>
                    <a:lnTo>
                      <a:pt x="107" y="135"/>
                    </a:lnTo>
                    <a:lnTo>
                      <a:pt x="104" y="137"/>
                    </a:lnTo>
                    <a:lnTo>
                      <a:pt x="101" y="138"/>
                    </a:lnTo>
                    <a:lnTo>
                      <a:pt x="98" y="140"/>
                    </a:lnTo>
                    <a:lnTo>
                      <a:pt x="95" y="141"/>
                    </a:lnTo>
                    <a:lnTo>
                      <a:pt x="91" y="141"/>
                    </a:lnTo>
                    <a:lnTo>
                      <a:pt x="87" y="143"/>
                    </a:lnTo>
                    <a:lnTo>
                      <a:pt x="84" y="143"/>
                    </a:lnTo>
                    <a:lnTo>
                      <a:pt x="81" y="144"/>
                    </a:lnTo>
                    <a:lnTo>
                      <a:pt x="77" y="144"/>
                    </a:lnTo>
                    <a:lnTo>
                      <a:pt x="74" y="144"/>
                    </a:lnTo>
                    <a:lnTo>
                      <a:pt x="69" y="144"/>
                    </a:lnTo>
                    <a:lnTo>
                      <a:pt x="65" y="144"/>
                    </a:lnTo>
                    <a:lnTo>
                      <a:pt x="61" y="143"/>
                    </a:lnTo>
                    <a:lnTo>
                      <a:pt x="58" y="143"/>
                    </a:lnTo>
                    <a:lnTo>
                      <a:pt x="55" y="141"/>
                    </a:lnTo>
                    <a:lnTo>
                      <a:pt x="50" y="141"/>
                    </a:lnTo>
                    <a:lnTo>
                      <a:pt x="47" y="140"/>
                    </a:lnTo>
                    <a:lnTo>
                      <a:pt x="44" y="138"/>
                    </a:lnTo>
                    <a:lnTo>
                      <a:pt x="41" y="137"/>
                    </a:lnTo>
                    <a:lnTo>
                      <a:pt x="38" y="135"/>
                    </a:lnTo>
                    <a:lnTo>
                      <a:pt x="35" y="133"/>
                    </a:lnTo>
                    <a:lnTo>
                      <a:pt x="32" y="131"/>
                    </a:lnTo>
                    <a:lnTo>
                      <a:pt x="28" y="129"/>
                    </a:lnTo>
                    <a:lnTo>
                      <a:pt x="26" y="127"/>
                    </a:lnTo>
                    <a:lnTo>
                      <a:pt x="23" y="125"/>
                    </a:lnTo>
                    <a:lnTo>
                      <a:pt x="21" y="122"/>
                    </a:lnTo>
                    <a:lnTo>
                      <a:pt x="19" y="119"/>
                    </a:lnTo>
                    <a:lnTo>
                      <a:pt x="16" y="117"/>
                    </a:lnTo>
                    <a:lnTo>
                      <a:pt x="14" y="114"/>
                    </a:lnTo>
                    <a:lnTo>
                      <a:pt x="13" y="111"/>
                    </a:lnTo>
                    <a:lnTo>
                      <a:pt x="11" y="109"/>
                    </a:lnTo>
                    <a:lnTo>
                      <a:pt x="8" y="106"/>
                    </a:lnTo>
                    <a:lnTo>
                      <a:pt x="6" y="102"/>
                    </a:lnTo>
                    <a:lnTo>
                      <a:pt x="5" y="99"/>
                    </a:lnTo>
                    <a:lnTo>
                      <a:pt x="4" y="96"/>
                    </a:lnTo>
                    <a:lnTo>
                      <a:pt x="2" y="93"/>
                    </a:lnTo>
                    <a:lnTo>
                      <a:pt x="2" y="90"/>
                    </a:lnTo>
                    <a:lnTo>
                      <a:pt x="1" y="86"/>
                    </a:lnTo>
                    <a:lnTo>
                      <a:pt x="0" y="83"/>
                    </a:lnTo>
                    <a:lnTo>
                      <a:pt x="0" y="79"/>
                    </a:lnTo>
                    <a:lnTo>
                      <a:pt x="0" y="76"/>
                    </a:lnTo>
                    <a:lnTo>
                      <a:pt x="0" y="72"/>
                    </a:lnTo>
                    <a:lnTo>
                      <a:pt x="0" y="68"/>
                    </a:lnTo>
                    <a:lnTo>
                      <a:pt x="0" y="64"/>
                    </a:lnTo>
                    <a:lnTo>
                      <a:pt x="0" y="61"/>
                    </a:lnTo>
                    <a:lnTo>
                      <a:pt x="1" y="57"/>
                    </a:lnTo>
                    <a:lnTo>
                      <a:pt x="2" y="53"/>
                    </a:lnTo>
                    <a:lnTo>
                      <a:pt x="2" y="50"/>
                    </a:lnTo>
                    <a:lnTo>
                      <a:pt x="4" y="47"/>
                    </a:lnTo>
                    <a:lnTo>
                      <a:pt x="5" y="43"/>
                    </a:lnTo>
                    <a:lnTo>
                      <a:pt x="6" y="40"/>
                    </a:lnTo>
                    <a:lnTo>
                      <a:pt x="8" y="37"/>
                    </a:lnTo>
                    <a:lnTo>
                      <a:pt x="11" y="34"/>
                    </a:lnTo>
                    <a:lnTo>
                      <a:pt x="13" y="31"/>
                    </a:lnTo>
                    <a:lnTo>
                      <a:pt x="14" y="28"/>
                    </a:lnTo>
                    <a:lnTo>
                      <a:pt x="16" y="25"/>
                    </a:lnTo>
                    <a:lnTo>
                      <a:pt x="19" y="23"/>
                    </a:lnTo>
                    <a:lnTo>
                      <a:pt x="21" y="20"/>
                    </a:lnTo>
                    <a:lnTo>
                      <a:pt x="23" y="18"/>
                    </a:lnTo>
                    <a:lnTo>
                      <a:pt x="26" y="16"/>
                    </a:lnTo>
                    <a:lnTo>
                      <a:pt x="28" y="13"/>
                    </a:lnTo>
                    <a:lnTo>
                      <a:pt x="32" y="12"/>
                    </a:lnTo>
                    <a:lnTo>
                      <a:pt x="35" y="10"/>
                    </a:lnTo>
                    <a:lnTo>
                      <a:pt x="38" y="8"/>
                    </a:lnTo>
                    <a:lnTo>
                      <a:pt x="41" y="6"/>
                    </a:lnTo>
                    <a:lnTo>
                      <a:pt x="44" y="6"/>
                    </a:lnTo>
                    <a:lnTo>
                      <a:pt x="47" y="4"/>
                    </a:lnTo>
                    <a:lnTo>
                      <a:pt x="50" y="3"/>
                    </a:lnTo>
                    <a:lnTo>
                      <a:pt x="55" y="2"/>
                    </a:lnTo>
                    <a:lnTo>
                      <a:pt x="58" y="1"/>
                    </a:lnTo>
                    <a:lnTo>
                      <a:pt x="61" y="1"/>
                    </a:lnTo>
                    <a:lnTo>
                      <a:pt x="65" y="0"/>
                    </a:lnTo>
                    <a:lnTo>
                      <a:pt x="69" y="0"/>
                    </a:lnTo>
                    <a:lnTo>
                      <a:pt x="74"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48" name="Freeform 132"/>
              <p:cNvSpPr>
                <a:spLocks noChangeAspect="1"/>
              </p:cNvSpPr>
              <p:nvPr/>
            </p:nvSpPr>
            <p:spPr bwMode="auto">
              <a:xfrm flipH="1">
                <a:off x="3528" y="3743"/>
                <a:ext cx="139" cy="145"/>
              </a:xfrm>
              <a:custGeom>
                <a:avLst/>
                <a:gdLst>
                  <a:gd name="T0" fmla="*/ 74 w 146"/>
                  <a:gd name="T1" fmla="*/ 0 h 145"/>
                  <a:gd name="T2" fmla="*/ 87 w 146"/>
                  <a:gd name="T3" fmla="*/ 1 h 145"/>
                  <a:gd name="T4" fmla="*/ 101 w 146"/>
                  <a:gd name="T5" fmla="*/ 6 h 145"/>
                  <a:gd name="T6" fmla="*/ 112 w 146"/>
                  <a:gd name="T7" fmla="*/ 12 h 145"/>
                  <a:gd name="T8" fmla="*/ 123 w 146"/>
                  <a:gd name="T9" fmla="*/ 20 h 145"/>
                  <a:gd name="T10" fmla="*/ 132 w 146"/>
                  <a:gd name="T11" fmla="*/ 31 h 145"/>
                  <a:gd name="T12" fmla="*/ 139 w 146"/>
                  <a:gd name="T13" fmla="*/ 43 h 145"/>
                  <a:gd name="T14" fmla="*/ 143 w 146"/>
                  <a:gd name="T15" fmla="*/ 57 h 145"/>
                  <a:gd name="T16" fmla="*/ 145 w 146"/>
                  <a:gd name="T17" fmla="*/ 72 h 145"/>
                  <a:gd name="T18" fmla="*/ 143 w 146"/>
                  <a:gd name="T19" fmla="*/ 86 h 145"/>
                  <a:gd name="T20" fmla="*/ 139 w 146"/>
                  <a:gd name="T21" fmla="*/ 99 h 145"/>
                  <a:gd name="T22" fmla="*/ 132 w 146"/>
                  <a:gd name="T23" fmla="*/ 111 h 145"/>
                  <a:gd name="T24" fmla="*/ 123 w 146"/>
                  <a:gd name="T25" fmla="*/ 122 h 145"/>
                  <a:gd name="T26" fmla="*/ 112 w 146"/>
                  <a:gd name="T27" fmla="*/ 131 h 145"/>
                  <a:gd name="T28" fmla="*/ 101 w 146"/>
                  <a:gd name="T29" fmla="*/ 138 h 145"/>
                  <a:gd name="T30" fmla="*/ 87 w 146"/>
                  <a:gd name="T31" fmla="*/ 143 h 145"/>
                  <a:gd name="T32" fmla="*/ 74 w 146"/>
                  <a:gd name="T33" fmla="*/ 144 h 145"/>
                  <a:gd name="T34" fmla="*/ 58 w 146"/>
                  <a:gd name="T35" fmla="*/ 143 h 145"/>
                  <a:gd name="T36" fmla="*/ 44 w 146"/>
                  <a:gd name="T37" fmla="*/ 138 h 145"/>
                  <a:gd name="T38" fmla="*/ 32 w 146"/>
                  <a:gd name="T39" fmla="*/ 131 h 145"/>
                  <a:gd name="T40" fmla="*/ 21 w 146"/>
                  <a:gd name="T41" fmla="*/ 122 h 145"/>
                  <a:gd name="T42" fmla="*/ 13 w 146"/>
                  <a:gd name="T43" fmla="*/ 111 h 145"/>
                  <a:gd name="T44" fmla="*/ 5 w 146"/>
                  <a:gd name="T45" fmla="*/ 99 h 145"/>
                  <a:gd name="T46" fmla="*/ 1 w 146"/>
                  <a:gd name="T47" fmla="*/ 86 h 145"/>
                  <a:gd name="T48" fmla="*/ 0 w 146"/>
                  <a:gd name="T49" fmla="*/ 72 h 145"/>
                  <a:gd name="T50" fmla="*/ 1 w 146"/>
                  <a:gd name="T51" fmla="*/ 57 h 145"/>
                  <a:gd name="T52" fmla="*/ 5 w 146"/>
                  <a:gd name="T53" fmla="*/ 43 h 145"/>
                  <a:gd name="T54" fmla="*/ 13 w 146"/>
                  <a:gd name="T55" fmla="*/ 31 h 145"/>
                  <a:gd name="T56" fmla="*/ 21 w 146"/>
                  <a:gd name="T57" fmla="*/ 20 h 145"/>
                  <a:gd name="T58" fmla="*/ 32 w 146"/>
                  <a:gd name="T59" fmla="*/ 12 h 145"/>
                  <a:gd name="T60" fmla="*/ 44 w 146"/>
                  <a:gd name="T61" fmla="*/ 6 h 145"/>
                  <a:gd name="T62" fmla="*/ 58 w 146"/>
                  <a:gd name="T63" fmla="*/ 1 h 145"/>
                  <a:gd name="T64" fmla="*/ 74 w 146"/>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145">
                    <a:moveTo>
                      <a:pt x="74" y="0"/>
                    </a:moveTo>
                    <a:lnTo>
                      <a:pt x="87" y="1"/>
                    </a:lnTo>
                    <a:lnTo>
                      <a:pt x="101" y="6"/>
                    </a:lnTo>
                    <a:lnTo>
                      <a:pt x="112" y="12"/>
                    </a:lnTo>
                    <a:lnTo>
                      <a:pt x="123" y="20"/>
                    </a:lnTo>
                    <a:lnTo>
                      <a:pt x="132" y="31"/>
                    </a:lnTo>
                    <a:lnTo>
                      <a:pt x="139" y="43"/>
                    </a:lnTo>
                    <a:lnTo>
                      <a:pt x="143" y="57"/>
                    </a:lnTo>
                    <a:lnTo>
                      <a:pt x="145" y="72"/>
                    </a:lnTo>
                    <a:lnTo>
                      <a:pt x="143" y="86"/>
                    </a:lnTo>
                    <a:lnTo>
                      <a:pt x="139" y="99"/>
                    </a:lnTo>
                    <a:lnTo>
                      <a:pt x="132" y="111"/>
                    </a:lnTo>
                    <a:lnTo>
                      <a:pt x="123" y="122"/>
                    </a:lnTo>
                    <a:lnTo>
                      <a:pt x="112" y="131"/>
                    </a:lnTo>
                    <a:lnTo>
                      <a:pt x="101" y="138"/>
                    </a:lnTo>
                    <a:lnTo>
                      <a:pt x="87" y="143"/>
                    </a:lnTo>
                    <a:lnTo>
                      <a:pt x="74" y="144"/>
                    </a:lnTo>
                    <a:lnTo>
                      <a:pt x="58" y="143"/>
                    </a:lnTo>
                    <a:lnTo>
                      <a:pt x="44" y="138"/>
                    </a:lnTo>
                    <a:lnTo>
                      <a:pt x="32" y="131"/>
                    </a:lnTo>
                    <a:lnTo>
                      <a:pt x="21" y="122"/>
                    </a:lnTo>
                    <a:lnTo>
                      <a:pt x="13" y="111"/>
                    </a:lnTo>
                    <a:lnTo>
                      <a:pt x="5" y="99"/>
                    </a:lnTo>
                    <a:lnTo>
                      <a:pt x="1" y="86"/>
                    </a:lnTo>
                    <a:lnTo>
                      <a:pt x="0" y="72"/>
                    </a:lnTo>
                    <a:lnTo>
                      <a:pt x="1" y="57"/>
                    </a:lnTo>
                    <a:lnTo>
                      <a:pt x="5" y="43"/>
                    </a:lnTo>
                    <a:lnTo>
                      <a:pt x="13" y="31"/>
                    </a:lnTo>
                    <a:lnTo>
                      <a:pt x="21" y="20"/>
                    </a:lnTo>
                    <a:lnTo>
                      <a:pt x="32" y="12"/>
                    </a:lnTo>
                    <a:lnTo>
                      <a:pt x="44" y="6"/>
                    </a:lnTo>
                    <a:lnTo>
                      <a:pt x="58" y="1"/>
                    </a:lnTo>
                    <a:lnTo>
                      <a:pt x="74"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49" name="Freeform 133"/>
              <p:cNvSpPr>
                <a:spLocks noChangeAspect="1"/>
              </p:cNvSpPr>
              <p:nvPr/>
            </p:nvSpPr>
            <p:spPr bwMode="auto">
              <a:xfrm flipH="1">
                <a:off x="3563" y="3779"/>
                <a:ext cx="69" cy="69"/>
              </a:xfrm>
              <a:custGeom>
                <a:avLst/>
                <a:gdLst>
                  <a:gd name="T0" fmla="*/ 38 w 72"/>
                  <a:gd name="T1" fmla="*/ 0 h 69"/>
                  <a:gd name="T2" fmla="*/ 43 w 72"/>
                  <a:gd name="T3" fmla="*/ 1 h 69"/>
                  <a:gd name="T4" fmla="*/ 48 w 72"/>
                  <a:gd name="T5" fmla="*/ 2 h 69"/>
                  <a:gd name="T6" fmla="*/ 53 w 72"/>
                  <a:gd name="T7" fmla="*/ 5 h 69"/>
                  <a:gd name="T8" fmla="*/ 57 w 72"/>
                  <a:gd name="T9" fmla="*/ 8 h 69"/>
                  <a:gd name="T10" fmla="*/ 61 w 72"/>
                  <a:gd name="T11" fmla="*/ 11 h 69"/>
                  <a:gd name="T12" fmla="*/ 64 w 72"/>
                  <a:gd name="T13" fmla="*/ 15 h 69"/>
                  <a:gd name="T14" fmla="*/ 67 w 72"/>
                  <a:gd name="T15" fmla="*/ 19 h 69"/>
                  <a:gd name="T16" fmla="*/ 69 w 72"/>
                  <a:gd name="T17" fmla="*/ 24 h 69"/>
                  <a:gd name="T18" fmla="*/ 71 w 72"/>
                  <a:gd name="T19" fmla="*/ 29 h 69"/>
                  <a:gd name="T20" fmla="*/ 71 w 72"/>
                  <a:gd name="T21" fmla="*/ 33 h 69"/>
                  <a:gd name="T22" fmla="*/ 71 w 72"/>
                  <a:gd name="T23" fmla="*/ 38 h 69"/>
                  <a:gd name="T24" fmla="*/ 69 w 72"/>
                  <a:gd name="T25" fmla="*/ 44 h 69"/>
                  <a:gd name="T26" fmla="*/ 67 w 72"/>
                  <a:gd name="T27" fmla="*/ 48 h 69"/>
                  <a:gd name="T28" fmla="*/ 64 w 72"/>
                  <a:gd name="T29" fmla="*/ 52 h 69"/>
                  <a:gd name="T30" fmla="*/ 61 w 72"/>
                  <a:gd name="T31" fmla="*/ 56 h 69"/>
                  <a:gd name="T32" fmla="*/ 57 w 72"/>
                  <a:gd name="T33" fmla="*/ 60 h 69"/>
                  <a:gd name="T34" fmla="*/ 53 w 72"/>
                  <a:gd name="T35" fmla="*/ 62 h 69"/>
                  <a:gd name="T36" fmla="*/ 48 w 72"/>
                  <a:gd name="T37" fmla="*/ 64 h 69"/>
                  <a:gd name="T38" fmla="*/ 43 w 72"/>
                  <a:gd name="T39" fmla="*/ 66 h 69"/>
                  <a:gd name="T40" fmla="*/ 38 w 72"/>
                  <a:gd name="T41" fmla="*/ 67 h 69"/>
                  <a:gd name="T42" fmla="*/ 32 w 72"/>
                  <a:gd name="T43" fmla="*/ 68 h 69"/>
                  <a:gd name="T44" fmla="*/ 27 w 72"/>
                  <a:gd name="T45" fmla="*/ 66 h 69"/>
                  <a:gd name="T46" fmla="*/ 23 w 72"/>
                  <a:gd name="T47" fmla="*/ 65 h 69"/>
                  <a:gd name="T48" fmla="*/ 18 w 72"/>
                  <a:gd name="T49" fmla="*/ 63 h 69"/>
                  <a:gd name="T50" fmla="*/ 15 w 72"/>
                  <a:gd name="T51" fmla="*/ 61 h 69"/>
                  <a:gd name="T52" fmla="*/ 10 w 72"/>
                  <a:gd name="T53" fmla="*/ 57 h 69"/>
                  <a:gd name="T54" fmla="*/ 7 w 72"/>
                  <a:gd name="T55" fmla="*/ 54 h 69"/>
                  <a:gd name="T56" fmla="*/ 4 w 72"/>
                  <a:gd name="T57" fmla="*/ 49 h 69"/>
                  <a:gd name="T58" fmla="*/ 2 w 72"/>
                  <a:gd name="T59" fmla="*/ 45 h 69"/>
                  <a:gd name="T60" fmla="*/ 1 w 72"/>
                  <a:gd name="T61" fmla="*/ 40 h 69"/>
                  <a:gd name="T62" fmla="*/ 0 w 72"/>
                  <a:gd name="T63" fmla="*/ 35 h 69"/>
                  <a:gd name="T64" fmla="*/ 0 w 72"/>
                  <a:gd name="T65" fmla="*/ 30 h 69"/>
                  <a:gd name="T66" fmla="*/ 1 w 72"/>
                  <a:gd name="T67" fmla="*/ 26 h 69"/>
                  <a:gd name="T68" fmla="*/ 2 w 72"/>
                  <a:gd name="T69" fmla="*/ 21 h 69"/>
                  <a:gd name="T70" fmla="*/ 5 w 72"/>
                  <a:gd name="T71" fmla="*/ 16 h 69"/>
                  <a:gd name="T72" fmla="*/ 8 w 72"/>
                  <a:gd name="T73" fmla="*/ 12 h 69"/>
                  <a:gd name="T74" fmla="*/ 11 w 72"/>
                  <a:gd name="T75" fmla="*/ 9 h 69"/>
                  <a:gd name="T76" fmla="*/ 16 w 72"/>
                  <a:gd name="T77" fmla="*/ 6 h 69"/>
                  <a:gd name="T78" fmla="*/ 20 w 72"/>
                  <a:gd name="T79" fmla="*/ 3 h 69"/>
                  <a:gd name="T80" fmla="*/ 25 w 72"/>
                  <a:gd name="T81" fmla="*/ 1 h 69"/>
                  <a:gd name="T82" fmla="*/ 29 w 72"/>
                  <a:gd name="T83" fmla="*/ 0 h 69"/>
                  <a:gd name="T84" fmla="*/ 34 w 72"/>
                  <a:gd name="T8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9">
                    <a:moveTo>
                      <a:pt x="34" y="0"/>
                    </a:moveTo>
                    <a:lnTo>
                      <a:pt x="35" y="0"/>
                    </a:lnTo>
                    <a:lnTo>
                      <a:pt x="38" y="0"/>
                    </a:lnTo>
                    <a:lnTo>
                      <a:pt x="40" y="0"/>
                    </a:lnTo>
                    <a:lnTo>
                      <a:pt x="41" y="0"/>
                    </a:lnTo>
                    <a:lnTo>
                      <a:pt x="43" y="1"/>
                    </a:lnTo>
                    <a:lnTo>
                      <a:pt x="45" y="1"/>
                    </a:lnTo>
                    <a:lnTo>
                      <a:pt x="46" y="2"/>
                    </a:lnTo>
                    <a:lnTo>
                      <a:pt x="48" y="2"/>
                    </a:lnTo>
                    <a:lnTo>
                      <a:pt x="49" y="3"/>
                    </a:lnTo>
                    <a:lnTo>
                      <a:pt x="51" y="3"/>
                    </a:lnTo>
                    <a:lnTo>
                      <a:pt x="53" y="5"/>
                    </a:lnTo>
                    <a:lnTo>
                      <a:pt x="54" y="6"/>
                    </a:lnTo>
                    <a:lnTo>
                      <a:pt x="55" y="6"/>
                    </a:lnTo>
                    <a:lnTo>
                      <a:pt x="57" y="8"/>
                    </a:lnTo>
                    <a:lnTo>
                      <a:pt x="58" y="9"/>
                    </a:lnTo>
                    <a:lnTo>
                      <a:pt x="59" y="10"/>
                    </a:lnTo>
                    <a:lnTo>
                      <a:pt x="61" y="11"/>
                    </a:lnTo>
                    <a:lnTo>
                      <a:pt x="63" y="12"/>
                    </a:lnTo>
                    <a:lnTo>
                      <a:pt x="64" y="14"/>
                    </a:lnTo>
                    <a:lnTo>
                      <a:pt x="64" y="15"/>
                    </a:lnTo>
                    <a:lnTo>
                      <a:pt x="66" y="16"/>
                    </a:lnTo>
                    <a:lnTo>
                      <a:pt x="66" y="18"/>
                    </a:lnTo>
                    <a:lnTo>
                      <a:pt x="67" y="19"/>
                    </a:lnTo>
                    <a:lnTo>
                      <a:pt x="68" y="21"/>
                    </a:lnTo>
                    <a:lnTo>
                      <a:pt x="68" y="22"/>
                    </a:lnTo>
                    <a:lnTo>
                      <a:pt x="69" y="24"/>
                    </a:lnTo>
                    <a:lnTo>
                      <a:pt x="69" y="26"/>
                    </a:lnTo>
                    <a:lnTo>
                      <a:pt x="70" y="27"/>
                    </a:lnTo>
                    <a:lnTo>
                      <a:pt x="71" y="29"/>
                    </a:lnTo>
                    <a:lnTo>
                      <a:pt x="71" y="30"/>
                    </a:lnTo>
                    <a:lnTo>
                      <a:pt x="71" y="31"/>
                    </a:lnTo>
                    <a:lnTo>
                      <a:pt x="71" y="33"/>
                    </a:lnTo>
                    <a:lnTo>
                      <a:pt x="71" y="35"/>
                    </a:lnTo>
                    <a:lnTo>
                      <a:pt x="71" y="37"/>
                    </a:lnTo>
                    <a:lnTo>
                      <a:pt x="71" y="38"/>
                    </a:lnTo>
                    <a:lnTo>
                      <a:pt x="70" y="40"/>
                    </a:lnTo>
                    <a:lnTo>
                      <a:pt x="69" y="42"/>
                    </a:lnTo>
                    <a:lnTo>
                      <a:pt x="69" y="44"/>
                    </a:lnTo>
                    <a:lnTo>
                      <a:pt x="68" y="45"/>
                    </a:lnTo>
                    <a:lnTo>
                      <a:pt x="68" y="47"/>
                    </a:lnTo>
                    <a:lnTo>
                      <a:pt x="67" y="48"/>
                    </a:lnTo>
                    <a:lnTo>
                      <a:pt x="66" y="49"/>
                    </a:lnTo>
                    <a:lnTo>
                      <a:pt x="66" y="51"/>
                    </a:lnTo>
                    <a:lnTo>
                      <a:pt x="64" y="52"/>
                    </a:lnTo>
                    <a:lnTo>
                      <a:pt x="64" y="54"/>
                    </a:lnTo>
                    <a:lnTo>
                      <a:pt x="63" y="55"/>
                    </a:lnTo>
                    <a:lnTo>
                      <a:pt x="61" y="56"/>
                    </a:lnTo>
                    <a:lnTo>
                      <a:pt x="59" y="57"/>
                    </a:lnTo>
                    <a:lnTo>
                      <a:pt x="58" y="59"/>
                    </a:lnTo>
                    <a:lnTo>
                      <a:pt x="57" y="60"/>
                    </a:lnTo>
                    <a:lnTo>
                      <a:pt x="55" y="61"/>
                    </a:lnTo>
                    <a:lnTo>
                      <a:pt x="54" y="61"/>
                    </a:lnTo>
                    <a:lnTo>
                      <a:pt x="53" y="62"/>
                    </a:lnTo>
                    <a:lnTo>
                      <a:pt x="51" y="63"/>
                    </a:lnTo>
                    <a:lnTo>
                      <a:pt x="49" y="64"/>
                    </a:lnTo>
                    <a:lnTo>
                      <a:pt x="48" y="64"/>
                    </a:lnTo>
                    <a:lnTo>
                      <a:pt x="46" y="65"/>
                    </a:lnTo>
                    <a:lnTo>
                      <a:pt x="45" y="66"/>
                    </a:lnTo>
                    <a:lnTo>
                      <a:pt x="43" y="66"/>
                    </a:lnTo>
                    <a:lnTo>
                      <a:pt x="41" y="66"/>
                    </a:lnTo>
                    <a:lnTo>
                      <a:pt x="40" y="67"/>
                    </a:lnTo>
                    <a:lnTo>
                      <a:pt x="38" y="67"/>
                    </a:lnTo>
                    <a:lnTo>
                      <a:pt x="35" y="68"/>
                    </a:lnTo>
                    <a:lnTo>
                      <a:pt x="34" y="68"/>
                    </a:lnTo>
                    <a:lnTo>
                      <a:pt x="32" y="68"/>
                    </a:lnTo>
                    <a:lnTo>
                      <a:pt x="30" y="67"/>
                    </a:lnTo>
                    <a:lnTo>
                      <a:pt x="29" y="67"/>
                    </a:lnTo>
                    <a:lnTo>
                      <a:pt x="27" y="66"/>
                    </a:lnTo>
                    <a:lnTo>
                      <a:pt x="26" y="66"/>
                    </a:lnTo>
                    <a:lnTo>
                      <a:pt x="25" y="66"/>
                    </a:lnTo>
                    <a:lnTo>
                      <a:pt x="23" y="65"/>
                    </a:lnTo>
                    <a:lnTo>
                      <a:pt x="21" y="64"/>
                    </a:lnTo>
                    <a:lnTo>
                      <a:pt x="20" y="64"/>
                    </a:lnTo>
                    <a:lnTo>
                      <a:pt x="18" y="63"/>
                    </a:lnTo>
                    <a:lnTo>
                      <a:pt x="18" y="62"/>
                    </a:lnTo>
                    <a:lnTo>
                      <a:pt x="16" y="61"/>
                    </a:lnTo>
                    <a:lnTo>
                      <a:pt x="15" y="61"/>
                    </a:lnTo>
                    <a:lnTo>
                      <a:pt x="13" y="60"/>
                    </a:lnTo>
                    <a:lnTo>
                      <a:pt x="11" y="59"/>
                    </a:lnTo>
                    <a:lnTo>
                      <a:pt x="10" y="57"/>
                    </a:lnTo>
                    <a:lnTo>
                      <a:pt x="9" y="56"/>
                    </a:lnTo>
                    <a:lnTo>
                      <a:pt x="8" y="55"/>
                    </a:lnTo>
                    <a:lnTo>
                      <a:pt x="7" y="54"/>
                    </a:lnTo>
                    <a:lnTo>
                      <a:pt x="6" y="52"/>
                    </a:lnTo>
                    <a:lnTo>
                      <a:pt x="5" y="51"/>
                    </a:lnTo>
                    <a:lnTo>
                      <a:pt x="4" y="49"/>
                    </a:lnTo>
                    <a:lnTo>
                      <a:pt x="4" y="48"/>
                    </a:lnTo>
                    <a:lnTo>
                      <a:pt x="2" y="47"/>
                    </a:lnTo>
                    <a:lnTo>
                      <a:pt x="2" y="45"/>
                    </a:lnTo>
                    <a:lnTo>
                      <a:pt x="1" y="44"/>
                    </a:lnTo>
                    <a:lnTo>
                      <a:pt x="1" y="42"/>
                    </a:lnTo>
                    <a:lnTo>
                      <a:pt x="1" y="40"/>
                    </a:lnTo>
                    <a:lnTo>
                      <a:pt x="0" y="38"/>
                    </a:lnTo>
                    <a:lnTo>
                      <a:pt x="0" y="37"/>
                    </a:lnTo>
                    <a:lnTo>
                      <a:pt x="0" y="35"/>
                    </a:lnTo>
                    <a:lnTo>
                      <a:pt x="0" y="33"/>
                    </a:lnTo>
                    <a:lnTo>
                      <a:pt x="0" y="31"/>
                    </a:lnTo>
                    <a:lnTo>
                      <a:pt x="0" y="30"/>
                    </a:lnTo>
                    <a:lnTo>
                      <a:pt x="0" y="29"/>
                    </a:lnTo>
                    <a:lnTo>
                      <a:pt x="1" y="27"/>
                    </a:lnTo>
                    <a:lnTo>
                      <a:pt x="1" y="26"/>
                    </a:lnTo>
                    <a:lnTo>
                      <a:pt x="1" y="24"/>
                    </a:lnTo>
                    <a:lnTo>
                      <a:pt x="2" y="22"/>
                    </a:lnTo>
                    <a:lnTo>
                      <a:pt x="2" y="21"/>
                    </a:lnTo>
                    <a:lnTo>
                      <a:pt x="4" y="19"/>
                    </a:lnTo>
                    <a:lnTo>
                      <a:pt x="4" y="18"/>
                    </a:lnTo>
                    <a:lnTo>
                      <a:pt x="5" y="16"/>
                    </a:lnTo>
                    <a:lnTo>
                      <a:pt x="6" y="15"/>
                    </a:lnTo>
                    <a:lnTo>
                      <a:pt x="7" y="14"/>
                    </a:lnTo>
                    <a:lnTo>
                      <a:pt x="8" y="12"/>
                    </a:lnTo>
                    <a:lnTo>
                      <a:pt x="9" y="11"/>
                    </a:lnTo>
                    <a:lnTo>
                      <a:pt x="10" y="10"/>
                    </a:lnTo>
                    <a:lnTo>
                      <a:pt x="11" y="9"/>
                    </a:lnTo>
                    <a:lnTo>
                      <a:pt x="13" y="8"/>
                    </a:lnTo>
                    <a:lnTo>
                      <a:pt x="15" y="6"/>
                    </a:lnTo>
                    <a:lnTo>
                      <a:pt x="16" y="6"/>
                    </a:lnTo>
                    <a:lnTo>
                      <a:pt x="18" y="5"/>
                    </a:lnTo>
                    <a:lnTo>
                      <a:pt x="18" y="3"/>
                    </a:lnTo>
                    <a:lnTo>
                      <a:pt x="20" y="3"/>
                    </a:lnTo>
                    <a:lnTo>
                      <a:pt x="21" y="2"/>
                    </a:lnTo>
                    <a:lnTo>
                      <a:pt x="23" y="2"/>
                    </a:lnTo>
                    <a:lnTo>
                      <a:pt x="25" y="1"/>
                    </a:lnTo>
                    <a:lnTo>
                      <a:pt x="26" y="1"/>
                    </a:lnTo>
                    <a:lnTo>
                      <a:pt x="27" y="0"/>
                    </a:lnTo>
                    <a:lnTo>
                      <a:pt x="29" y="0"/>
                    </a:lnTo>
                    <a:lnTo>
                      <a:pt x="30" y="0"/>
                    </a:lnTo>
                    <a:lnTo>
                      <a:pt x="32" y="0"/>
                    </a:lnTo>
                    <a:lnTo>
                      <a:pt x="34"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50" name="Freeform 134"/>
              <p:cNvSpPr>
                <a:spLocks noChangeAspect="1"/>
              </p:cNvSpPr>
              <p:nvPr/>
            </p:nvSpPr>
            <p:spPr bwMode="auto">
              <a:xfrm flipH="1">
                <a:off x="3032" y="3743"/>
                <a:ext cx="137" cy="145"/>
              </a:xfrm>
              <a:custGeom>
                <a:avLst/>
                <a:gdLst>
                  <a:gd name="T0" fmla="*/ 79 w 144"/>
                  <a:gd name="T1" fmla="*/ 0 h 145"/>
                  <a:gd name="T2" fmla="*/ 89 w 144"/>
                  <a:gd name="T3" fmla="*/ 2 h 145"/>
                  <a:gd name="T4" fmla="*/ 100 w 144"/>
                  <a:gd name="T5" fmla="*/ 6 h 145"/>
                  <a:gd name="T6" fmla="*/ 108 w 144"/>
                  <a:gd name="T7" fmla="*/ 10 h 145"/>
                  <a:gd name="T8" fmla="*/ 117 w 144"/>
                  <a:gd name="T9" fmla="*/ 16 h 145"/>
                  <a:gd name="T10" fmla="*/ 124 w 144"/>
                  <a:gd name="T11" fmla="*/ 23 h 145"/>
                  <a:gd name="T12" fmla="*/ 130 w 144"/>
                  <a:gd name="T13" fmla="*/ 31 h 145"/>
                  <a:gd name="T14" fmla="*/ 136 w 144"/>
                  <a:gd name="T15" fmla="*/ 40 h 145"/>
                  <a:gd name="T16" fmla="*/ 140 w 144"/>
                  <a:gd name="T17" fmla="*/ 50 h 145"/>
                  <a:gd name="T18" fmla="*/ 142 w 144"/>
                  <a:gd name="T19" fmla="*/ 61 h 145"/>
                  <a:gd name="T20" fmla="*/ 143 w 144"/>
                  <a:gd name="T21" fmla="*/ 72 h 145"/>
                  <a:gd name="T22" fmla="*/ 142 w 144"/>
                  <a:gd name="T23" fmla="*/ 83 h 145"/>
                  <a:gd name="T24" fmla="*/ 140 w 144"/>
                  <a:gd name="T25" fmla="*/ 93 h 145"/>
                  <a:gd name="T26" fmla="*/ 136 w 144"/>
                  <a:gd name="T27" fmla="*/ 102 h 145"/>
                  <a:gd name="T28" fmla="*/ 130 w 144"/>
                  <a:gd name="T29" fmla="*/ 111 h 145"/>
                  <a:gd name="T30" fmla="*/ 124 w 144"/>
                  <a:gd name="T31" fmla="*/ 119 h 145"/>
                  <a:gd name="T32" fmla="*/ 117 w 144"/>
                  <a:gd name="T33" fmla="*/ 127 h 145"/>
                  <a:gd name="T34" fmla="*/ 108 w 144"/>
                  <a:gd name="T35" fmla="*/ 133 h 145"/>
                  <a:gd name="T36" fmla="*/ 100 w 144"/>
                  <a:gd name="T37" fmla="*/ 138 h 145"/>
                  <a:gd name="T38" fmla="*/ 89 w 144"/>
                  <a:gd name="T39" fmla="*/ 141 h 145"/>
                  <a:gd name="T40" fmla="*/ 79 w 144"/>
                  <a:gd name="T41" fmla="*/ 144 h 145"/>
                  <a:gd name="T42" fmla="*/ 68 w 144"/>
                  <a:gd name="T43" fmla="*/ 144 h 145"/>
                  <a:gd name="T44" fmla="*/ 57 w 144"/>
                  <a:gd name="T45" fmla="*/ 143 h 145"/>
                  <a:gd name="T46" fmla="*/ 46 w 144"/>
                  <a:gd name="T47" fmla="*/ 140 h 145"/>
                  <a:gd name="T48" fmla="*/ 37 w 144"/>
                  <a:gd name="T49" fmla="*/ 135 h 145"/>
                  <a:gd name="T50" fmla="*/ 27 w 144"/>
                  <a:gd name="T51" fmla="*/ 129 h 145"/>
                  <a:gd name="T52" fmla="*/ 20 w 144"/>
                  <a:gd name="T53" fmla="*/ 122 h 145"/>
                  <a:gd name="T54" fmla="*/ 14 w 144"/>
                  <a:gd name="T55" fmla="*/ 114 h 145"/>
                  <a:gd name="T56" fmla="*/ 7 w 144"/>
                  <a:gd name="T57" fmla="*/ 106 h 145"/>
                  <a:gd name="T58" fmla="*/ 3 w 144"/>
                  <a:gd name="T59" fmla="*/ 96 h 145"/>
                  <a:gd name="T60" fmla="*/ 0 w 144"/>
                  <a:gd name="T61" fmla="*/ 86 h 145"/>
                  <a:gd name="T62" fmla="*/ 0 w 144"/>
                  <a:gd name="T63" fmla="*/ 76 h 145"/>
                  <a:gd name="T64" fmla="*/ 0 w 144"/>
                  <a:gd name="T65" fmla="*/ 64 h 145"/>
                  <a:gd name="T66" fmla="*/ 1 w 144"/>
                  <a:gd name="T67" fmla="*/ 53 h 145"/>
                  <a:gd name="T68" fmla="*/ 4 w 144"/>
                  <a:gd name="T69" fmla="*/ 43 h 145"/>
                  <a:gd name="T70" fmla="*/ 9 w 144"/>
                  <a:gd name="T71" fmla="*/ 34 h 145"/>
                  <a:gd name="T72" fmla="*/ 15 w 144"/>
                  <a:gd name="T73" fmla="*/ 25 h 145"/>
                  <a:gd name="T74" fmla="*/ 23 w 144"/>
                  <a:gd name="T75" fmla="*/ 18 h 145"/>
                  <a:gd name="T76" fmla="*/ 30 w 144"/>
                  <a:gd name="T77" fmla="*/ 12 h 145"/>
                  <a:gd name="T78" fmla="*/ 40 w 144"/>
                  <a:gd name="T79" fmla="*/ 6 h 145"/>
                  <a:gd name="T80" fmla="*/ 50 w 144"/>
                  <a:gd name="T81" fmla="*/ 3 h 145"/>
                  <a:gd name="T82" fmla="*/ 61 w 144"/>
                  <a:gd name="T83" fmla="*/ 1 h 145"/>
                  <a:gd name="T84" fmla="*/ 71 w 144"/>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145">
                    <a:moveTo>
                      <a:pt x="71" y="0"/>
                    </a:moveTo>
                    <a:lnTo>
                      <a:pt x="76" y="0"/>
                    </a:lnTo>
                    <a:lnTo>
                      <a:pt x="79" y="0"/>
                    </a:lnTo>
                    <a:lnTo>
                      <a:pt x="83" y="1"/>
                    </a:lnTo>
                    <a:lnTo>
                      <a:pt x="86" y="1"/>
                    </a:lnTo>
                    <a:lnTo>
                      <a:pt x="89" y="2"/>
                    </a:lnTo>
                    <a:lnTo>
                      <a:pt x="92" y="3"/>
                    </a:lnTo>
                    <a:lnTo>
                      <a:pt x="96" y="4"/>
                    </a:lnTo>
                    <a:lnTo>
                      <a:pt x="100" y="6"/>
                    </a:lnTo>
                    <a:lnTo>
                      <a:pt x="103" y="6"/>
                    </a:lnTo>
                    <a:lnTo>
                      <a:pt x="105" y="8"/>
                    </a:lnTo>
                    <a:lnTo>
                      <a:pt x="108" y="10"/>
                    </a:lnTo>
                    <a:lnTo>
                      <a:pt x="111" y="12"/>
                    </a:lnTo>
                    <a:lnTo>
                      <a:pt x="115" y="13"/>
                    </a:lnTo>
                    <a:lnTo>
                      <a:pt x="117" y="16"/>
                    </a:lnTo>
                    <a:lnTo>
                      <a:pt x="120" y="18"/>
                    </a:lnTo>
                    <a:lnTo>
                      <a:pt x="122" y="20"/>
                    </a:lnTo>
                    <a:lnTo>
                      <a:pt x="124" y="23"/>
                    </a:lnTo>
                    <a:lnTo>
                      <a:pt x="126" y="25"/>
                    </a:lnTo>
                    <a:lnTo>
                      <a:pt x="128" y="28"/>
                    </a:lnTo>
                    <a:lnTo>
                      <a:pt x="130" y="31"/>
                    </a:lnTo>
                    <a:lnTo>
                      <a:pt x="132" y="34"/>
                    </a:lnTo>
                    <a:lnTo>
                      <a:pt x="135" y="37"/>
                    </a:lnTo>
                    <a:lnTo>
                      <a:pt x="136" y="40"/>
                    </a:lnTo>
                    <a:lnTo>
                      <a:pt x="137" y="43"/>
                    </a:lnTo>
                    <a:lnTo>
                      <a:pt x="138" y="47"/>
                    </a:lnTo>
                    <a:lnTo>
                      <a:pt x="140" y="50"/>
                    </a:lnTo>
                    <a:lnTo>
                      <a:pt x="141" y="53"/>
                    </a:lnTo>
                    <a:lnTo>
                      <a:pt x="141" y="57"/>
                    </a:lnTo>
                    <a:lnTo>
                      <a:pt x="142" y="61"/>
                    </a:lnTo>
                    <a:lnTo>
                      <a:pt x="143" y="64"/>
                    </a:lnTo>
                    <a:lnTo>
                      <a:pt x="143" y="68"/>
                    </a:lnTo>
                    <a:lnTo>
                      <a:pt x="143" y="72"/>
                    </a:lnTo>
                    <a:lnTo>
                      <a:pt x="143" y="76"/>
                    </a:lnTo>
                    <a:lnTo>
                      <a:pt x="143" y="79"/>
                    </a:lnTo>
                    <a:lnTo>
                      <a:pt x="142" y="83"/>
                    </a:lnTo>
                    <a:lnTo>
                      <a:pt x="141" y="86"/>
                    </a:lnTo>
                    <a:lnTo>
                      <a:pt x="141" y="90"/>
                    </a:lnTo>
                    <a:lnTo>
                      <a:pt x="140" y="93"/>
                    </a:lnTo>
                    <a:lnTo>
                      <a:pt x="138" y="96"/>
                    </a:lnTo>
                    <a:lnTo>
                      <a:pt x="137" y="99"/>
                    </a:lnTo>
                    <a:lnTo>
                      <a:pt x="136" y="102"/>
                    </a:lnTo>
                    <a:lnTo>
                      <a:pt x="135" y="106"/>
                    </a:lnTo>
                    <a:lnTo>
                      <a:pt x="132" y="109"/>
                    </a:lnTo>
                    <a:lnTo>
                      <a:pt x="130" y="111"/>
                    </a:lnTo>
                    <a:lnTo>
                      <a:pt x="128" y="114"/>
                    </a:lnTo>
                    <a:lnTo>
                      <a:pt x="126" y="117"/>
                    </a:lnTo>
                    <a:lnTo>
                      <a:pt x="124" y="119"/>
                    </a:lnTo>
                    <a:lnTo>
                      <a:pt x="122" y="122"/>
                    </a:lnTo>
                    <a:lnTo>
                      <a:pt x="120" y="125"/>
                    </a:lnTo>
                    <a:lnTo>
                      <a:pt x="117" y="127"/>
                    </a:lnTo>
                    <a:lnTo>
                      <a:pt x="115" y="129"/>
                    </a:lnTo>
                    <a:lnTo>
                      <a:pt x="111" y="131"/>
                    </a:lnTo>
                    <a:lnTo>
                      <a:pt x="108" y="133"/>
                    </a:lnTo>
                    <a:lnTo>
                      <a:pt x="105" y="135"/>
                    </a:lnTo>
                    <a:lnTo>
                      <a:pt x="103" y="137"/>
                    </a:lnTo>
                    <a:lnTo>
                      <a:pt x="100" y="138"/>
                    </a:lnTo>
                    <a:lnTo>
                      <a:pt x="96" y="140"/>
                    </a:lnTo>
                    <a:lnTo>
                      <a:pt x="92" y="141"/>
                    </a:lnTo>
                    <a:lnTo>
                      <a:pt x="89" y="141"/>
                    </a:lnTo>
                    <a:lnTo>
                      <a:pt x="86" y="143"/>
                    </a:lnTo>
                    <a:lnTo>
                      <a:pt x="83" y="143"/>
                    </a:lnTo>
                    <a:lnTo>
                      <a:pt x="79" y="144"/>
                    </a:lnTo>
                    <a:lnTo>
                      <a:pt x="76" y="144"/>
                    </a:lnTo>
                    <a:lnTo>
                      <a:pt x="71" y="144"/>
                    </a:lnTo>
                    <a:lnTo>
                      <a:pt x="68" y="144"/>
                    </a:lnTo>
                    <a:lnTo>
                      <a:pt x="64" y="144"/>
                    </a:lnTo>
                    <a:lnTo>
                      <a:pt x="61" y="143"/>
                    </a:lnTo>
                    <a:lnTo>
                      <a:pt x="57" y="143"/>
                    </a:lnTo>
                    <a:lnTo>
                      <a:pt x="54" y="141"/>
                    </a:lnTo>
                    <a:lnTo>
                      <a:pt x="50" y="141"/>
                    </a:lnTo>
                    <a:lnTo>
                      <a:pt x="46" y="140"/>
                    </a:lnTo>
                    <a:lnTo>
                      <a:pt x="43" y="138"/>
                    </a:lnTo>
                    <a:lnTo>
                      <a:pt x="40" y="137"/>
                    </a:lnTo>
                    <a:lnTo>
                      <a:pt x="37" y="135"/>
                    </a:lnTo>
                    <a:lnTo>
                      <a:pt x="34" y="133"/>
                    </a:lnTo>
                    <a:lnTo>
                      <a:pt x="30" y="131"/>
                    </a:lnTo>
                    <a:lnTo>
                      <a:pt x="27" y="129"/>
                    </a:lnTo>
                    <a:lnTo>
                      <a:pt x="25" y="127"/>
                    </a:lnTo>
                    <a:lnTo>
                      <a:pt x="23" y="125"/>
                    </a:lnTo>
                    <a:lnTo>
                      <a:pt x="20" y="122"/>
                    </a:lnTo>
                    <a:lnTo>
                      <a:pt x="18" y="119"/>
                    </a:lnTo>
                    <a:lnTo>
                      <a:pt x="15" y="117"/>
                    </a:lnTo>
                    <a:lnTo>
                      <a:pt x="14" y="114"/>
                    </a:lnTo>
                    <a:lnTo>
                      <a:pt x="12" y="111"/>
                    </a:lnTo>
                    <a:lnTo>
                      <a:pt x="9" y="109"/>
                    </a:lnTo>
                    <a:lnTo>
                      <a:pt x="7" y="106"/>
                    </a:lnTo>
                    <a:lnTo>
                      <a:pt x="6" y="102"/>
                    </a:lnTo>
                    <a:lnTo>
                      <a:pt x="4" y="99"/>
                    </a:lnTo>
                    <a:lnTo>
                      <a:pt x="3" y="96"/>
                    </a:lnTo>
                    <a:lnTo>
                      <a:pt x="2" y="93"/>
                    </a:lnTo>
                    <a:lnTo>
                      <a:pt x="1" y="90"/>
                    </a:lnTo>
                    <a:lnTo>
                      <a:pt x="0" y="86"/>
                    </a:lnTo>
                    <a:lnTo>
                      <a:pt x="0" y="83"/>
                    </a:lnTo>
                    <a:lnTo>
                      <a:pt x="0" y="79"/>
                    </a:lnTo>
                    <a:lnTo>
                      <a:pt x="0" y="76"/>
                    </a:lnTo>
                    <a:lnTo>
                      <a:pt x="0" y="72"/>
                    </a:lnTo>
                    <a:lnTo>
                      <a:pt x="0" y="68"/>
                    </a:lnTo>
                    <a:lnTo>
                      <a:pt x="0" y="64"/>
                    </a:lnTo>
                    <a:lnTo>
                      <a:pt x="0" y="61"/>
                    </a:lnTo>
                    <a:lnTo>
                      <a:pt x="0" y="57"/>
                    </a:lnTo>
                    <a:lnTo>
                      <a:pt x="1" y="53"/>
                    </a:lnTo>
                    <a:lnTo>
                      <a:pt x="2" y="50"/>
                    </a:lnTo>
                    <a:lnTo>
                      <a:pt x="3" y="47"/>
                    </a:lnTo>
                    <a:lnTo>
                      <a:pt x="4" y="43"/>
                    </a:lnTo>
                    <a:lnTo>
                      <a:pt x="6" y="40"/>
                    </a:lnTo>
                    <a:lnTo>
                      <a:pt x="7" y="37"/>
                    </a:lnTo>
                    <a:lnTo>
                      <a:pt x="9" y="34"/>
                    </a:lnTo>
                    <a:lnTo>
                      <a:pt x="12" y="31"/>
                    </a:lnTo>
                    <a:lnTo>
                      <a:pt x="14" y="28"/>
                    </a:lnTo>
                    <a:lnTo>
                      <a:pt x="15" y="25"/>
                    </a:lnTo>
                    <a:lnTo>
                      <a:pt x="18" y="23"/>
                    </a:lnTo>
                    <a:lnTo>
                      <a:pt x="20" y="20"/>
                    </a:lnTo>
                    <a:lnTo>
                      <a:pt x="23" y="18"/>
                    </a:lnTo>
                    <a:lnTo>
                      <a:pt x="25" y="16"/>
                    </a:lnTo>
                    <a:lnTo>
                      <a:pt x="27" y="13"/>
                    </a:lnTo>
                    <a:lnTo>
                      <a:pt x="30" y="12"/>
                    </a:lnTo>
                    <a:lnTo>
                      <a:pt x="34" y="10"/>
                    </a:lnTo>
                    <a:lnTo>
                      <a:pt x="37" y="8"/>
                    </a:lnTo>
                    <a:lnTo>
                      <a:pt x="40" y="6"/>
                    </a:lnTo>
                    <a:lnTo>
                      <a:pt x="43" y="6"/>
                    </a:lnTo>
                    <a:lnTo>
                      <a:pt x="46" y="4"/>
                    </a:lnTo>
                    <a:lnTo>
                      <a:pt x="50" y="3"/>
                    </a:lnTo>
                    <a:lnTo>
                      <a:pt x="54" y="2"/>
                    </a:lnTo>
                    <a:lnTo>
                      <a:pt x="57" y="1"/>
                    </a:lnTo>
                    <a:lnTo>
                      <a:pt x="61" y="1"/>
                    </a:lnTo>
                    <a:lnTo>
                      <a:pt x="64" y="0"/>
                    </a:lnTo>
                    <a:lnTo>
                      <a:pt x="68" y="0"/>
                    </a:lnTo>
                    <a:lnTo>
                      <a:pt x="71"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51" name="Freeform 135"/>
              <p:cNvSpPr>
                <a:spLocks noChangeAspect="1"/>
              </p:cNvSpPr>
              <p:nvPr/>
            </p:nvSpPr>
            <p:spPr bwMode="auto">
              <a:xfrm flipH="1">
                <a:off x="3032" y="3743"/>
                <a:ext cx="137" cy="145"/>
              </a:xfrm>
              <a:custGeom>
                <a:avLst/>
                <a:gdLst>
                  <a:gd name="T0" fmla="*/ 71 w 144"/>
                  <a:gd name="T1" fmla="*/ 0 h 145"/>
                  <a:gd name="T2" fmla="*/ 86 w 144"/>
                  <a:gd name="T3" fmla="*/ 1 h 145"/>
                  <a:gd name="T4" fmla="*/ 100 w 144"/>
                  <a:gd name="T5" fmla="*/ 6 h 145"/>
                  <a:gd name="T6" fmla="*/ 111 w 144"/>
                  <a:gd name="T7" fmla="*/ 12 h 145"/>
                  <a:gd name="T8" fmla="*/ 122 w 144"/>
                  <a:gd name="T9" fmla="*/ 20 h 145"/>
                  <a:gd name="T10" fmla="*/ 130 w 144"/>
                  <a:gd name="T11" fmla="*/ 31 h 145"/>
                  <a:gd name="T12" fmla="*/ 137 w 144"/>
                  <a:gd name="T13" fmla="*/ 43 h 145"/>
                  <a:gd name="T14" fmla="*/ 141 w 144"/>
                  <a:gd name="T15" fmla="*/ 57 h 145"/>
                  <a:gd name="T16" fmla="*/ 143 w 144"/>
                  <a:gd name="T17" fmla="*/ 72 h 145"/>
                  <a:gd name="T18" fmla="*/ 141 w 144"/>
                  <a:gd name="T19" fmla="*/ 86 h 145"/>
                  <a:gd name="T20" fmla="*/ 137 w 144"/>
                  <a:gd name="T21" fmla="*/ 99 h 145"/>
                  <a:gd name="T22" fmla="*/ 130 w 144"/>
                  <a:gd name="T23" fmla="*/ 111 h 145"/>
                  <a:gd name="T24" fmla="*/ 122 w 144"/>
                  <a:gd name="T25" fmla="*/ 122 h 145"/>
                  <a:gd name="T26" fmla="*/ 111 w 144"/>
                  <a:gd name="T27" fmla="*/ 131 h 145"/>
                  <a:gd name="T28" fmla="*/ 100 w 144"/>
                  <a:gd name="T29" fmla="*/ 138 h 145"/>
                  <a:gd name="T30" fmla="*/ 86 w 144"/>
                  <a:gd name="T31" fmla="*/ 143 h 145"/>
                  <a:gd name="T32" fmla="*/ 71 w 144"/>
                  <a:gd name="T33" fmla="*/ 144 h 145"/>
                  <a:gd name="T34" fmla="*/ 57 w 144"/>
                  <a:gd name="T35" fmla="*/ 143 h 145"/>
                  <a:gd name="T36" fmla="*/ 43 w 144"/>
                  <a:gd name="T37" fmla="*/ 138 h 145"/>
                  <a:gd name="T38" fmla="*/ 30 w 144"/>
                  <a:gd name="T39" fmla="*/ 131 h 145"/>
                  <a:gd name="T40" fmla="*/ 20 w 144"/>
                  <a:gd name="T41" fmla="*/ 122 h 145"/>
                  <a:gd name="T42" fmla="*/ 12 w 144"/>
                  <a:gd name="T43" fmla="*/ 111 h 145"/>
                  <a:gd name="T44" fmla="*/ 4 w 144"/>
                  <a:gd name="T45" fmla="*/ 99 h 145"/>
                  <a:gd name="T46" fmla="*/ 0 w 144"/>
                  <a:gd name="T47" fmla="*/ 86 h 145"/>
                  <a:gd name="T48" fmla="*/ 0 w 144"/>
                  <a:gd name="T49" fmla="*/ 72 h 145"/>
                  <a:gd name="T50" fmla="*/ 0 w 144"/>
                  <a:gd name="T51" fmla="*/ 57 h 145"/>
                  <a:gd name="T52" fmla="*/ 4 w 144"/>
                  <a:gd name="T53" fmla="*/ 43 h 145"/>
                  <a:gd name="T54" fmla="*/ 12 w 144"/>
                  <a:gd name="T55" fmla="*/ 31 h 145"/>
                  <a:gd name="T56" fmla="*/ 20 w 144"/>
                  <a:gd name="T57" fmla="*/ 20 h 145"/>
                  <a:gd name="T58" fmla="*/ 30 w 144"/>
                  <a:gd name="T59" fmla="*/ 12 h 145"/>
                  <a:gd name="T60" fmla="*/ 43 w 144"/>
                  <a:gd name="T61" fmla="*/ 6 h 145"/>
                  <a:gd name="T62" fmla="*/ 57 w 144"/>
                  <a:gd name="T63" fmla="*/ 1 h 145"/>
                  <a:gd name="T64" fmla="*/ 71 w 144"/>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5">
                    <a:moveTo>
                      <a:pt x="71" y="0"/>
                    </a:moveTo>
                    <a:lnTo>
                      <a:pt x="86" y="1"/>
                    </a:lnTo>
                    <a:lnTo>
                      <a:pt x="100" y="6"/>
                    </a:lnTo>
                    <a:lnTo>
                      <a:pt x="111" y="12"/>
                    </a:lnTo>
                    <a:lnTo>
                      <a:pt x="122" y="20"/>
                    </a:lnTo>
                    <a:lnTo>
                      <a:pt x="130" y="31"/>
                    </a:lnTo>
                    <a:lnTo>
                      <a:pt x="137" y="43"/>
                    </a:lnTo>
                    <a:lnTo>
                      <a:pt x="141" y="57"/>
                    </a:lnTo>
                    <a:lnTo>
                      <a:pt x="143" y="72"/>
                    </a:lnTo>
                    <a:lnTo>
                      <a:pt x="141" y="86"/>
                    </a:lnTo>
                    <a:lnTo>
                      <a:pt x="137" y="99"/>
                    </a:lnTo>
                    <a:lnTo>
                      <a:pt x="130" y="111"/>
                    </a:lnTo>
                    <a:lnTo>
                      <a:pt x="122" y="122"/>
                    </a:lnTo>
                    <a:lnTo>
                      <a:pt x="111" y="131"/>
                    </a:lnTo>
                    <a:lnTo>
                      <a:pt x="100" y="138"/>
                    </a:lnTo>
                    <a:lnTo>
                      <a:pt x="86" y="143"/>
                    </a:lnTo>
                    <a:lnTo>
                      <a:pt x="71" y="144"/>
                    </a:lnTo>
                    <a:lnTo>
                      <a:pt x="57" y="143"/>
                    </a:lnTo>
                    <a:lnTo>
                      <a:pt x="43" y="138"/>
                    </a:lnTo>
                    <a:lnTo>
                      <a:pt x="30" y="131"/>
                    </a:lnTo>
                    <a:lnTo>
                      <a:pt x="20" y="122"/>
                    </a:lnTo>
                    <a:lnTo>
                      <a:pt x="12" y="111"/>
                    </a:lnTo>
                    <a:lnTo>
                      <a:pt x="4" y="99"/>
                    </a:lnTo>
                    <a:lnTo>
                      <a:pt x="0" y="86"/>
                    </a:lnTo>
                    <a:lnTo>
                      <a:pt x="0" y="72"/>
                    </a:lnTo>
                    <a:lnTo>
                      <a:pt x="0" y="57"/>
                    </a:lnTo>
                    <a:lnTo>
                      <a:pt x="4" y="43"/>
                    </a:lnTo>
                    <a:lnTo>
                      <a:pt x="12" y="31"/>
                    </a:lnTo>
                    <a:lnTo>
                      <a:pt x="20" y="20"/>
                    </a:lnTo>
                    <a:lnTo>
                      <a:pt x="30" y="12"/>
                    </a:lnTo>
                    <a:lnTo>
                      <a:pt x="43" y="6"/>
                    </a:lnTo>
                    <a:lnTo>
                      <a:pt x="57" y="1"/>
                    </a:lnTo>
                    <a:lnTo>
                      <a:pt x="71"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52" name="Freeform 136"/>
              <p:cNvSpPr>
                <a:spLocks noChangeAspect="1"/>
              </p:cNvSpPr>
              <p:nvPr/>
            </p:nvSpPr>
            <p:spPr bwMode="auto">
              <a:xfrm flipH="1">
                <a:off x="3067" y="3779"/>
                <a:ext cx="68" cy="69"/>
              </a:xfrm>
              <a:custGeom>
                <a:avLst/>
                <a:gdLst>
                  <a:gd name="T0" fmla="*/ 38 w 71"/>
                  <a:gd name="T1" fmla="*/ 0 h 69"/>
                  <a:gd name="T2" fmla="*/ 43 w 71"/>
                  <a:gd name="T3" fmla="*/ 1 h 69"/>
                  <a:gd name="T4" fmla="*/ 47 w 71"/>
                  <a:gd name="T5" fmla="*/ 2 h 69"/>
                  <a:gd name="T6" fmla="*/ 51 w 71"/>
                  <a:gd name="T7" fmla="*/ 5 h 69"/>
                  <a:gd name="T8" fmla="*/ 56 w 71"/>
                  <a:gd name="T9" fmla="*/ 8 h 69"/>
                  <a:gd name="T10" fmla="*/ 60 w 71"/>
                  <a:gd name="T11" fmla="*/ 11 h 69"/>
                  <a:gd name="T12" fmla="*/ 63 w 71"/>
                  <a:gd name="T13" fmla="*/ 15 h 69"/>
                  <a:gd name="T14" fmla="*/ 66 w 71"/>
                  <a:gd name="T15" fmla="*/ 19 h 69"/>
                  <a:gd name="T16" fmla="*/ 68 w 71"/>
                  <a:gd name="T17" fmla="*/ 24 h 69"/>
                  <a:gd name="T18" fmla="*/ 69 w 71"/>
                  <a:gd name="T19" fmla="*/ 29 h 69"/>
                  <a:gd name="T20" fmla="*/ 70 w 71"/>
                  <a:gd name="T21" fmla="*/ 33 h 69"/>
                  <a:gd name="T22" fmla="*/ 69 w 71"/>
                  <a:gd name="T23" fmla="*/ 38 h 69"/>
                  <a:gd name="T24" fmla="*/ 68 w 71"/>
                  <a:gd name="T25" fmla="*/ 44 h 69"/>
                  <a:gd name="T26" fmla="*/ 66 w 71"/>
                  <a:gd name="T27" fmla="*/ 48 h 69"/>
                  <a:gd name="T28" fmla="*/ 63 w 71"/>
                  <a:gd name="T29" fmla="*/ 52 h 69"/>
                  <a:gd name="T30" fmla="*/ 60 w 71"/>
                  <a:gd name="T31" fmla="*/ 56 h 69"/>
                  <a:gd name="T32" fmla="*/ 56 w 71"/>
                  <a:gd name="T33" fmla="*/ 60 h 69"/>
                  <a:gd name="T34" fmla="*/ 51 w 71"/>
                  <a:gd name="T35" fmla="*/ 62 h 69"/>
                  <a:gd name="T36" fmla="*/ 47 w 71"/>
                  <a:gd name="T37" fmla="*/ 64 h 69"/>
                  <a:gd name="T38" fmla="*/ 43 w 71"/>
                  <a:gd name="T39" fmla="*/ 66 h 69"/>
                  <a:gd name="T40" fmla="*/ 38 w 71"/>
                  <a:gd name="T41" fmla="*/ 67 h 69"/>
                  <a:gd name="T42" fmla="*/ 32 w 71"/>
                  <a:gd name="T43" fmla="*/ 68 h 69"/>
                  <a:gd name="T44" fmla="*/ 27 w 71"/>
                  <a:gd name="T45" fmla="*/ 66 h 69"/>
                  <a:gd name="T46" fmla="*/ 23 w 71"/>
                  <a:gd name="T47" fmla="*/ 65 h 69"/>
                  <a:gd name="T48" fmla="*/ 18 w 71"/>
                  <a:gd name="T49" fmla="*/ 63 h 69"/>
                  <a:gd name="T50" fmla="*/ 14 w 71"/>
                  <a:gd name="T51" fmla="*/ 61 h 69"/>
                  <a:gd name="T52" fmla="*/ 10 w 71"/>
                  <a:gd name="T53" fmla="*/ 57 h 69"/>
                  <a:gd name="T54" fmla="*/ 6 w 71"/>
                  <a:gd name="T55" fmla="*/ 54 h 69"/>
                  <a:gd name="T56" fmla="*/ 4 w 71"/>
                  <a:gd name="T57" fmla="*/ 49 h 69"/>
                  <a:gd name="T58" fmla="*/ 2 w 71"/>
                  <a:gd name="T59" fmla="*/ 45 h 69"/>
                  <a:gd name="T60" fmla="*/ 0 w 71"/>
                  <a:gd name="T61" fmla="*/ 40 h 69"/>
                  <a:gd name="T62" fmla="*/ 0 w 71"/>
                  <a:gd name="T63" fmla="*/ 35 h 69"/>
                  <a:gd name="T64" fmla="*/ 0 w 71"/>
                  <a:gd name="T65" fmla="*/ 30 h 69"/>
                  <a:gd name="T66" fmla="*/ 1 w 71"/>
                  <a:gd name="T67" fmla="*/ 26 h 69"/>
                  <a:gd name="T68" fmla="*/ 2 w 71"/>
                  <a:gd name="T69" fmla="*/ 21 h 69"/>
                  <a:gd name="T70" fmla="*/ 5 w 71"/>
                  <a:gd name="T71" fmla="*/ 16 h 69"/>
                  <a:gd name="T72" fmla="*/ 7 w 71"/>
                  <a:gd name="T73" fmla="*/ 12 h 69"/>
                  <a:gd name="T74" fmla="*/ 11 w 71"/>
                  <a:gd name="T75" fmla="*/ 9 h 69"/>
                  <a:gd name="T76" fmla="*/ 16 w 71"/>
                  <a:gd name="T77" fmla="*/ 6 h 69"/>
                  <a:gd name="T78" fmla="*/ 19 w 71"/>
                  <a:gd name="T79" fmla="*/ 3 h 69"/>
                  <a:gd name="T80" fmla="*/ 24 w 71"/>
                  <a:gd name="T81" fmla="*/ 1 h 69"/>
                  <a:gd name="T82" fmla="*/ 28 w 71"/>
                  <a:gd name="T83" fmla="*/ 0 h 69"/>
                  <a:gd name="T84" fmla="*/ 33 w 71"/>
                  <a:gd name="T8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69">
                    <a:moveTo>
                      <a:pt x="33" y="0"/>
                    </a:moveTo>
                    <a:lnTo>
                      <a:pt x="35" y="0"/>
                    </a:lnTo>
                    <a:lnTo>
                      <a:pt x="38" y="0"/>
                    </a:lnTo>
                    <a:lnTo>
                      <a:pt x="39" y="0"/>
                    </a:lnTo>
                    <a:lnTo>
                      <a:pt x="41" y="0"/>
                    </a:lnTo>
                    <a:lnTo>
                      <a:pt x="43" y="1"/>
                    </a:lnTo>
                    <a:lnTo>
                      <a:pt x="44" y="1"/>
                    </a:lnTo>
                    <a:lnTo>
                      <a:pt x="45" y="2"/>
                    </a:lnTo>
                    <a:lnTo>
                      <a:pt x="47" y="2"/>
                    </a:lnTo>
                    <a:lnTo>
                      <a:pt x="49" y="3"/>
                    </a:lnTo>
                    <a:lnTo>
                      <a:pt x="50" y="3"/>
                    </a:lnTo>
                    <a:lnTo>
                      <a:pt x="51" y="5"/>
                    </a:lnTo>
                    <a:lnTo>
                      <a:pt x="53" y="6"/>
                    </a:lnTo>
                    <a:lnTo>
                      <a:pt x="54" y="6"/>
                    </a:lnTo>
                    <a:lnTo>
                      <a:pt x="56" y="8"/>
                    </a:lnTo>
                    <a:lnTo>
                      <a:pt x="57" y="9"/>
                    </a:lnTo>
                    <a:lnTo>
                      <a:pt x="58" y="10"/>
                    </a:lnTo>
                    <a:lnTo>
                      <a:pt x="60" y="11"/>
                    </a:lnTo>
                    <a:lnTo>
                      <a:pt x="61" y="12"/>
                    </a:lnTo>
                    <a:lnTo>
                      <a:pt x="62" y="14"/>
                    </a:lnTo>
                    <a:lnTo>
                      <a:pt x="63" y="15"/>
                    </a:lnTo>
                    <a:lnTo>
                      <a:pt x="65" y="16"/>
                    </a:lnTo>
                    <a:lnTo>
                      <a:pt x="65" y="18"/>
                    </a:lnTo>
                    <a:lnTo>
                      <a:pt x="66" y="19"/>
                    </a:lnTo>
                    <a:lnTo>
                      <a:pt x="67" y="21"/>
                    </a:lnTo>
                    <a:lnTo>
                      <a:pt x="67" y="22"/>
                    </a:lnTo>
                    <a:lnTo>
                      <a:pt x="68" y="24"/>
                    </a:lnTo>
                    <a:lnTo>
                      <a:pt x="68" y="26"/>
                    </a:lnTo>
                    <a:lnTo>
                      <a:pt x="69" y="27"/>
                    </a:lnTo>
                    <a:lnTo>
                      <a:pt x="69" y="29"/>
                    </a:lnTo>
                    <a:lnTo>
                      <a:pt x="70" y="30"/>
                    </a:lnTo>
                    <a:lnTo>
                      <a:pt x="70" y="31"/>
                    </a:lnTo>
                    <a:lnTo>
                      <a:pt x="70" y="33"/>
                    </a:lnTo>
                    <a:lnTo>
                      <a:pt x="70" y="35"/>
                    </a:lnTo>
                    <a:lnTo>
                      <a:pt x="70" y="37"/>
                    </a:lnTo>
                    <a:lnTo>
                      <a:pt x="69" y="38"/>
                    </a:lnTo>
                    <a:lnTo>
                      <a:pt x="69" y="40"/>
                    </a:lnTo>
                    <a:lnTo>
                      <a:pt x="68" y="42"/>
                    </a:lnTo>
                    <a:lnTo>
                      <a:pt x="68" y="44"/>
                    </a:lnTo>
                    <a:lnTo>
                      <a:pt x="67" y="45"/>
                    </a:lnTo>
                    <a:lnTo>
                      <a:pt x="67" y="47"/>
                    </a:lnTo>
                    <a:lnTo>
                      <a:pt x="66" y="48"/>
                    </a:lnTo>
                    <a:lnTo>
                      <a:pt x="65" y="49"/>
                    </a:lnTo>
                    <a:lnTo>
                      <a:pt x="65" y="51"/>
                    </a:lnTo>
                    <a:lnTo>
                      <a:pt x="63" y="52"/>
                    </a:lnTo>
                    <a:lnTo>
                      <a:pt x="62" y="54"/>
                    </a:lnTo>
                    <a:lnTo>
                      <a:pt x="61" y="55"/>
                    </a:lnTo>
                    <a:lnTo>
                      <a:pt x="60" y="56"/>
                    </a:lnTo>
                    <a:lnTo>
                      <a:pt x="58" y="57"/>
                    </a:lnTo>
                    <a:lnTo>
                      <a:pt x="57" y="59"/>
                    </a:lnTo>
                    <a:lnTo>
                      <a:pt x="56" y="60"/>
                    </a:lnTo>
                    <a:lnTo>
                      <a:pt x="54" y="61"/>
                    </a:lnTo>
                    <a:lnTo>
                      <a:pt x="53" y="61"/>
                    </a:lnTo>
                    <a:lnTo>
                      <a:pt x="51" y="62"/>
                    </a:lnTo>
                    <a:lnTo>
                      <a:pt x="50" y="63"/>
                    </a:lnTo>
                    <a:lnTo>
                      <a:pt x="49" y="64"/>
                    </a:lnTo>
                    <a:lnTo>
                      <a:pt x="47" y="64"/>
                    </a:lnTo>
                    <a:lnTo>
                      <a:pt x="45" y="65"/>
                    </a:lnTo>
                    <a:lnTo>
                      <a:pt x="44" y="66"/>
                    </a:lnTo>
                    <a:lnTo>
                      <a:pt x="43" y="66"/>
                    </a:lnTo>
                    <a:lnTo>
                      <a:pt x="41" y="66"/>
                    </a:lnTo>
                    <a:lnTo>
                      <a:pt x="39" y="67"/>
                    </a:lnTo>
                    <a:lnTo>
                      <a:pt x="38" y="67"/>
                    </a:lnTo>
                    <a:lnTo>
                      <a:pt x="35" y="68"/>
                    </a:lnTo>
                    <a:lnTo>
                      <a:pt x="33" y="68"/>
                    </a:lnTo>
                    <a:lnTo>
                      <a:pt x="32" y="68"/>
                    </a:lnTo>
                    <a:lnTo>
                      <a:pt x="30" y="67"/>
                    </a:lnTo>
                    <a:lnTo>
                      <a:pt x="28" y="67"/>
                    </a:lnTo>
                    <a:lnTo>
                      <a:pt x="27" y="66"/>
                    </a:lnTo>
                    <a:lnTo>
                      <a:pt x="25" y="66"/>
                    </a:lnTo>
                    <a:lnTo>
                      <a:pt x="24" y="66"/>
                    </a:lnTo>
                    <a:lnTo>
                      <a:pt x="23" y="65"/>
                    </a:lnTo>
                    <a:lnTo>
                      <a:pt x="21" y="64"/>
                    </a:lnTo>
                    <a:lnTo>
                      <a:pt x="19" y="64"/>
                    </a:lnTo>
                    <a:lnTo>
                      <a:pt x="18" y="63"/>
                    </a:lnTo>
                    <a:lnTo>
                      <a:pt x="17" y="62"/>
                    </a:lnTo>
                    <a:lnTo>
                      <a:pt x="16" y="61"/>
                    </a:lnTo>
                    <a:lnTo>
                      <a:pt x="14" y="61"/>
                    </a:lnTo>
                    <a:lnTo>
                      <a:pt x="13" y="60"/>
                    </a:lnTo>
                    <a:lnTo>
                      <a:pt x="11" y="59"/>
                    </a:lnTo>
                    <a:lnTo>
                      <a:pt x="10" y="57"/>
                    </a:lnTo>
                    <a:lnTo>
                      <a:pt x="8" y="56"/>
                    </a:lnTo>
                    <a:lnTo>
                      <a:pt x="7" y="55"/>
                    </a:lnTo>
                    <a:lnTo>
                      <a:pt x="6" y="54"/>
                    </a:lnTo>
                    <a:lnTo>
                      <a:pt x="6" y="52"/>
                    </a:lnTo>
                    <a:lnTo>
                      <a:pt x="5" y="51"/>
                    </a:lnTo>
                    <a:lnTo>
                      <a:pt x="4" y="49"/>
                    </a:lnTo>
                    <a:lnTo>
                      <a:pt x="3" y="48"/>
                    </a:lnTo>
                    <a:lnTo>
                      <a:pt x="2" y="47"/>
                    </a:lnTo>
                    <a:lnTo>
                      <a:pt x="2" y="45"/>
                    </a:lnTo>
                    <a:lnTo>
                      <a:pt x="1" y="44"/>
                    </a:lnTo>
                    <a:lnTo>
                      <a:pt x="1" y="42"/>
                    </a:lnTo>
                    <a:lnTo>
                      <a:pt x="0" y="40"/>
                    </a:lnTo>
                    <a:lnTo>
                      <a:pt x="0" y="38"/>
                    </a:lnTo>
                    <a:lnTo>
                      <a:pt x="0" y="37"/>
                    </a:lnTo>
                    <a:lnTo>
                      <a:pt x="0" y="35"/>
                    </a:lnTo>
                    <a:lnTo>
                      <a:pt x="0" y="33"/>
                    </a:lnTo>
                    <a:lnTo>
                      <a:pt x="0" y="31"/>
                    </a:lnTo>
                    <a:lnTo>
                      <a:pt x="0" y="30"/>
                    </a:lnTo>
                    <a:lnTo>
                      <a:pt x="0" y="29"/>
                    </a:lnTo>
                    <a:lnTo>
                      <a:pt x="0" y="27"/>
                    </a:lnTo>
                    <a:lnTo>
                      <a:pt x="1" y="26"/>
                    </a:lnTo>
                    <a:lnTo>
                      <a:pt x="1" y="24"/>
                    </a:lnTo>
                    <a:lnTo>
                      <a:pt x="2" y="22"/>
                    </a:lnTo>
                    <a:lnTo>
                      <a:pt x="2" y="21"/>
                    </a:lnTo>
                    <a:lnTo>
                      <a:pt x="3" y="19"/>
                    </a:lnTo>
                    <a:lnTo>
                      <a:pt x="4" y="18"/>
                    </a:lnTo>
                    <a:lnTo>
                      <a:pt x="5" y="16"/>
                    </a:lnTo>
                    <a:lnTo>
                      <a:pt x="6" y="15"/>
                    </a:lnTo>
                    <a:lnTo>
                      <a:pt x="6" y="14"/>
                    </a:lnTo>
                    <a:lnTo>
                      <a:pt x="7" y="12"/>
                    </a:lnTo>
                    <a:lnTo>
                      <a:pt x="8" y="11"/>
                    </a:lnTo>
                    <a:lnTo>
                      <a:pt x="10" y="10"/>
                    </a:lnTo>
                    <a:lnTo>
                      <a:pt x="11" y="9"/>
                    </a:lnTo>
                    <a:lnTo>
                      <a:pt x="13" y="8"/>
                    </a:lnTo>
                    <a:lnTo>
                      <a:pt x="14" y="6"/>
                    </a:lnTo>
                    <a:lnTo>
                      <a:pt x="16" y="6"/>
                    </a:lnTo>
                    <a:lnTo>
                      <a:pt x="17" y="5"/>
                    </a:lnTo>
                    <a:lnTo>
                      <a:pt x="18" y="3"/>
                    </a:lnTo>
                    <a:lnTo>
                      <a:pt x="19" y="3"/>
                    </a:lnTo>
                    <a:lnTo>
                      <a:pt x="21" y="2"/>
                    </a:lnTo>
                    <a:lnTo>
                      <a:pt x="23" y="2"/>
                    </a:lnTo>
                    <a:lnTo>
                      <a:pt x="24" y="1"/>
                    </a:lnTo>
                    <a:lnTo>
                      <a:pt x="25" y="1"/>
                    </a:lnTo>
                    <a:lnTo>
                      <a:pt x="27" y="0"/>
                    </a:lnTo>
                    <a:lnTo>
                      <a:pt x="28" y="0"/>
                    </a:lnTo>
                    <a:lnTo>
                      <a:pt x="30" y="0"/>
                    </a:lnTo>
                    <a:lnTo>
                      <a:pt x="32" y="0"/>
                    </a:lnTo>
                    <a:lnTo>
                      <a:pt x="33"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53" name="Freeform 137"/>
              <p:cNvSpPr>
                <a:spLocks noChangeAspect="1"/>
              </p:cNvSpPr>
              <p:nvPr/>
            </p:nvSpPr>
            <p:spPr bwMode="auto">
              <a:xfrm flipH="1">
                <a:off x="3214" y="3618"/>
                <a:ext cx="94" cy="78"/>
              </a:xfrm>
              <a:custGeom>
                <a:avLst/>
                <a:gdLst>
                  <a:gd name="T0" fmla="*/ 97 w 98"/>
                  <a:gd name="T1" fmla="*/ 77 h 78"/>
                  <a:gd name="T2" fmla="*/ 0 w 98"/>
                  <a:gd name="T3" fmla="*/ 77 h 78"/>
                  <a:gd name="T4" fmla="*/ 0 w 98"/>
                  <a:gd name="T5" fmla="*/ 0 h 78"/>
                  <a:gd name="T6" fmla="*/ 97 w 98"/>
                  <a:gd name="T7" fmla="*/ 0 h 78"/>
                  <a:gd name="T8" fmla="*/ 97 w 98"/>
                  <a:gd name="T9" fmla="*/ 77 h 78"/>
                </a:gdLst>
                <a:ahLst/>
                <a:cxnLst>
                  <a:cxn ang="0">
                    <a:pos x="T0" y="T1"/>
                  </a:cxn>
                  <a:cxn ang="0">
                    <a:pos x="T2" y="T3"/>
                  </a:cxn>
                  <a:cxn ang="0">
                    <a:pos x="T4" y="T5"/>
                  </a:cxn>
                  <a:cxn ang="0">
                    <a:pos x="T6" y="T7"/>
                  </a:cxn>
                  <a:cxn ang="0">
                    <a:pos x="T8" y="T9"/>
                  </a:cxn>
                </a:cxnLst>
                <a:rect l="0" t="0" r="r" b="b"/>
                <a:pathLst>
                  <a:path w="98" h="78">
                    <a:moveTo>
                      <a:pt x="97" y="77"/>
                    </a:moveTo>
                    <a:lnTo>
                      <a:pt x="0" y="77"/>
                    </a:lnTo>
                    <a:lnTo>
                      <a:pt x="0" y="0"/>
                    </a:lnTo>
                    <a:lnTo>
                      <a:pt x="97" y="0"/>
                    </a:lnTo>
                    <a:lnTo>
                      <a:pt x="97" y="77"/>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54" name="Freeform 138"/>
              <p:cNvSpPr>
                <a:spLocks noChangeAspect="1"/>
              </p:cNvSpPr>
              <p:nvPr/>
            </p:nvSpPr>
            <p:spPr bwMode="auto">
              <a:xfrm flipH="1">
                <a:off x="3410" y="3708"/>
                <a:ext cx="45" cy="70"/>
              </a:xfrm>
              <a:custGeom>
                <a:avLst/>
                <a:gdLst>
                  <a:gd name="T0" fmla="*/ 0 w 48"/>
                  <a:gd name="T1" fmla="*/ 66 h 70"/>
                  <a:gd name="T2" fmla="*/ 0 w 48"/>
                  <a:gd name="T3" fmla="*/ 3 h 70"/>
                  <a:gd name="T4" fmla="*/ 0 w 48"/>
                  <a:gd name="T5" fmla="*/ 1 h 70"/>
                  <a:gd name="T6" fmla="*/ 2 w 48"/>
                  <a:gd name="T7" fmla="*/ 0 h 70"/>
                  <a:gd name="T8" fmla="*/ 4 w 48"/>
                  <a:gd name="T9" fmla="*/ 0 h 70"/>
                  <a:gd name="T10" fmla="*/ 6 w 48"/>
                  <a:gd name="T11" fmla="*/ 1 h 70"/>
                  <a:gd name="T12" fmla="*/ 46 w 48"/>
                  <a:gd name="T13" fmla="*/ 32 h 70"/>
                  <a:gd name="T14" fmla="*/ 47 w 48"/>
                  <a:gd name="T15" fmla="*/ 33 h 70"/>
                  <a:gd name="T16" fmla="*/ 46 w 48"/>
                  <a:gd name="T17" fmla="*/ 34 h 70"/>
                  <a:gd name="T18" fmla="*/ 46 w 48"/>
                  <a:gd name="T19" fmla="*/ 35 h 70"/>
                  <a:gd name="T20" fmla="*/ 46 w 48"/>
                  <a:gd name="T21" fmla="*/ 37 h 70"/>
                  <a:gd name="T22" fmla="*/ 6 w 48"/>
                  <a:gd name="T23" fmla="*/ 69 h 70"/>
                  <a:gd name="T24" fmla="*/ 4 w 48"/>
                  <a:gd name="T25" fmla="*/ 69 h 70"/>
                  <a:gd name="T26" fmla="*/ 2 w 48"/>
                  <a:gd name="T27" fmla="*/ 68 h 70"/>
                  <a:gd name="T28" fmla="*/ 0 w 48"/>
                  <a:gd name="T29" fmla="*/ 67 h 70"/>
                  <a:gd name="T30" fmla="*/ 0 w 48"/>
                  <a:gd name="T31"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70">
                    <a:moveTo>
                      <a:pt x="0" y="66"/>
                    </a:moveTo>
                    <a:lnTo>
                      <a:pt x="0" y="3"/>
                    </a:lnTo>
                    <a:lnTo>
                      <a:pt x="0" y="1"/>
                    </a:lnTo>
                    <a:lnTo>
                      <a:pt x="2" y="0"/>
                    </a:lnTo>
                    <a:lnTo>
                      <a:pt x="4" y="0"/>
                    </a:lnTo>
                    <a:lnTo>
                      <a:pt x="6" y="1"/>
                    </a:lnTo>
                    <a:lnTo>
                      <a:pt x="46" y="32"/>
                    </a:lnTo>
                    <a:lnTo>
                      <a:pt x="47" y="33"/>
                    </a:lnTo>
                    <a:lnTo>
                      <a:pt x="46" y="34"/>
                    </a:lnTo>
                    <a:lnTo>
                      <a:pt x="46" y="35"/>
                    </a:lnTo>
                    <a:lnTo>
                      <a:pt x="46" y="37"/>
                    </a:lnTo>
                    <a:lnTo>
                      <a:pt x="6" y="69"/>
                    </a:lnTo>
                    <a:lnTo>
                      <a:pt x="4" y="69"/>
                    </a:lnTo>
                    <a:lnTo>
                      <a:pt x="2" y="68"/>
                    </a:lnTo>
                    <a:lnTo>
                      <a:pt x="0" y="67"/>
                    </a:lnTo>
                    <a:lnTo>
                      <a:pt x="0" y="66"/>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55" name="Freeform 139"/>
              <p:cNvSpPr>
                <a:spLocks noChangeAspect="1"/>
              </p:cNvSpPr>
              <p:nvPr/>
            </p:nvSpPr>
            <p:spPr bwMode="auto">
              <a:xfrm flipH="1">
                <a:off x="3346" y="3717"/>
                <a:ext cx="48" cy="61"/>
              </a:xfrm>
              <a:custGeom>
                <a:avLst/>
                <a:gdLst>
                  <a:gd name="T0" fmla="*/ 50 w 51"/>
                  <a:gd name="T1" fmla="*/ 56 h 61"/>
                  <a:gd name="T2" fmla="*/ 50 w 51"/>
                  <a:gd name="T3" fmla="*/ 25 h 61"/>
                  <a:gd name="T4" fmla="*/ 40 w 51"/>
                  <a:gd name="T5" fmla="*/ 25 h 61"/>
                  <a:gd name="T6" fmla="*/ 39 w 51"/>
                  <a:gd name="T7" fmla="*/ 25 h 61"/>
                  <a:gd name="T8" fmla="*/ 37 w 51"/>
                  <a:gd name="T9" fmla="*/ 25 h 61"/>
                  <a:gd name="T10" fmla="*/ 37 w 51"/>
                  <a:gd name="T11" fmla="*/ 24 h 61"/>
                  <a:gd name="T12" fmla="*/ 37 w 51"/>
                  <a:gd name="T13" fmla="*/ 23 h 61"/>
                  <a:gd name="T14" fmla="*/ 37 w 51"/>
                  <a:gd name="T15" fmla="*/ 2 h 61"/>
                  <a:gd name="T16" fmla="*/ 36 w 51"/>
                  <a:gd name="T17" fmla="*/ 0 h 61"/>
                  <a:gd name="T18" fmla="*/ 34 w 51"/>
                  <a:gd name="T19" fmla="*/ 0 h 61"/>
                  <a:gd name="T20" fmla="*/ 32 w 51"/>
                  <a:gd name="T21" fmla="*/ 0 h 61"/>
                  <a:gd name="T22" fmla="*/ 3 w 51"/>
                  <a:gd name="T23" fmla="*/ 21 h 61"/>
                  <a:gd name="T24" fmla="*/ 1 w 51"/>
                  <a:gd name="T25" fmla="*/ 24 h 61"/>
                  <a:gd name="T26" fmla="*/ 0 w 51"/>
                  <a:gd name="T27" fmla="*/ 25 h 61"/>
                  <a:gd name="T28" fmla="*/ 1 w 51"/>
                  <a:gd name="T29" fmla="*/ 28 h 61"/>
                  <a:gd name="T30" fmla="*/ 3 w 51"/>
                  <a:gd name="T31" fmla="*/ 31 h 61"/>
                  <a:gd name="T32" fmla="*/ 43 w 51"/>
                  <a:gd name="T33" fmla="*/ 59 h 61"/>
                  <a:gd name="T34" fmla="*/ 46 w 51"/>
                  <a:gd name="T35" fmla="*/ 60 h 61"/>
                  <a:gd name="T36" fmla="*/ 48 w 51"/>
                  <a:gd name="T37" fmla="*/ 60 h 61"/>
                  <a:gd name="T38" fmla="*/ 50 w 51"/>
                  <a:gd name="T39" fmla="*/ 58 h 61"/>
                  <a:gd name="T40" fmla="*/ 50 w 51"/>
                  <a:gd name="T41"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1">
                    <a:moveTo>
                      <a:pt x="50" y="56"/>
                    </a:moveTo>
                    <a:lnTo>
                      <a:pt x="50" y="25"/>
                    </a:lnTo>
                    <a:lnTo>
                      <a:pt x="40" y="25"/>
                    </a:lnTo>
                    <a:lnTo>
                      <a:pt x="39" y="25"/>
                    </a:lnTo>
                    <a:lnTo>
                      <a:pt x="37" y="25"/>
                    </a:lnTo>
                    <a:lnTo>
                      <a:pt x="37" y="24"/>
                    </a:lnTo>
                    <a:lnTo>
                      <a:pt x="37" y="23"/>
                    </a:lnTo>
                    <a:lnTo>
                      <a:pt x="37" y="2"/>
                    </a:lnTo>
                    <a:lnTo>
                      <a:pt x="36" y="0"/>
                    </a:lnTo>
                    <a:lnTo>
                      <a:pt x="34" y="0"/>
                    </a:lnTo>
                    <a:lnTo>
                      <a:pt x="32" y="0"/>
                    </a:lnTo>
                    <a:lnTo>
                      <a:pt x="3" y="21"/>
                    </a:lnTo>
                    <a:lnTo>
                      <a:pt x="1" y="24"/>
                    </a:lnTo>
                    <a:lnTo>
                      <a:pt x="0" y="25"/>
                    </a:lnTo>
                    <a:lnTo>
                      <a:pt x="1" y="28"/>
                    </a:lnTo>
                    <a:lnTo>
                      <a:pt x="3" y="31"/>
                    </a:lnTo>
                    <a:lnTo>
                      <a:pt x="43" y="59"/>
                    </a:lnTo>
                    <a:lnTo>
                      <a:pt x="46" y="60"/>
                    </a:lnTo>
                    <a:lnTo>
                      <a:pt x="48" y="60"/>
                    </a:lnTo>
                    <a:lnTo>
                      <a:pt x="50" y="58"/>
                    </a:lnTo>
                    <a:lnTo>
                      <a:pt x="50" y="56"/>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56" name="Freeform 140"/>
              <p:cNvSpPr>
                <a:spLocks noChangeAspect="1"/>
              </p:cNvSpPr>
              <p:nvPr/>
            </p:nvSpPr>
            <p:spPr bwMode="auto">
              <a:xfrm flipH="1">
                <a:off x="3358" y="3749"/>
                <a:ext cx="84" cy="39"/>
              </a:xfrm>
              <a:custGeom>
                <a:avLst/>
                <a:gdLst>
                  <a:gd name="T0" fmla="*/ 4 w 88"/>
                  <a:gd name="T1" fmla="*/ 38 h 39"/>
                  <a:gd name="T2" fmla="*/ 83 w 88"/>
                  <a:gd name="T3" fmla="*/ 38 h 39"/>
                  <a:gd name="T4" fmla="*/ 85 w 88"/>
                  <a:gd name="T5" fmla="*/ 37 h 39"/>
                  <a:gd name="T6" fmla="*/ 86 w 88"/>
                  <a:gd name="T7" fmla="*/ 36 h 39"/>
                  <a:gd name="T8" fmla="*/ 87 w 88"/>
                  <a:gd name="T9" fmla="*/ 34 h 39"/>
                  <a:gd name="T10" fmla="*/ 85 w 88"/>
                  <a:gd name="T11" fmla="*/ 33 h 39"/>
                  <a:gd name="T12" fmla="*/ 46 w 88"/>
                  <a:gd name="T13" fmla="*/ 1 h 39"/>
                  <a:gd name="T14" fmla="*/ 45 w 88"/>
                  <a:gd name="T15" fmla="*/ 0 h 39"/>
                  <a:gd name="T16" fmla="*/ 42 w 88"/>
                  <a:gd name="T17" fmla="*/ 0 h 39"/>
                  <a:gd name="T18" fmla="*/ 40 w 88"/>
                  <a:gd name="T19" fmla="*/ 0 h 39"/>
                  <a:gd name="T20" fmla="*/ 38 w 88"/>
                  <a:gd name="T21" fmla="*/ 1 h 39"/>
                  <a:gd name="T22" fmla="*/ 0 w 88"/>
                  <a:gd name="T23" fmla="*/ 30 h 39"/>
                  <a:gd name="T24" fmla="*/ 0 w 88"/>
                  <a:gd name="T25" fmla="*/ 33 h 39"/>
                  <a:gd name="T26" fmla="*/ 1 w 88"/>
                  <a:gd name="T27" fmla="*/ 36 h 39"/>
                  <a:gd name="T28" fmla="*/ 2 w 88"/>
                  <a:gd name="T29" fmla="*/ 37 h 39"/>
                  <a:gd name="T30" fmla="*/ 4 w 88"/>
                  <a:gd name="T31"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39">
                    <a:moveTo>
                      <a:pt x="4" y="38"/>
                    </a:moveTo>
                    <a:lnTo>
                      <a:pt x="83" y="38"/>
                    </a:lnTo>
                    <a:lnTo>
                      <a:pt x="85" y="37"/>
                    </a:lnTo>
                    <a:lnTo>
                      <a:pt x="86" y="36"/>
                    </a:lnTo>
                    <a:lnTo>
                      <a:pt x="87" y="34"/>
                    </a:lnTo>
                    <a:lnTo>
                      <a:pt x="85" y="33"/>
                    </a:lnTo>
                    <a:lnTo>
                      <a:pt x="46" y="1"/>
                    </a:lnTo>
                    <a:lnTo>
                      <a:pt x="45" y="0"/>
                    </a:lnTo>
                    <a:lnTo>
                      <a:pt x="42" y="0"/>
                    </a:lnTo>
                    <a:lnTo>
                      <a:pt x="40" y="0"/>
                    </a:lnTo>
                    <a:lnTo>
                      <a:pt x="38" y="1"/>
                    </a:lnTo>
                    <a:lnTo>
                      <a:pt x="0" y="30"/>
                    </a:lnTo>
                    <a:lnTo>
                      <a:pt x="0" y="33"/>
                    </a:lnTo>
                    <a:lnTo>
                      <a:pt x="1" y="36"/>
                    </a:lnTo>
                    <a:lnTo>
                      <a:pt x="2" y="37"/>
                    </a:lnTo>
                    <a:lnTo>
                      <a:pt x="4" y="3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57" name="Freeform 141"/>
              <p:cNvSpPr>
                <a:spLocks noChangeAspect="1"/>
              </p:cNvSpPr>
              <p:nvPr/>
            </p:nvSpPr>
            <p:spPr bwMode="auto">
              <a:xfrm flipH="1">
                <a:off x="3363" y="3702"/>
                <a:ext cx="78" cy="39"/>
              </a:xfrm>
              <a:custGeom>
                <a:avLst/>
                <a:gdLst>
                  <a:gd name="T0" fmla="*/ 3 w 82"/>
                  <a:gd name="T1" fmla="*/ 0 h 39"/>
                  <a:gd name="T2" fmla="*/ 78 w 82"/>
                  <a:gd name="T3" fmla="*/ 0 h 39"/>
                  <a:gd name="T4" fmla="*/ 79 w 82"/>
                  <a:gd name="T5" fmla="*/ 0 h 39"/>
                  <a:gd name="T6" fmla="*/ 81 w 82"/>
                  <a:gd name="T7" fmla="*/ 1 h 39"/>
                  <a:gd name="T8" fmla="*/ 81 w 82"/>
                  <a:gd name="T9" fmla="*/ 3 h 39"/>
                  <a:gd name="T10" fmla="*/ 81 w 82"/>
                  <a:gd name="T11" fmla="*/ 5 h 39"/>
                  <a:gd name="T12" fmla="*/ 42 w 82"/>
                  <a:gd name="T13" fmla="*/ 36 h 39"/>
                  <a:gd name="T14" fmla="*/ 40 w 82"/>
                  <a:gd name="T15" fmla="*/ 37 h 39"/>
                  <a:gd name="T16" fmla="*/ 38 w 82"/>
                  <a:gd name="T17" fmla="*/ 38 h 39"/>
                  <a:gd name="T18" fmla="*/ 37 w 82"/>
                  <a:gd name="T19" fmla="*/ 37 h 39"/>
                  <a:gd name="T20" fmla="*/ 35 w 82"/>
                  <a:gd name="T21" fmla="*/ 36 h 39"/>
                  <a:gd name="T22" fmla="*/ 1 w 82"/>
                  <a:gd name="T23" fmla="*/ 5 h 39"/>
                  <a:gd name="T24" fmla="*/ 0 w 82"/>
                  <a:gd name="T25" fmla="*/ 3 h 39"/>
                  <a:gd name="T26" fmla="*/ 0 w 82"/>
                  <a:gd name="T27" fmla="*/ 1 h 39"/>
                  <a:gd name="T28" fmla="*/ 1 w 82"/>
                  <a:gd name="T29" fmla="*/ 0 h 39"/>
                  <a:gd name="T30" fmla="*/ 3 w 82"/>
                  <a:gd name="T3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39">
                    <a:moveTo>
                      <a:pt x="3" y="0"/>
                    </a:moveTo>
                    <a:lnTo>
                      <a:pt x="78" y="0"/>
                    </a:lnTo>
                    <a:lnTo>
                      <a:pt x="79" y="0"/>
                    </a:lnTo>
                    <a:lnTo>
                      <a:pt x="81" y="1"/>
                    </a:lnTo>
                    <a:lnTo>
                      <a:pt x="81" y="3"/>
                    </a:lnTo>
                    <a:lnTo>
                      <a:pt x="81" y="5"/>
                    </a:lnTo>
                    <a:lnTo>
                      <a:pt x="42" y="36"/>
                    </a:lnTo>
                    <a:lnTo>
                      <a:pt x="40" y="37"/>
                    </a:lnTo>
                    <a:lnTo>
                      <a:pt x="38" y="38"/>
                    </a:lnTo>
                    <a:lnTo>
                      <a:pt x="37" y="37"/>
                    </a:lnTo>
                    <a:lnTo>
                      <a:pt x="35" y="36"/>
                    </a:lnTo>
                    <a:lnTo>
                      <a:pt x="1" y="5"/>
                    </a:lnTo>
                    <a:lnTo>
                      <a:pt x="0" y="3"/>
                    </a:lnTo>
                    <a:lnTo>
                      <a:pt x="0" y="1"/>
                    </a:lnTo>
                    <a:lnTo>
                      <a:pt x="1" y="0"/>
                    </a:lnTo>
                    <a:lnTo>
                      <a:pt x="3"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58" name="Freeform 142"/>
              <p:cNvSpPr>
                <a:spLocks noChangeAspect="1"/>
              </p:cNvSpPr>
              <p:nvPr/>
            </p:nvSpPr>
            <p:spPr bwMode="auto">
              <a:xfrm flipH="1">
                <a:off x="3266" y="3708"/>
                <a:ext cx="43" cy="70"/>
              </a:xfrm>
              <a:custGeom>
                <a:avLst/>
                <a:gdLst>
                  <a:gd name="T0" fmla="*/ 0 w 46"/>
                  <a:gd name="T1" fmla="*/ 66 h 70"/>
                  <a:gd name="T2" fmla="*/ 0 w 46"/>
                  <a:gd name="T3" fmla="*/ 3 h 70"/>
                  <a:gd name="T4" fmla="*/ 0 w 46"/>
                  <a:gd name="T5" fmla="*/ 1 h 70"/>
                  <a:gd name="T6" fmla="*/ 1 w 46"/>
                  <a:gd name="T7" fmla="*/ 0 h 70"/>
                  <a:gd name="T8" fmla="*/ 2 w 46"/>
                  <a:gd name="T9" fmla="*/ 0 h 70"/>
                  <a:gd name="T10" fmla="*/ 4 w 46"/>
                  <a:gd name="T11" fmla="*/ 1 h 70"/>
                  <a:gd name="T12" fmla="*/ 43 w 46"/>
                  <a:gd name="T13" fmla="*/ 32 h 70"/>
                  <a:gd name="T14" fmla="*/ 45 w 46"/>
                  <a:gd name="T15" fmla="*/ 33 h 70"/>
                  <a:gd name="T16" fmla="*/ 45 w 46"/>
                  <a:gd name="T17" fmla="*/ 34 h 70"/>
                  <a:gd name="T18" fmla="*/ 45 w 46"/>
                  <a:gd name="T19" fmla="*/ 35 h 70"/>
                  <a:gd name="T20" fmla="*/ 43 w 46"/>
                  <a:gd name="T21" fmla="*/ 37 h 70"/>
                  <a:gd name="T22" fmla="*/ 7 w 46"/>
                  <a:gd name="T23" fmla="*/ 69 h 70"/>
                  <a:gd name="T24" fmla="*/ 3 w 46"/>
                  <a:gd name="T25" fmla="*/ 69 h 70"/>
                  <a:gd name="T26" fmla="*/ 1 w 46"/>
                  <a:gd name="T27" fmla="*/ 68 h 70"/>
                  <a:gd name="T28" fmla="*/ 0 w 46"/>
                  <a:gd name="T29" fmla="*/ 67 h 70"/>
                  <a:gd name="T30" fmla="*/ 0 w 46"/>
                  <a:gd name="T31"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0">
                    <a:moveTo>
                      <a:pt x="0" y="66"/>
                    </a:moveTo>
                    <a:lnTo>
                      <a:pt x="0" y="3"/>
                    </a:lnTo>
                    <a:lnTo>
                      <a:pt x="0" y="1"/>
                    </a:lnTo>
                    <a:lnTo>
                      <a:pt x="1" y="0"/>
                    </a:lnTo>
                    <a:lnTo>
                      <a:pt x="2" y="0"/>
                    </a:lnTo>
                    <a:lnTo>
                      <a:pt x="4" y="1"/>
                    </a:lnTo>
                    <a:lnTo>
                      <a:pt x="43" y="32"/>
                    </a:lnTo>
                    <a:lnTo>
                      <a:pt x="45" y="33"/>
                    </a:lnTo>
                    <a:lnTo>
                      <a:pt x="45" y="34"/>
                    </a:lnTo>
                    <a:lnTo>
                      <a:pt x="45" y="35"/>
                    </a:lnTo>
                    <a:lnTo>
                      <a:pt x="43" y="37"/>
                    </a:lnTo>
                    <a:lnTo>
                      <a:pt x="7" y="69"/>
                    </a:lnTo>
                    <a:lnTo>
                      <a:pt x="3" y="69"/>
                    </a:lnTo>
                    <a:lnTo>
                      <a:pt x="1" y="68"/>
                    </a:lnTo>
                    <a:lnTo>
                      <a:pt x="0" y="67"/>
                    </a:lnTo>
                    <a:lnTo>
                      <a:pt x="0" y="66"/>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59" name="Freeform 143"/>
              <p:cNvSpPr>
                <a:spLocks noChangeAspect="1"/>
              </p:cNvSpPr>
              <p:nvPr/>
            </p:nvSpPr>
            <p:spPr bwMode="auto">
              <a:xfrm flipH="1">
                <a:off x="3202" y="3717"/>
                <a:ext cx="48" cy="59"/>
              </a:xfrm>
              <a:custGeom>
                <a:avLst/>
                <a:gdLst>
                  <a:gd name="T0" fmla="*/ 42 w 51"/>
                  <a:gd name="T1" fmla="*/ 58 h 59"/>
                  <a:gd name="T2" fmla="*/ 44 w 51"/>
                  <a:gd name="T3" fmla="*/ 55 h 59"/>
                  <a:gd name="T4" fmla="*/ 45 w 51"/>
                  <a:gd name="T5" fmla="*/ 52 h 59"/>
                  <a:gd name="T6" fmla="*/ 47 w 51"/>
                  <a:gd name="T7" fmla="*/ 50 h 59"/>
                  <a:gd name="T8" fmla="*/ 48 w 51"/>
                  <a:gd name="T9" fmla="*/ 46 h 59"/>
                  <a:gd name="T10" fmla="*/ 48 w 51"/>
                  <a:gd name="T11" fmla="*/ 43 h 59"/>
                  <a:gd name="T12" fmla="*/ 49 w 51"/>
                  <a:gd name="T13" fmla="*/ 38 h 59"/>
                  <a:gd name="T14" fmla="*/ 50 w 51"/>
                  <a:gd name="T15" fmla="*/ 32 h 59"/>
                  <a:gd name="T16" fmla="*/ 50 w 51"/>
                  <a:gd name="T17" fmla="*/ 26 h 59"/>
                  <a:gd name="T18" fmla="*/ 40 w 51"/>
                  <a:gd name="T19" fmla="*/ 26 h 59"/>
                  <a:gd name="T20" fmla="*/ 39 w 51"/>
                  <a:gd name="T21" fmla="*/ 26 h 59"/>
                  <a:gd name="T22" fmla="*/ 37 w 51"/>
                  <a:gd name="T23" fmla="*/ 26 h 59"/>
                  <a:gd name="T24" fmla="*/ 37 w 51"/>
                  <a:gd name="T25" fmla="*/ 25 h 59"/>
                  <a:gd name="T26" fmla="*/ 37 w 51"/>
                  <a:gd name="T27" fmla="*/ 24 h 59"/>
                  <a:gd name="T28" fmla="*/ 37 w 51"/>
                  <a:gd name="T29" fmla="*/ 2 h 59"/>
                  <a:gd name="T30" fmla="*/ 36 w 51"/>
                  <a:gd name="T31" fmla="*/ 0 h 59"/>
                  <a:gd name="T32" fmla="*/ 35 w 51"/>
                  <a:gd name="T33" fmla="*/ 0 h 59"/>
                  <a:gd name="T34" fmla="*/ 34 w 51"/>
                  <a:gd name="T35" fmla="*/ 0 h 59"/>
                  <a:gd name="T36" fmla="*/ 32 w 51"/>
                  <a:gd name="T37" fmla="*/ 0 h 59"/>
                  <a:gd name="T38" fmla="*/ 3 w 51"/>
                  <a:gd name="T39" fmla="*/ 21 h 59"/>
                  <a:gd name="T40" fmla="*/ 1 w 51"/>
                  <a:gd name="T41" fmla="*/ 24 h 59"/>
                  <a:gd name="T42" fmla="*/ 0 w 51"/>
                  <a:gd name="T43" fmla="*/ 26 h 59"/>
                  <a:gd name="T44" fmla="*/ 1 w 51"/>
                  <a:gd name="T45" fmla="*/ 28 h 59"/>
                  <a:gd name="T46" fmla="*/ 3 w 51"/>
                  <a:gd name="T47" fmla="*/ 31 h 59"/>
                  <a:gd name="T48" fmla="*/ 37 w 51"/>
                  <a:gd name="T49" fmla="*/ 58 h 59"/>
                  <a:gd name="T50" fmla="*/ 39 w 51"/>
                  <a:gd name="T51" fmla="*/ 58 h 59"/>
                  <a:gd name="T52" fmla="*/ 40 w 51"/>
                  <a:gd name="T53" fmla="*/ 58 h 59"/>
                  <a:gd name="T54" fmla="*/ 41 w 51"/>
                  <a:gd name="T55" fmla="*/ 58 h 59"/>
                  <a:gd name="T56" fmla="*/ 42 w 51"/>
                  <a:gd name="T5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9">
                    <a:moveTo>
                      <a:pt x="42" y="58"/>
                    </a:moveTo>
                    <a:lnTo>
                      <a:pt x="44" y="55"/>
                    </a:lnTo>
                    <a:lnTo>
                      <a:pt x="45" y="52"/>
                    </a:lnTo>
                    <a:lnTo>
                      <a:pt x="47" y="50"/>
                    </a:lnTo>
                    <a:lnTo>
                      <a:pt x="48" y="46"/>
                    </a:lnTo>
                    <a:lnTo>
                      <a:pt x="48" y="43"/>
                    </a:lnTo>
                    <a:lnTo>
                      <a:pt x="49" y="38"/>
                    </a:lnTo>
                    <a:lnTo>
                      <a:pt x="50" y="32"/>
                    </a:lnTo>
                    <a:lnTo>
                      <a:pt x="50" y="26"/>
                    </a:lnTo>
                    <a:lnTo>
                      <a:pt x="40" y="26"/>
                    </a:lnTo>
                    <a:lnTo>
                      <a:pt x="39" y="26"/>
                    </a:lnTo>
                    <a:lnTo>
                      <a:pt x="37" y="26"/>
                    </a:lnTo>
                    <a:lnTo>
                      <a:pt x="37" y="25"/>
                    </a:lnTo>
                    <a:lnTo>
                      <a:pt x="37" y="24"/>
                    </a:lnTo>
                    <a:lnTo>
                      <a:pt x="37" y="2"/>
                    </a:lnTo>
                    <a:lnTo>
                      <a:pt x="36" y="0"/>
                    </a:lnTo>
                    <a:lnTo>
                      <a:pt x="35" y="0"/>
                    </a:lnTo>
                    <a:lnTo>
                      <a:pt x="34" y="0"/>
                    </a:lnTo>
                    <a:lnTo>
                      <a:pt x="32" y="0"/>
                    </a:lnTo>
                    <a:lnTo>
                      <a:pt x="3" y="21"/>
                    </a:lnTo>
                    <a:lnTo>
                      <a:pt x="1" y="24"/>
                    </a:lnTo>
                    <a:lnTo>
                      <a:pt x="0" y="26"/>
                    </a:lnTo>
                    <a:lnTo>
                      <a:pt x="1" y="28"/>
                    </a:lnTo>
                    <a:lnTo>
                      <a:pt x="3" y="31"/>
                    </a:lnTo>
                    <a:lnTo>
                      <a:pt x="37" y="58"/>
                    </a:lnTo>
                    <a:lnTo>
                      <a:pt x="39" y="58"/>
                    </a:lnTo>
                    <a:lnTo>
                      <a:pt x="40" y="58"/>
                    </a:lnTo>
                    <a:lnTo>
                      <a:pt x="41" y="58"/>
                    </a:lnTo>
                    <a:lnTo>
                      <a:pt x="42" y="5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60" name="Freeform 144"/>
              <p:cNvSpPr>
                <a:spLocks noChangeAspect="1"/>
              </p:cNvSpPr>
              <p:nvPr/>
            </p:nvSpPr>
            <p:spPr bwMode="auto">
              <a:xfrm flipH="1">
                <a:off x="3214" y="3749"/>
                <a:ext cx="82" cy="39"/>
              </a:xfrm>
              <a:custGeom>
                <a:avLst/>
                <a:gdLst>
                  <a:gd name="T0" fmla="*/ 3 w 86"/>
                  <a:gd name="T1" fmla="*/ 38 h 39"/>
                  <a:gd name="T2" fmla="*/ 82 w 86"/>
                  <a:gd name="T3" fmla="*/ 38 h 39"/>
                  <a:gd name="T4" fmla="*/ 83 w 86"/>
                  <a:gd name="T5" fmla="*/ 37 h 39"/>
                  <a:gd name="T6" fmla="*/ 85 w 86"/>
                  <a:gd name="T7" fmla="*/ 36 h 39"/>
                  <a:gd name="T8" fmla="*/ 85 w 86"/>
                  <a:gd name="T9" fmla="*/ 34 h 39"/>
                  <a:gd name="T10" fmla="*/ 84 w 86"/>
                  <a:gd name="T11" fmla="*/ 33 h 39"/>
                  <a:gd name="T12" fmla="*/ 44 w 86"/>
                  <a:gd name="T13" fmla="*/ 1 h 39"/>
                  <a:gd name="T14" fmla="*/ 43 w 86"/>
                  <a:gd name="T15" fmla="*/ 0 h 39"/>
                  <a:gd name="T16" fmla="*/ 41 w 86"/>
                  <a:gd name="T17" fmla="*/ 0 h 39"/>
                  <a:gd name="T18" fmla="*/ 39 w 86"/>
                  <a:gd name="T19" fmla="*/ 0 h 39"/>
                  <a:gd name="T20" fmla="*/ 38 w 86"/>
                  <a:gd name="T21" fmla="*/ 1 h 39"/>
                  <a:gd name="T22" fmla="*/ 1 w 86"/>
                  <a:gd name="T23" fmla="*/ 30 h 39"/>
                  <a:gd name="T24" fmla="*/ 0 w 86"/>
                  <a:gd name="T25" fmla="*/ 33 h 39"/>
                  <a:gd name="T26" fmla="*/ 0 w 86"/>
                  <a:gd name="T27" fmla="*/ 36 h 39"/>
                  <a:gd name="T28" fmla="*/ 1 w 86"/>
                  <a:gd name="T29" fmla="*/ 37 h 39"/>
                  <a:gd name="T30" fmla="*/ 3 w 86"/>
                  <a:gd name="T31"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39">
                    <a:moveTo>
                      <a:pt x="3" y="38"/>
                    </a:moveTo>
                    <a:lnTo>
                      <a:pt x="82" y="38"/>
                    </a:lnTo>
                    <a:lnTo>
                      <a:pt x="83" y="37"/>
                    </a:lnTo>
                    <a:lnTo>
                      <a:pt x="85" y="36"/>
                    </a:lnTo>
                    <a:lnTo>
                      <a:pt x="85" y="34"/>
                    </a:lnTo>
                    <a:lnTo>
                      <a:pt x="84" y="33"/>
                    </a:lnTo>
                    <a:lnTo>
                      <a:pt x="44" y="1"/>
                    </a:lnTo>
                    <a:lnTo>
                      <a:pt x="43" y="0"/>
                    </a:lnTo>
                    <a:lnTo>
                      <a:pt x="41" y="0"/>
                    </a:lnTo>
                    <a:lnTo>
                      <a:pt x="39" y="0"/>
                    </a:lnTo>
                    <a:lnTo>
                      <a:pt x="38" y="1"/>
                    </a:lnTo>
                    <a:lnTo>
                      <a:pt x="1" y="30"/>
                    </a:lnTo>
                    <a:lnTo>
                      <a:pt x="0" y="33"/>
                    </a:lnTo>
                    <a:lnTo>
                      <a:pt x="0" y="36"/>
                    </a:lnTo>
                    <a:lnTo>
                      <a:pt x="1" y="37"/>
                    </a:lnTo>
                    <a:lnTo>
                      <a:pt x="3" y="3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61" name="Freeform 145"/>
              <p:cNvSpPr>
                <a:spLocks noChangeAspect="1"/>
              </p:cNvSpPr>
              <p:nvPr/>
            </p:nvSpPr>
            <p:spPr bwMode="auto">
              <a:xfrm flipH="1">
                <a:off x="3216" y="3702"/>
                <a:ext cx="79" cy="39"/>
              </a:xfrm>
              <a:custGeom>
                <a:avLst/>
                <a:gdLst>
                  <a:gd name="T0" fmla="*/ 5 w 83"/>
                  <a:gd name="T1" fmla="*/ 0 h 39"/>
                  <a:gd name="T2" fmla="*/ 78 w 83"/>
                  <a:gd name="T3" fmla="*/ 0 h 39"/>
                  <a:gd name="T4" fmla="*/ 80 w 83"/>
                  <a:gd name="T5" fmla="*/ 0 h 39"/>
                  <a:gd name="T6" fmla="*/ 82 w 83"/>
                  <a:gd name="T7" fmla="*/ 1 h 39"/>
                  <a:gd name="T8" fmla="*/ 82 w 83"/>
                  <a:gd name="T9" fmla="*/ 3 h 39"/>
                  <a:gd name="T10" fmla="*/ 81 w 83"/>
                  <a:gd name="T11" fmla="*/ 5 h 39"/>
                  <a:gd name="T12" fmla="*/ 44 w 83"/>
                  <a:gd name="T13" fmla="*/ 36 h 39"/>
                  <a:gd name="T14" fmla="*/ 42 w 83"/>
                  <a:gd name="T15" fmla="*/ 37 h 39"/>
                  <a:gd name="T16" fmla="*/ 41 w 83"/>
                  <a:gd name="T17" fmla="*/ 38 h 39"/>
                  <a:gd name="T18" fmla="*/ 39 w 83"/>
                  <a:gd name="T19" fmla="*/ 37 h 39"/>
                  <a:gd name="T20" fmla="*/ 37 w 83"/>
                  <a:gd name="T21" fmla="*/ 36 h 39"/>
                  <a:gd name="T22" fmla="*/ 0 w 83"/>
                  <a:gd name="T23" fmla="*/ 5 h 39"/>
                  <a:gd name="T24" fmla="*/ 0 w 83"/>
                  <a:gd name="T25" fmla="*/ 3 h 39"/>
                  <a:gd name="T26" fmla="*/ 0 w 83"/>
                  <a:gd name="T27" fmla="*/ 1 h 39"/>
                  <a:gd name="T28" fmla="*/ 2 w 83"/>
                  <a:gd name="T29" fmla="*/ 0 h 39"/>
                  <a:gd name="T30" fmla="*/ 5 w 83"/>
                  <a:gd name="T3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39">
                    <a:moveTo>
                      <a:pt x="5" y="0"/>
                    </a:moveTo>
                    <a:lnTo>
                      <a:pt x="78" y="0"/>
                    </a:lnTo>
                    <a:lnTo>
                      <a:pt x="80" y="0"/>
                    </a:lnTo>
                    <a:lnTo>
                      <a:pt x="82" y="1"/>
                    </a:lnTo>
                    <a:lnTo>
                      <a:pt x="82" y="3"/>
                    </a:lnTo>
                    <a:lnTo>
                      <a:pt x="81" y="5"/>
                    </a:lnTo>
                    <a:lnTo>
                      <a:pt x="44" y="36"/>
                    </a:lnTo>
                    <a:lnTo>
                      <a:pt x="42" y="37"/>
                    </a:lnTo>
                    <a:lnTo>
                      <a:pt x="41" y="38"/>
                    </a:lnTo>
                    <a:lnTo>
                      <a:pt x="39" y="37"/>
                    </a:lnTo>
                    <a:lnTo>
                      <a:pt x="37" y="36"/>
                    </a:lnTo>
                    <a:lnTo>
                      <a:pt x="0" y="5"/>
                    </a:lnTo>
                    <a:lnTo>
                      <a:pt x="0" y="3"/>
                    </a:lnTo>
                    <a:lnTo>
                      <a:pt x="0" y="1"/>
                    </a:lnTo>
                    <a:lnTo>
                      <a:pt x="2" y="0"/>
                    </a:lnTo>
                    <a:lnTo>
                      <a:pt x="5"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sp>
        <p:nvSpPr>
          <p:cNvPr id="162962" name="Rectangle 146">
            <a:hlinkClick r:id="rId7" action="ppaction://hlinksldjump"/>
          </p:cNvPr>
          <p:cNvSpPr>
            <a:spLocks noChangeArrowheads="1"/>
          </p:cNvSpPr>
          <p:nvPr/>
        </p:nvSpPr>
        <p:spPr bwMode="auto">
          <a:xfrm>
            <a:off x="6324600" y="1874838"/>
            <a:ext cx="1814513" cy="72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2963" name="Group 147"/>
          <p:cNvGrpSpPr>
            <a:grpSpLocks/>
          </p:cNvGrpSpPr>
          <p:nvPr/>
        </p:nvGrpSpPr>
        <p:grpSpPr bwMode="auto">
          <a:xfrm>
            <a:off x="6324600" y="4625975"/>
            <a:ext cx="676275" cy="250825"/>
            <a:chOff x="4086" y="1104"/>
            <a:chExt cx="1050" cy="398"/>
          </a:xfrm>
        </p:grpSpPr>
        <p:grpSp>
          <p:nvGrpSpPr>
            <p:cNvPr id="162964" name="Group 148"/>
            <p:cNvGrpSpPr>
              <a:grpSpLocks noChangeAspect="1"/>
            </p:cNvGrpSpPr>
            <p:nvPr/>
          </p:nvGrpSpPr>
          <p:grpSpPr bwMode="auto">
            <a:xfrm flipH="1">
              <a:off x="4086" y="1104"/>
              <a:ext cx="384" cy="398"/>
              <a:chOff x="2784" y="2160"/>
              <a:chExt cx="327" cy="432"/>
            </a:xfrm>
          </p:grpSpPr>
          <p:sp>
            <p:nvSpPr>
              <p:cNvPr id="162965" name="Freeform 149"/>
              <p:cNvSpPr>
                <a:spLocks noChangeAspect="1"/>
              </p:cNvSpPr>
              <p:nvPr/>
            </p:nvSpPr>
            <p:spPr bwMode="auto">
              <a:xfrm>
                <a:off x="2784" y="2208"/>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66" name="Freeform 150"/>
              <p:cNvSpPr>
                <a:spLocks noChangeAspect="1"/>
              </p:cNvSpPr>
              <p:nvPr/>
            </p:nvSpPr>
            <p:spPr bwMode="auto">
              <a:xfrm>
                <a:off x="2880" y="2304"/>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67" name="Freeform 151"/>
              <p:cNvSpPr>
                <a:spLocks noChangeAspect="1"/>
              </p:cNvSpPr>
              <p:nvPr/>
            </p:nvSpPr>
            <p:spPr bwMode="auto">
              <a:xfrm>
                <a:off x="2976" y="240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68" name="Freeform 152"/>
              <p:cNvSpPr>
                <a:spLocks noChangeAspect="1"/>
              </p:cNvSpPr>
              <p:nvPr/>
            </p:nvSpPr>
            <p:spPr bwMode="auto">
              <a:xfrm>
                <a:off x="2892" y="216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69" name="Freeform 153"/>
              <p:cNvSpPr>
                <a:spLocks noChangeAspect="1"/>
              </p:cNvSpPr>
              <p:nvPr/>
            </p:nvSpPr>
            <p:spPr bwMode="auto">
              <a:xfrm>
                <a:off x="2988" y="222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62970" name="Group 154"/>
            <p:cNvGrpSpPr>
              <a:grpSpLocks noChangeAspect="1"/>
            </p:cNvGrpSpPr>
            <p:nvPr/>
          </p:nvGrpSpPr>
          <p:grpSpPr bwMode="auto">
            <a:xfrm>
              <a:off x="4494" y="1104"/>
              <a:ext cx="642" cy="331"/>
              <a:chOff x="2971" y="3394"/>
              <a:chExt cx="697" cy="494"/>
            </a:xfrm>
          </p:grpSpPr>
          <p:sp>
            <p:nvSpPr>
              <p:cNvPr id="162971" name="Freeform 155"/>
              <p:cNvSpPr>
                <a:spLocks noChangeAspect="1"/>
              </p:cNvSpPr>
              <p:nvPr/>
            </p:nvSpPr>
            <p:spPr bwMode="auto">
              <a:xfrm flipH="1">
                <a:off x="2972" y="3399"/>
                <a:ext cx="20" cy="282"/>
              </a:xfrm>
              <a:custGeom>
                <a:avLst/>
                <a:gdLst>
                  <a:gd name="T0" fmla="*/ 20 w 21"/>
                  <a:gd name="T1" fmla="*/ 281 h 282"/>
                  <a:gd name="T2" fmla="*/ 0 w 21"/>
                  <a:gd name="T3" fmla="*/ 281 h 282"/>
                  <a:gd name="T4" fmla="*/ 0 w 21"/>
                  <a:gd name="T5" fmla="*/ 0 h 282"/>
                  <a:gd name="T6" fmla="*/ 20 w 21"/>
                  <a:gd name="T7" fmla="*/ 0 h 282"/>
                  <a:gd name="T8" fmla="*/ 20 w 21"/>
                  <a:gd name="T9" fmla="*/ 281 h 282"/>
                </a:gdLst>
                <a:ahLst/>
                <a:cxnLst>
                  <a:cxn ang="0">
                    <a:pos x="T0" y="T1"/>
                  </a:cxn>
                  <a:cxn ang="0">
                    <a:pos x="T2" y="T3"/>
                  </a:cxn>
                  <a:cxn ang="0">
                    <a:pos x="T4" y="T5"/>
                  </a:cxn>
                  <a:cxn ang="0">
                    <a:pos x="T6" y="T7"/>
                  </a:cxn>
                  <a:cxn ang="0">
                    <a:pos x="T8" y="T9"/>
                  </a:cxn>
                </a:cxnLst>
                <a:rect l="0" t="0" r="r" b="b"/>
                <a:pathLst>
                  <a:path w="21" h="282">
                    <a:moveTo>
                      <a:pt x="20" y="281"/>
                    </a:moveTo>
                    <a:lnTo>
                      <a:pt x="0" y="281"/>
                    </a:lnTo>
                    <a:lnTo>
                      <a:pt x="0" y="0"/>
                    </a:lnTo>
                    <a:lnTo>
                      <a:pt x="20" y="0"/>
                    </a:lnTo>
                    <a:lnTo>
                      <a:pt x="20" y="281"/>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72" name="Freeform 156"/>
              <p:cNvSpPr>
                <a:spLocks noChangeAspect="1"/>
              </p:cNvSpPr>
              <p:nvPr/>
            </p:nvSpPr>
            <p:spPr bwMode="auto">
              <a:xfrm flipH="1">
                <a:off x="2972" y="3399"/>
                <a:ext cx="20" cy="282"/>
              </a:xfrm>
              <a:custGeom>
                <a:avLst/>
                <a:gdLst>
                  <a:gd name="T0" fmla="*/ 20 w 21"/>
                  <a:gd name="T1" fmla="*/ 281 h 282"/>
                  <a:gd name="T2" fmla="*/ 0 w 21"/>
                  <a:gd name="T3" fmla="*/ 281 h 282"/>
                  <a:gd name="T4" fmla="*/ 0 w 21"/>
                  <a:gd name="T5" fmla="*/ 0 h 282"/>
                  <a:gd name="T6" fmla="*/ 20 w 21"/>
                  <a:gd name="T7" fmla="*/ 0 h 282"/>
                  <a:gd name="T8" fmla="*/ 20 w 21"/>
                  <a:gd name="T9" fmla="*/ 281 h 282"/>
                </a:gdLst>
                <a:ahLst/>
                <a:cxnLst>
                  <a:cxn ang="0">
                    <a:pos x="T0" y="T1"/>
                  </a:cxn>
                  <a:cxn ang="0">
                    <a:pos x="T2" y="T3"/>
                  </a:cxn>
                  <a:cxn ang="0">
                    <a:pos x="T4" y="T5"/>
                  </a:cxn>
                  <a:cxn ang="0">
                    <a:pos x="T6" y="T7"/>
                  </a:cxn>
                  <a:cxn ang="0">
                    <a:pos x="T8" y="T9"/>
                  </a:cxn>
                </a:cxnLst>
                <a:rect l="0" t="0" r="r" b="b"/>
                <a:pathLst>
                  <a:path w="21" h="282">
                    <a:moveTo>
                      <a:pt x="20" y="281"/>
                    </a:moveTo>
                    <a:lnTo>
                      <a:pt x="0" y="281"/>
                    </a:lnTo>
                    <a:lnTo>
                      <a:pt x="0" y="0"/>
                    </a:lnTo>
                    <a:lnTo>
                      <a:pt x="20" y="0"/>
                    </a:lnTo>
                    <a:lnTo>
                      <a:pt x="20" y="281"/>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73" name="Freeform 157"/>
              <p:cNvSpPr>
                <a:spLocks noChangeAspect="1"/>
              </p:cNvSpPr>
              <p:nvPr/>
            </p:nvSpPr>
            <p:spPr bwMode="auto">
              <a:xfrm flipH="1">
                <a:off x="2974" y="3394"/>
                <a:ext cx="20" cy="20"/>
              </a:xfrm>
              <a:custGeom>
                <a:avLst/>
                <a:gdLst>
                  <a:gd name="T0" fmla="*/ 0 w 21"/>
                  <a:gd name="T1" fmla="*/ 3 h 20"/>
                  <a:gd name="T2" fmla="*/ 0 w 21"/>
                  <a:gd name="T3" fmla="*/ 2 h 20"/>
                  <a:gd name="T4" fmla="*/ 1 w 21"/>
                  <a:gd name="T5" fmla="*/ 2 h 20"/>
                  <a:gd name="T6" fmla="*/ 1 w 21"/>
                  <a:gd name="T7" fmla="*/ 0 h 20"/>
                  <a:gd name="T8" fmla="*/ 3 w 21"/>
                  <a:gd name="T9" fmla="*/ 0 h 20"/>
                  <a:gd name="T10" fmla="*/ 4 w 21"/>
                  <a:gd name="T11" fmla="*/ 0 h 20"/>
                  <a:gd name="T12" fmla="*/ 6 w 21"/>
                  <a:gd name="T13" fmla="*/ 0 h 20"/>
                  <a:gd name="T14" fmla="*/ 7 w 21"/>
                  <a:gd name="T15" fmla="*/ 0 h 20"/>
                  <a:gd name="T16" fmla="*/ 9 w 21"/>
                  <a:gd name="T17" fmla="*/ 0 h 20"/>
                  <a:gd name="T18" fmla="*/ 10 w 21"/>
                  <a:gd name="T19" fmla="*/ 0 h 20"/>
                  <a:gd name="T20" fmla="*/ 13 w 21"/>
                  <a:gd name="T21" fmla="*/ 0 h 20"/>
                  <a:gd name="T22" fmla="*/ 15 w 21"/>
                  <a:gd name="T23" fmla="*/ 0 h 20"/>
                  <a:gd name="T24" fmla="*/ 16 w 21"/>
                  <a:gd name="T25" fmla="*/ 0 h 20"/>
                  <a:gd name="T26" fmla="*/ 18 w 21"/>
                  <a:gd name="T27" fmla="*/ 0 h 20"/>
                  <a:gd name="T28" fmla="*/ 18 w 21"/>
                  <a:gd name="T29" fmla="*/ 2 h 20"/>
                  <a:gd name="T30" fmla="*/ 20 w 21"/>
                  <a:gd name="T31" fmla="*/ 2 h 20"/>
                  <a:gd name="T32" fmla="*/ 20 w 21"/>
                  <a:gd name="T33" fmla="*/ 3 h 20"/>
                  <a:gd name="T34" fmla="*/ 13 w 21"/>
                  <a:gd name="T35" fmla="*/ 19 h 20"/>
                  <a:gd name="T36" fmla="*/ 6 w 21"/>
                  <a:gd name="T37" fmla="*/ 19 h 20"/>
                  <a:gd name="T38" fmla="*/ 0 w 21"/>
                  <a:gd name="T3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0">
                    <a:moveTo>
                      <a:pt x="0" y="3"/>
                    </a:moveTo>
                    <a:lnTo>
                      <a:pt x="0" y="2"/>
                    </a:lnTo>
                    <a:lnTo>
                      <a:pt x="1" y="2"/>
                    </a:lnTo>
                    <a:lnTo>
                      <a:pt x="1" y="0"/>
                    </a:lnTo>
                    <a:lnTo>
                      <a:pt x="3" y="0"/>
                    </a:lnTo>
                    <a:lnTo>
                      <a:pt x="4" y="0"/>
                    </a:lnTo>
                    <a:lnTo>
                      <a:pt x="6" y="0"/>
                    </a:lnTo>
                    <a:lnTo>
                      <a:pt x="7" y="0"/>
                    </a:lnTo>
                    <a:lnTo>
                      <a:pt x="9" y="0"/>
                    </a:lnTo>
                    <a:lnTo>
                      <a:pt x="10" y="0"/>
                    </a:lnTo>
                    <a:lnTo>
                      <a:pt x="13" y="0"/>
                    </a:lnTo>
                    <a:lnTo>
                      <a:pt x="15" y="0"/>
                    </a:lnTo>
                    <a:lnTo>
                      <a:pt x="16" y="0"/>
                    </a:lnTo>
                    <a:lnTo>
                      <a:pt x="18" y="0"/>
                    </a:lnTo>
                    <a:lnTo>
                      <a:pt x="18" y="2"/>
                    </a:lnTo>
                    <a:lnTo>
                      <a:pt x="20" y="2"/>
                    </a:lnTo>
                    <a:lnTo>
                      <a:pt x="20" y="3"/>
                    </a:lnTo>
                    <a:lnTo>
                      <a:pt x="13" y="19"/>
                    </a:lnTo>
                    <a:lnTo>
                      <a:pt x="6" y="19"/>
                    </a:lnTo>
                    <a:lnTo>
                      <a:pt x="0" y="3"/>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74" name="Freeform 158"/>
              <p:cNvSpPr>
                <a:spLocks noChangeAspect="1"/>
              </p:cNvSpPr>
              <p:nvPr/>
            </p:nvSpPr>
            <p:spPr bwMode="auto">
              <a:xfrm flipH="1">
                <a:off x="2974" y="3394"/>
                <a:ext cx="20" cy="20"/>
              </a:xfrm>
              <a:custGeom>
                <a:avLst/>
                <a:gdLst>
                  <a:gd name="T0" fmla="*/ 0 w 21"/>
                  <a:gd name="T1" fmla="*/ 3 h 20"/>
                  <a:gd name="T2" fmla="*/ 4 w 21"/>
                  <a:gd name="T3" fmla="*/ 0 h 20"/>
                  <a:gd name="T4" fmla="*/ 9 w 21"/>
                  <a:gd name="T5" fmla="*/ 0 h 20"/>
                  <a:gd name="T6" fmla="*/ 15 w 21"/>
                  <a:gd name="T7" fmla="*/ 0 h 20"/>
                  <a:gd name="T8" fmla="*/ 20 w 21"/>
                  <a:gd name="T9" fmla="*/ 3 h 20"/>
                  <a:gd name="T10" fmla="*/ 13 w 21"/>
                  <a:gd name="T11" fmla="*/ 19 h 20"/>
                  <a:gd name="T12" fmla="*/ 6 w 21"/>
                  <a:gd name="T13" fmla="*/ 19 h 20"/>
                  <a:gd name="T14" fmla="*/ 0 w 21"/>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
                    <a:moveTo>
                      <a:pt x="0" y="3"/>
                    </a:moveTo>
                    <a:lnTo>
                      <a:pt x="4" y="0"/>
                    </a:lnTo>
                    <a:lnTo>
                      <a:pt x="9" y="0"/>
                    </a:lnTo>
                    <a:lnTo>
                      <a:pt x="15" y="0"/>
                    </a:lnTo>
                    <a:lnTo>
                      <a:pt x="20" y="3"/>
                    </a:lnTo>
                    <a:lnTo>
                      <a:pt x="13" y="19"/>
                    </a:lnTo>
                    <a:lnTo>
                      <a:pt x="6" y="19"/>
                    </a:lnTo>
                    <a:lnTo>
                      <a:pt x="0" y="3"/>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75" name="Line 159"/>
              <p:cNvSpPr>
                <a:spLocks noChangeAspect="1" noChangeShapeType="1"/>
              </p:cNvSpPr>
              <p:nvPr/>
            </p:nvSpPr>
            <p:spPr bwMode="auto">
              <a:xfrm flipH="1">
                <a:off x="2988" y="3396"/>
                <a:ext cx="1"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2976" name="Freeform 160"/>
              <p:cNvSpPr>
                <a:spLocks noChangeAspect="1"/>
              </p:cNvSpPr>
              <p:nvPr/>
            </p:nvSpPr>
            <p:spPr bwMode="auto">
              <a:xfrm flipH="1">
                <a:off x="3005" y="3709"/>
                <a:ext cx="181" cy="79"/>
              </a:xfrm>
              <a:custGeom>
                <a:avLst/>
                <a:gdLst>
                  <a:gd name="T0" fmla="*/ 0 w 189"/>
                  <a:gd name="T1" fmla="*/ 78 h 79"/>
                  <a:gd name="T2" fmla="*/ 56 w 189"/>
                  <a:gd name="T3" fmla="*/ 78 h 79"/>
                  <a:gd name="T4" fmla="*/ 119 w 189"/>
                  <a:gd name="T5" fmla="*/ 46 h 79"/>
                  <a:gd name="T6" fmla="*/ 165 w 189"/>
                  <a:gd name="T7" fmla="*/ 53 h 79"/>
                  <a:gd name="T8" fmla="*/ 188 w 189"/>
                  <a:gd name="T9" fmla="*/ 53 h 79"/>
                  <a:gd name="T10" fmla="*/ 182 w 189"/>
                  <a:gd name="T11" fmla="*/ 0 h 79"/>
                  <a:gd name="T12" fmla="*/ 0 w 189"/>
                  <a:gd name="T13" fmla="*/ 0 h 79"/>
                  <a:gd name="T14" fmla="*/ 0 w 189"/>
                  <a:gd name="T15" fmla="*/ 78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79">
                    <a:moveTo>
                      <a:pt x="0" y="78"/>
                    </a:moveTo>
                    <a:lnTo>
                      <a:pt x="56" y="78"/>
                    </a:lnTo>
                    <a:lnTo>
                      <a:pt x="119" y="46"/>
                    </a:lnTo>
                    <a:lnTo>
                      <a:pt x="165" y="53"/>
                    </a:lnTo>
                    <a:lnTo>
                      <a:pt x="188" y="53"/>
                    </a:lnTo>
                    <a:lnTo>
                      <a:pt x="182" y="0"/>
                    </a:lnTo>
                    <a:lnTo>
                      <a:pt x="0" y="0"/>
                    </a:lnTo>
                    <a:lnTo>
                      <a:pt x="0" y="78"/>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77" name="Freeform 161"/>
              <p:cNvSpPr>
                <a:spLocks noChangeAspect="1"/>
              </p:cNvSpPr>
              <p:nvPr/>
            </p:nvSpPr>
            <p:spPr bwMode="auto">
              <a:xfrm flipH="1">
                <a:off x="3005" y="3709"/>
                <a:ext cx="181" cy="79"/>
              </a:xfrm>
              <a:custGeom>
                <a:avLst/>
                <a:gdLst>
                  <a:gd name="T0" fmla="*/ 0 w 189"/>
                  <a:gd name="T1" fmla="*/ 78 h 79"/>
                  <a:gd name="T2" fmla="*/ 56 w 189"/>
                  <a:gd name="T3" fmla="*/ 78 h 79"/>
                  <a:gd name="T4" fmla="*/ 119 w 189"/>
                  <a:gd name="T5" fmla="*/ 46 h 79"/>
                  <a:gd name="T6" fmla="*/ 165 w 189"/>
                  <a:gd name="T7" fmla="*/ 53 h 79"/>
                  <a:gd name="T8" fmla="*/ 188 w 189"/>
                  <a:gd name="T9" fmla="*/ 53 h 79"/>
                  <a:gd name="T10" fmla="*/ 182 w 189"/>
                  <a:gd name="T11" fmla="*/ 0 h 79"/>
                  <a:gd name="T12" fmla="*/ 0 w 189"/>
                  <a:gd name="T13" fmla="*/ 0 h 79"/>
                  <a:gd name="T14" fmla="*/ 0 w 189"/>
                  <a:gd name="T15" fmla="*/ 78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79">
                    <a:moveTo>
                      <a:pt x="0" y="78"/>
                    </a:moveTo>
                    <a:lnTo>
                      <a:pt x="56" y="78"/>
                    </a:lnTo>
                    <a:lnTo>
                      <a:pt x="119" y="46"/>
                    </a:lnTo>
                    <a:lnTo>
                      <a:pt x="165" y="53"/>
                    </a:lnTo>
                    <a:lnTo>
                      <a:pt x="188" y="53"/>
                    </a:lnTo>
                    <a:lnTo>
                      <a:pt x="182" y="0"/>
                    </a:lnTo>
                    <a:lnTo>
                      <a:pt x="0" y="0"/>
                    </a:lnTo>
                    <a:lnTo>
                      <a:pt x="0" y="7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78" name="Freeform 162"/>
              <p:cNvSpPr>
                <a:spLocks noChangeAspect="1"/>
              </p:cNvSpPr>
              <p:nvPr/>
            </p:nvSpPr>
            <p:spPr bwMode="auto">
              <a:xfrm flipH="1">
                <a:off x="3504" y="3721"/>
                <a:ext cx="159" cy="93"/>
              </a:xfrm>
              <a:custGeom>
                <a:avLst/>
                <a:gdLst>
                  <a:gd name="T0" fmla="*/ 166 w 167"/>
                  <a:gd name="T1" fmla="*/ 92 h 93"/>
                  <a:gd name="T2" fmla="*/ 133 w 167"/>
                  <a:gd name="T3" fmla="*/ 70 h 93"/>
                  <a:gd name="T4" fmla="*/ 41 w 167"/>
                  <a:gd name="T5" fmla="*/ 33 h 93"/>
                  <a:gd name="T6" fmla="*/ 0 w 167"/>
                  <a:gd name="T7" fmla="*/ 33 h 93"/>
                  <a:gd name="T8" fmla="*/ 0 w 167"/>
                  <a:gd name="T9" fmla="*/ 7 h 93"/>
                  <a:gd name="T10" fmla="*/ 4 w 167"/>
                  <a:gd name="T11" fmla="*/ 5 h 93"/>
                  <a:gd name="T12" fmla="*/ 9 w 167"/>
                  <a:gd name="T13" fmla="*/ 5 h 93"/>
                  <a:gd name="T14" fmla="*/ 15 w 167"/>
                  <a:gd name="T15" fmla="*/ 3 h 93"/>
                  <a:gd name="T16" fmla="*/ 20 w 167"/>
                  <a:gd name="T17" fmla="*/ 3 h 93"/>
                  <a:gd name="T18" fmla="*/ 24 w 167"/>
                  <a:gd name="T19" fmla="*/ 2 h 93"/>
                  <a:gd name="T20" fmla="*/ 29 w 167"/>
                  <a:gd name="T21" fmla="*/ 1 h 93"/>
                  <a:gd name="T22" fmla="*/ 36 w 167"/>
                  <a:gd name="T23" fmla="*/ 1 h 93"/>
                  <a:gd name="T24" fmla="*/ 41 w 167"/>
                  <a:gd name="T25" fmla="*/ 1 h 93"/>
                  <a:gd name="T26" fmla="*/ 46 w 167"/>
                  <a:gd name="T27" fmla="*/ 0 h 93"/>
                  <a:gd name="T28" fmla="*/ 50 w 167"/>
                  <a:gd name="T29" fmla="*/ 0 h 93"/>
                  <a:gd name="T30" fmla="*/ 56 w 167"/>
                  <a:gd name="T31" fmla="*/ 0 h 93"/>
                  <a:gd name="T32" fmla="*/ 61 w 167"/>
                  <a:gd name="T33" fmla="*/ 0 h 93"/>
                  <a:gd name="T34" fmla="*/ 66 w 167"/>
                  <a:gd name="T35" fmla="*/ 0 h 93"/>
                  <a:gd name="T36" fmla="*/ 71 w 167"/>
                  <a:gd name="T37" fmla="*/ 0 h 93"/>
                  <a:gd name="T38" fmla="*/ 77 w 167"/>
                  <a:gd name="T39" fmla="*/ 0 h 93"/>
                  <a:gd name="T40" fmla="*/ 82 w 167"/>
                  <a:gd name="T41" fmla="*/ 0 h 93"/>
                  <a:gd name="T42" fmla="*/ 87 w 167"/>
                  <a:gd name="T43" fmla="*/ 0 h 93"/>
                  <a:gd name="T44" fmla="*/ 92 w 167"/>
                  <a:gd name="T45" fmla="*/ 0 h 93"/>
                  <a:gd name="T46" fmla="*/ 98 w 167"/>
                  <a:gd name="T47" fmla="*/ 0 h 93"/>
                  <a:gd name="T48" fmla="*/ 103 w 167"/>
                  <a:gd name="T49" fmla="*/ 0 h 93"/>
                  <a:gd name="T50" fmla="*/ 108 w 167"/>
                  <a:gd name="T51" fmla="*/ 1 h 93"/>
                  <a:gd name="T52" fmla="*/ 113 w 167"/>
                  <a:gd name="T53" fmla="*/ 1 h 93"/>
                  <a:gd name="T54" fmla="*/ 119 w 167"/>
                  <a:gd name="T55" fmla="*/ 1 h 93"/>
                  <a:gd name="T56" fmla="*/ 123 w 167"/>
                  <a:gd name="T57" fmla="*/ 2 h 93"/>
                  <a:gd name="T58" fmla="*/ 128 w 167"/>
                  <a:gd name="T59" fmla="*/ 2 h 93"/>
                  <a:gd name="T60" fmla="*/ 133 w 167"/>
                  <a:gd name="T61" fmla="*/ 3 h 93"/>
                  <a:gd name="T62" fmla="*/ 139 w 167"/>
                  <a:gd name="T63" fmla="*/ 3 h 93"/>
                  <a:gd name="T64" fmla="*/ 144 w 167"/>
                  <a:gd name="T65" fmla="*/ 4 h 93"/>
                  <a:gd name="T66" fmla="*/ 148 w 167"/>
                  <a:gd name="T67" fmla="*/ 5 h 93"/>
                  <a:gd name="T68" fmla="*/ 153 w 167"/>
                  <a:gd name="T69" fmla="*/ 5 h 93"/>
                  <a:gd name="T70" fmla="*/ 159 w 167"/>
                  <a:gd name="T71" fmla="*/ 6 h 93"/>
                  <a:gd name="T72" fmla="*/ 163 w 167"/>
                  <a:gd name="T73" fmla="*/ 7 h 93"/>
                  <a:gd name="T74" fmla="*/ 166 w 167"/>
                  <a:gd name="T7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 h="93">
                    <a:moveTo>
                      <a:pt x="166" y="92"/>
                    </a:moveTo>
                    <a:lnTo>
                      <a:pt x="133" y="70"/>
                    </a:lnTo>
                    <a:lnTo>
                      <a:pt x="41" y="33"/>
                    </a:lnTo>
                    <a:lnTo>
                      <a:pt x="0" y="33"/>
                    </a:lnTo>
                    <a:lnTo>
                      <a:pt x="0" y="7"/>
                    </a:lnTo>
                    <a:lnTo>
                      <a:pt x="4" y="5"/>
                    </a:lnTo>
                    <a:lnTo>
                      <a:pt x="9" y="5"/>
                    </a:lnTo>
                    <a:lnTo>
                      <a:pt x="15" y="3"/>
                    </a:lnTo>
                    <a:lnTo>
                      <a:pt x="20" y="3"/>
                    </a:lnTo>
                    <a:lnTo>
                      <a:pt x="24" y="2"/>
                    </a:lnTo>
                    <a:lnTo>
                      <a:pt x="29" y="1"/>
                    </a:lnTo>
                    <a:lnTo>
                      <a:pt x="36" y="1"/>
                    </a:lnTo>
                    <a:lnTo>
                      <a:pt x="41" y="1"/>
                    </a:lnTo>
                    <a:lnTo>
                      <a:pt x="46" y="0"/>
                    </a:lnTo>
                    <a:lnTo>
                      <a:pt x="50" y="0"/>
                    </a:lnTo>
                    <a:lnTo>
                      <a:pt x="56" y="0"/>
                    </a:lnTo>
                    <a:lnTo>
                      <a:pt x="61" y="0"/>
                    </a:lnTo>
                    <a:lnTo>
                      <a:pt x="66" y="0"/>
                    </a:lnTo>
                    <a:lnTo>
                      <a:pt x="71" y="0"/>
                    </a:lnTo>
                    <a:lnTo>
                      <a:pt x="77" y="0"/>
                    </a:lnTo>
                    <a:lnTo>
                      <a:pt x="82" y="0"/>
                    </a:lnTo>
                    <a:lnTo>
                      <a:pt x="87" y="0"/>
                    </a:lnTo>
                    <a:lnTo>
                      <a:pt x="92" y="0"/>
                    </a:lnTo>
                    <a:lnTo>
                      <a:pt x="98" y="0"/>
                    </a:lnTo>
                    <a:lnTo>
                      <a:pt x="103" y="0"/>
                    </a:lnTo>
                    <a:lnTo>
                      <a:pt x="108" y="1"/>
                    </a:lnTo>
                    <a:lnTo>
                      <a:pt x="113" y="1"/>
                    </a:lnTo>
                    <a:lnTo>
                      <a:pt x="119" y="1"/>
                    </a:lnTo>
                    <a:lnTo>
                      <a:pt x="123" y="2"/>
                    </a:lnTo>
                    <a:lnTo>
                      <a:pt x="128" y="2"/>
                    </a:lnTo>
                    <a:lnTo>
                      <a:pt x="133" y="3"/>
                    </a:lnTo>
                    <a:lnTo>
                      <a:pt x="139" y="3"/>
                    </a:lnTo>
                    <a:lnTo>
                      <a:pt x="144" y="4"/>
                    </a:lnTo>
                    <a:lnTo>
                      <a:pt x="148" y="5"/>
                    </a:lnTo>
                    <a:lnTo>
                      <a:pt x="153" y="5"/>
                    </a:lnTo>
                    <a:lnTo>
                      <a:pt x="159" y="6"/>
                    </a:lnTo>
                    <a:lnTo>
                      <a:pt x="163" y="7"/>
                    </a:lnTo>
                    <a:lnTo>
                      <a:pt x="166" y="92"/>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79" name="Freeform 163"/>
              <p:cNvSpPr>
                <a:spLocks noChangeAspect="1"/>
              </p:cNvSpPr>
              <p:nvPr/>
            </p:nvSpPr>
            <p:spPr bwMode="auto">
              <a:xfrm flipH="1">
                <a:off x="3504" y="3721"/>
                <a:ext cx="159" cy="93"/>
              </a:xfrm>
              <a:custGeom>
                <a:avLst/>
                <a:gdLst>
                  <a:gd name="T0" fmla="*/ 166 w 167"/>
                  <a:gd name="T1" fmla="*/ 92 h 93"/>
                  <a:gd name="T2" fmla="*/ 133 w 167"/>
                  <a:gd name="T3" fmla="*/ 70 h 93"/>
                  <a:gd name="T4" fmla="*/ 41 w 167"/>
                  <a:gd name="T5" fmla="*/ 33 h 93"/>
                  <a:gd name="T6" fmla="*/ 0 w 167"/>
                  <a:gd name="T7" fmla="*/ 33 h 93"/>
                  <a:gd name="T8" fmla="*/ 0 w 167"/>
                  <a:gd name="T9" fmla="*/ 7 h 93"/>
                  <a:gd name="T10" fmla="*/ 9 w 167"/>
                  <a:gd name="T11" fmla="*/ 5 h 93"/>
                  <a:gd name="T12" fmla="*/ 20 w 167"/>
                  <a:gd name="T13" fmla="*/ 3 h 93"/>
                  <a:gd name="T14" fmla="*/ 29 w 167"/>
                  <a:gd name="T15" fmla="*/ 1 h 93"/>
                  <a:gd name="T16" fmla="*/ 41 w 167"/>
                  <a:gd name="T17" fmla="*/ 1 h 93"/>
                  <a:gd name="T18" fmla="*/ 50 w 167"/>
                  <a:gd name="T19" fmla="*/ 0 h 93"/>
                  <a:gd name="T20" fmla="*/ 61 w 167"/>
                  <a:gd name="T21" fmla="*/ 0 h 93"/>
                  <a:gd name="T22" fmla="*/ 71 w 167"/>
                  <a:gd name="T23" fmla="*/ 0 h 93"/>
                  <a:gd name="T24" fmla="*/ 82 w 167"/>
                  <a:gd name="T25" fmla="*/ 0 h 93"/>
                  <a:gd name="T26" fmla="*/ 92 w 167"/>
                  <a:gd name="T27" fmla="*/ 0 h 93"/>
                  <a:gd name="T28" fmla="*/ 103 w 167"/>
                  <a:gd name="T29" fmla="*/ 0 h 93"/>
                  <a:gd name="T30" fmla="*/ 113 w 167"/>
                  <a:gd name="T31" fmla="*/ 1 h 93"/>
                  <a:gd name="T32" fmla="*/ 123 w 167"/>
                  <a:gd name="T33" fmla="*/ 2 h 93"/>
                  <a:gd name="T34" fmla="*/ 133 w 167"/>
                  <a:gd name="T35" fmla="*/ 3 h 93"/>
                  <a:gd name="T36" fmla="*/ 144 w 167"/>
                  <a:gd name="T37" fmla="*/ 4 h 93"/>
                  <a:gd name="T38" fmla="*/ 153 w 167"/>
                  <a:gd name="T39" fmla="*/ 5 h 93"/>
                  <a:gd name="T40" fmla="*/ 163 w 167"/>
                  <a:gd name="T41" fmla="*/ 7 h 93"/>
                  <a:gd name="T42" fmla="*/ 166 w 167"/>
                  <a:gd name="T43"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93">
                    <a:moveTo>
                      <a:pt x="166" y="92"/>
                    </a:moveTo>
                    <a:lnTo>
                      <a:pt x="133" y="70"/>
                    </a:lnTo>
                    <a:lnTo>
                      <a:pt x="41" y="33"/>
                    </a:lnTo>
                    <a:lnTo>
                      <a:pt x="0" y="33"/>
                    </a:lnTo>
                    <a:lnTo>
                      <a:pt x="0" y="7"/>
                    </a:lnTo>
                    <a:lnTo>
                      <a:pt x="9" y="5"/>
                    </a:lnTo>
                    <a:lnTo>
                      <a:pt x="20" y="3"/>
                    </a:lnTo>
                    <a:lnTo>
                      <a:pt x="29" y="1"/>
                    </a:lnTo>
                    <a:lnTo>
                      <a:pt x="41" y="1"/>
                    </a:lnTo>
                    <a:lnTo>
                      <a:pt x="50" y="0"/>
                    </a:lnTo>
                    <a:lnTo>
                      <a:pt x="61" y="0"/>
                    </a:lnTo>
                    <a:lnTo>
                      <a:pt x="71" y="0"/>
                    </a:lnTo>
                    <a:lnTo>
                      <a:pt x="82" y="0"/>
                    </a:lnTo>
                    <a:lnTo>
                      <a:pt x="92" y="0"/>
                    </a:lnTo>
                    <a:lnTo>
                      <a:pt x="103" y="0"/>
                    </a:lnTo>
                    <a:lnTo>
                      <a:pt x="113" y="1"/>
                    </a:lnTo>
                    <a:lnTo>
                      <a:pt x="123" y="2"/>
                    </a:lnTo>
                    <a:lnTo>
                      <a:pt x="133" y="3"/>
                    </a:lnTo>
                    <a:lnTo>
                      <a:pt x="144" y="4"/>
                    </a:lnTo>
                    <a:lnTo>
                      <a:pt x="153" y="5"/>
                    </a:lnTo>
                    <a:lnTo>
                      <a:pt x="163" y="7"/>
                    </a:lnTo>
                    <a:lnTo>
                      <a:pt x="166" y="92"/>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80" name="Freeform 164"/>
              <p:cNvSpPr>
                <a:spLocks noChangeAspect="1"/>
              </p:cNvSpPr>
              <p:nvPr/>
            </p:nvSpPr>
            <p:spPr bwMode="auto">
              <a:xfrm flipH="1">
                <a:off x="3483" y="3690"/>
                <a:ext cx="185" cy="126"/>
              </a:xfrm>
              <a:custGeom>
                <a:avLst/>
                <a:gdLst>
                  <a:gd name="T0" fmla="*/ 166 w 194"/>
                  <a:gd name="T1" fmla="*/ 125 h 126"/>
                  <a:gd name="T2" fmla="*/ 124 w 194"/>
                  <a:gd name="T3" fmla="*/ 41 h 126"/>
                  <a:gd name="T4" fmla="*/ 118 w 194"/>
                  <a:gd name="T5" fmla="*/ 39 h 126"/>
                  <a:gd name="T6" fmla="*/ 113 w 194"/>
                  <a:gd name="T7" fmla="*/ 37 h 126"/>
                  <a:gd name="T8" fmla="*/ 108 w 194"/>
                  <a:gd name="T9" fmla="*/ 36 h 126"/>
                  <a:gd name="T10" fmla="*/ 103 w 194"/>
                  <a:gd name="T11" fmla="*/ 34 h 126"/>
                  <a:gd name="T12" fmla="*/ 98 w 194"/>
                  <a:gd name="T13" fmla="*/ 33 h 126"/>
                  <a:gd name="T14" fmla="*/ 91 w 194"/>
                  <a:gd name="T15" fmla="*/ 32 h 126"/>
                  <a:gd name="T16" fmla="*/ 85 w 194"/>
                  <a:gd name="T17" fmla="*/ 32 h 126"/>
                  <a:gd name="T18" fmla="*/ 79 w 194"/>
                  <a:gd name="T19" fmla="*/ 32 h 126"/>
                  <a:gd name="T20" fmla="*/ 72 w 194"/>
                  <a:gd name="T21" fmla="*/ 32 h 126"/>
                  <a:gd name="T22" fmla="*/ 66 w 194"/>
                  <a:gd name="T23" fmla="*/ 32 h 126"/>
                  <a:gd name="T24" fmla="*/ 59 w 194"/>
                  <a:gd name="T25" fmla="*/ 33 h 126"/>
                  <a:gd name="T26" fmla="*/ 52 w 194"/>
                  <a:gd name="T27" fmla="*/ 34 h 126"/>
                  <a:gd name="T28" fmla="*/ 46 w 194"/>
                  <a:gd name="T29" fmla="*/ 35 h 126"/>
                  <a:gd name="T30" fmla="*/ 39 w 194"/>
                  <a:gd name="T31" fmla="*/ 36 h 126"/>
                  <a:gd name="T32" fmla="*/ 31 w 194"/>
                  <a:gd name="T33" fmla="*/ 37 h 126"/>
                  <a:gd name="T34" fmla="*/ 23 w 194"/>
                  <a:gd name="T35" fmla="*/ 52 h 126"/>
                  <a:gd name="T36" fmla="*/ 0 w 194"/>
                  <a:gd name="T37" fmla="*/ 48 h 126"/>
                  <a:gd name="T38" fmla="*/ 2 w 194"/>
                  <a:gd name="T39" fmla="*/ 23 h 126"/>
                  <a:gd name="T40" fmla="*/ 4 w 194"/>
                  <a:gd name="T41" fmla="*/ 21 h 126"/>
                  <a:gd name="T42" fmla="*/ 5 w 194"/>
                  <a:gd name="T43" fmla="*/ 20 h 126"/>
                  <a:gd name="T44" fmla="*/ 6 w 194"/>
                  <a:gd name="T45" fmla="*/ 19 h 126"/>
                  <a:gd name="T46" fmla="*/ 8 w 194"/>
                  <a:gd name="T47" fmla="*/ 19 h 126"/>
                  <a:gd name="T48" fmla="*/ 10 w 194"/>
                  <a:gd name="T49" fmla="*/ 19 h 126"/>
                  <a:gd name="T50" fmla="*/ 17 w 194"/>
                  <a:gd name="T51" fmla="*/ 18 h 126"/>
                  <a:gd name="T52" fmla="*/ 27 w 194"/>
                  <a:gd name="T53" fmla="*/ 15 h 126"/>
                  <a:gd name="T54" fmla="*/ 39 w 194"/>
                  <a:gd name="T55" fmla="*/ 13 h 126"/>
                  <a:gd name="T56" fmla="*/ 49 w 194"/>
                  <a:gd name="T57" fmla="*/ 11 h 126"/>
                  <a:gd name="T58" fmla="*/ 62 w 194"/>
                  <a:gd name="T59" fmla="*/ 9 h 126"/>
                  <a:gd name="T60" fmla="*/ 72 w 194"/>
                  <a:gd name="T61" fmla="*/ 8 h 126"/>
                  <a:gd name="T62" fmla="*/ 84 w 194"/>
                  <a:gd name="T63" fmla="*/ 6 h 126"/>
                  <a:gd name="T64" fmla="*/ 95 w 194"/>
                  <a:gd name="T65" fmla="*/ 5 h 126"/>
                  <a:gd name="T66" fmla="*/ 107 w 194"/>
                  <a:gd name="T67" fmla="*/ 4 h 126"/>
                  <a:gd name="T68" fmla="*/ 117 w 194"/>
                  <a:gd name="T69" fmla="*/ 3 h 126"/>
                  <a:gd name="T70" fmla="*/ 129 w 194"/>
                  <a:gd name="T71" fmla="*/ 3 h 126"/>
                  <a:gd name="T72" fmla="*/ 141 w 194"/>
                  <a:gd name="T73" fmla="*/ 2 h 126"/>
                  <a:gd name="T74" fmla="*/ 152 w 194"/>
                  <a:gd name="T75" fmla="*/ 1 h 126"/>
                  <a:gd name="T76" fmla="*/ 164 w 194"/>
                  <a:gd name="T77" fmla="*/ 1 h 126"/>
                  <a:gd name="T78" fmla="*/ 175 w 194"/>
                  <a:gd name="T79" fmla="*/ 0 h 126"/>
                  <a:gd name="T80" fmla="*/ 187 w 194"/>
                  <a:gd name="T81" fmla="*/ 0 h 126"/>
                  <a:gd name="T82" fmla="*/ 193 w 194"/>
                  <a:gd name="T83"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 h="126">
                    <a:moveTo>
                      <a:pt x="193" y="125"/>
                    </a:moveTo>
                    <a:lnTo>
                      <a:pt x="166" y="125"/>
                    </a:lnTo>
                    <a:lnTo>
                      <a:pt x="126" y="43"/>
                    </a:lnTo>
                    <a:lnTo>
                      <a:pt x="124" y="41"/>
                    </a:lnTo>
                    <a:lnTo>
                      <a:pt x="122" y="40"/>
                    </a:lnTo>
                    <a:lnTo>
                      <a:pt x="118" y="39"/>
                    </a:lnTo>
                    <a:lnTo>
                      <a:pt x="116" y="38"/>
                    </a:lnTo>
                    <a:lnTo>
                      <a:pt x="113" y="37"/>
                    </a:lnTo>
                    <a:lnTo>
                      <a:pt x="111" y="36"/>
                    </a:lnTo>
                    <a:lnTo>
                      <a:pt x="108" y="36"/>
                    </a:lnTo>
                    <a:lnTo>
                      <a:pt x="106" y="35"/>
                    </a:lnTo>
                    <a:lnTo>
                      <a:pt x="103" y="34"/>
                    </a:lnTo>
                    <a:lnTo>
                      <a:pt x="101" y="34"/>
                    </a:lnTo>
                    <a:lnTo>
                      <a:pt x="98" y="33"/>
                    </a:lnTo>
                    <a:lnTo>
                      <a:pt x="94" y="33"/>
                    </a:lnTo>
                    <a:lnTo>
                      <a:pt x="91" y="32"/>
                    </a:lnTo>
                    <a:lnTo>
                      <a:pt x="88" y="32"/>
                    </a:lnTo>
                    <a:lnTo>
                      <a:pt x="85" y="32"/>
                    </a:lnTo>
                    <a:lnTo>
                      <a:pt x="82" y="32"/>
                    </a:lnTo>
                    <a:lnTo>
                      <a:pt x="79" y="32"/>
                    </a:lnTo>
                    <a:lnTo>
                      <a:pt x="76" y="32"/>
                    </a:lnTo>
                    <a:lnTo>
                      <a:pt x="72" y="32"/>
                    </a:lnTo>
                    <a:lnTo>
                      <a:pt x="69" y="32"/>
                    </a:lnTo>
                    <a:lnTo>
                      <a:pt x="66" y="32"/>
                    </a:lnTo>
                    <a:lnTo>
                      <a:pt x="62" y="32"/>
                    </a:lnTo>
                    <a:lnTo>
                      <a:pt x="59" y="33"/>
                    </a:lnTo>
                    <a:lnTo>
                      <a:pt x="56" y="34"/>
                    </a:lnTo>
                    <a:lnTo>
                      <a:pt x="52" y="34"/>
                    </a:lnTo>
                    <a:lnTo>
                      <a:pt x="48" y="34"/>
                    </a:lnTo>
                    <a:lnTo>
                      <a:pt x="46" y="35"/>
                    </a:lnTo>
                    <a:lnTo>
                      <a:pt x="42" y="36"/>
                    </a:lnTo>
                    <a:lnTo>
                      <a:pt x="39" y="36"/>
                    </a:lnTo>
                    <a:lnTo>
                      <a:pt x="35" y="37"/>
                    </a:lnTo>
                    <a:lnTo>
                      <a:pt x="31" y="37"/>
                    </a:lnTo>
                    <a:lnTo>
                      <a:pt x="28" y="38"/>
                    </a:lnTo>
                    <a:lnTo>
                      <a:pt x="23" y="52"/>
                    </a:lnTo>
                    <a:lnTo>
                      <a:pt x="0" y="52"/>
                    </a:lnTo>
                    <a:lnTo>
                      <a:pt x="0" y="48"/>
                    </a:lnTo>
                    <a:lnTo>
                      <a:pt x="2" y="48"/>
                    </a:lnTo>
                    <a:lnTo>
                      <a:pt x="2" y="23"/>
                    </a:lnTo>
                    <a:lnTo>
                      <a:pt x="3" y="22"/>
                    </a:lnTo>
                    <a:lnTo>
                      <a:pt x="4" y="21"/>
                    </a:lnTo>
                    <a:lnTo>
                      <a:pt x="4" y="20"/>
                    </a:lnTo>
                    <a:lnTo>
                      <a:pt x="5" y="20"/>
                    </a:lnTo>
                    <a:lnTo>
                      <a:pt x="6" y="20"/>
                    </a:lnTo>
                    <a:lnTo>
                      <a:pt x="6" y="19"/>
                    </a:lnTo>
                    <a:lnTo>
                      <a:pt x="7" y="19"/>
                    </a:lnTo>
                    <a:lnTo>
                      <a:pt x="8" y="19"/>
                    </a:lnTo>
                    <a:lnTo>
                      <a:pt x="9" y="19"/>
                    </a:lnTo>
                    <a:lnTo>
                      <a:pt x="10" y="19"/>
                    </a:lnTo>
                    <a:lnTo>
                      <a:pt x="12" y="19"/>
                    </a:lnTo>
                    <a:lnTo>
                      <a:pt x="17" y="18"/>
                    </a:lnTo>
                    <a:lnTo>
                      <a:pt x="22" y="16"/>
                    </a:lnTo>
                    <a:lnTo>
                      <a:pt x="27" y="15"/>
                    </a:lnTo>
                    <a:lnTo>
                      <a:pt x="34" y="13"/>
                    </a:lnTo>
                    <a:lnTo>
                      <a:pt x="39" y="13"/>
                    </a:lnTo>
                    <a:lnTo>
                      <a:pt x="44" y="12"/>
                    </a:lnTo>
                    <a:lnTo>
                      <a:pt x="49" y="11"/>
                    </a:lnTo>
                    <a:lnTo>
                      <a:pt x="56" y="10"/>
                    </a:lnTo>
                    <a:lnTo>
                      <a:pt x="62" y="9"/>
                    </a:lnTo>
                    <a:lnTo>
                      <a:pt x="67" y="8"/>
                    </a:lnTo>
                    <a:lnTo>
                      <a:pt x="72" y="8"/>
                    </a:lnTo>
                    <a:lnTo>
                      <a:pt x="78" y="6"/>
                    </a:lnTo>
                    <a:lnTo>
                      <a:pt x="84" y="6"/>
                    </a:lnTo>
                    <a:lnTo>
                      <a:pt x="89" y="6"/>
                    </a:lnTo>
                    <a:lnTo>
                      <a:pt x="95" y="5"/>
                    </a:lnTo>
                    <a:lnTo>
                      <a:pt x="101" y="4"/>
                    </a:lnTo>
                    <a:lnTo>
                      <a:pt x="107" y="4"/>
                    </a:lnTo>
                    <a:lnTo>
                      <a:pt x="112" y="4"/>
                    </a:lnTo>
                    <a:lnTo>
                      <a:pt x="117" y="3"/>
                    </a:lnTo>
                    <a:lnTo>
                      <a:pt x="124" y="3"/>
                    </a:lnTo>
                    <a:lnTo>
                      <a:pt x="129" y="3"/>
                    </a:lnTo>
                    <a:lnTo>
                      <a:pt x="135" y="2"/>
                    </a:lnTo>
                    <a:lnTo>
                      <a:pt x="141" y="2"/>
                    </a:lnTo>
                    <a:lnTo>
                      <a:pt x="147" y="1"/>
                    </a:lnTo>
                    <a:lnTo>
                      <a:pt x="152" y="1"/>
                    </a:lnTo>
                    <a:lnTo>
                      <a:pt x="157" y="1"/>
                    </a:lnTo>
                    <a:lnTo>
                      <a:pt x="164" y="1"/>
                    </a:lnTo>
                    <a:lnTo>
                      <a:pt x="170" y="0"/>
                    </a:lnTo>
                    <a:lnTo>
                      <a:pt x="175" y="0"/>
                    </a:lnTo>
                    <a:lnTo>
                      <a:pt x="180" y="0"/>
                    </a:lnTo>
                    <a:lnTo>
                      <a:pt x="187" y="0"/>
                    </a:lnTo>
                    <a:lnTo>
                      <a:pt x="193" y="0"/>
                    </a:lnTo>
                    <a:lnTo>
                      <a:pt x="193" y="125"/>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81" name="Freeform 165"/>
              <p:cNvSpPr>
                <a:spLocks noChangeAspect="1"/>
              </p:cNvSpPr>
              <p:nvPr/>
            </p:nvSpPr>
            <p:spPr bwMode="auto">
              <a:xfrm flipH="1">
                <a:off x="3483" y="3690"/>
                <a:ext cx="185" cy="126"/>
              </a:xfrm>
              <a:custGeom>
                <a:avLst/>
                <a:gdLst>
                  <a:gd name="T0" fmla="*/ 193 w 194"/>
                  <a:gd name="T1" fmla="*/ 125 h 126"/>
                  <a:gd name="T2" fmla="*/ 166 w 194"/>
                  <a:gd name="T3" fmla="*/ 125 h 126"/>
                  <a:gd name="T4" fmla="*/ 126 w 194"/>
                  <a:gd name="T5" fmla="*/ 43 h 126"/>
                  <a:gd name="T6" fmla="*/ 122 w 194"/>
                  <a:gd name="T7" fmla="*/ 40 h 126"/>
                  <a:gd name="T8" fmla="*/ 116 w 194"/>
                  <a:gd name="T9" fmla="*/ 38 h 126"/>
                  <a:gd name="T10" fmla="*/ 111 w 194"/>
                  <a:gd name="T11" fmla="*/ 36 h 126"/>
                  <a:gd name="T12" fmla="*/ 106 w 194"/>
                  <a:gd name="T13" fmla="*/ 35 h 126"/>
                  <a:gd name="T14" fmla="*/ 101 w 194"/>
                  <a:gd name="T15" fmla="*/ 34 h 126"/>
                  <a:gd name="T16" fmla="*/ 94 w 194"/>
                  <a:gd name="T17" fmla="*/ 33 h 126"/>
                  <a:gd name="T18" fmla="*/ 88 w 194"/>
                  <a:gd name="T19" fmla="*/ 32 h 126"/>
                  <a:gd name="T20" fmla="*/ 82 w 194"/>
                  <a:gd name="T21" fmla="*/ 32 h 126"/>
                  <a:gd name="T22" fmla="*/ 76 w 194"/>
                  <a:gd name="T23" fmla="*/ 32 h 126"/>
                  <a:gd name="T24" fmla="*/ 69 w 194"/>
                  <a:gd name="T25" fmla="*/ 32 h 126"/>
                  <a:gd name="T26" fmla="*/ 62 w 194"/>
                  <a:gd name="T27" fmla="*/ 32 h 126"/>
                  <a:gd name="T28" fmla="*/ 56 w 194"/>
                  <a:gd name="T29" fmla="*/ 34 h 126"/>
                  <a:gd name="T30" fmla="*/ 48 w 194"/>
                  <a:gd name="T31" fmla="*/ 34 h 126"/>
                  <a:gd name="T32" fmla="*/ 42 w 194"/>
                  <a:gd name="T33" fmla="*/ 36 h 126"/>
                  <a:gd name="T34" fmla="*/ 35 w 194"/>
                  <a:gd name="T35" fmla="*/ 37 h 126"/>
                  <a:gd name="T36" fmla="*/ 28 w 194"/>
                  <a:gd name="T37" fmla="*/ 38 h 126"/>
                  <a:gd name="T38" fmla="*/ 23 w 194"/>
                  <a:gd name="T39" fmla="*/ 52 h 126"/>
                  <a:gd name="T40" fmla="*/ 0 w 194"/>
                  <a:gd name="T41" fmla="*/ 52 h 126"/>
                  <a:gd name="T42" fmla="*/ 0 w 194"/>
                  <a:gd name="T43" fmla="*/ 48 h 126"/>
                  <a:gd name="T44" fmla="*/ 2 w 194"/>
                  <a:gd name="T45" fmla="*/ 48 h 126"/>
                  <a:gd name="T46" fmla="*/ 2 w 194"/>
                  <a:gd name="T47" fmla="*/ 23 h 126"/>
                  <a:gd name="T48" fmla="*/ 3 w 194"/>
                  <a:gd name="T49" fmla="*/ 22 h 126"/>
                  <a:gd name="T50" fmla="*/ 5 w 194"/>
                  <a:gd name="T51" fmla="*/ 20 h 126"/>
                  <a:gd name="T52" fmla="*/ 8 w 194"/>
                  <a:gd name="T53" fmla="*/ 19 h 126"/>
                  <a:gd name="T54" fmla="*/ 12 w 194"/>
                  <a:gd name="T55" fmla="*/ 19 h 126"/>
                  <a:gd name="T56" fmla="*/ 22 w 194"/>
                  <a:gd name="T57" fmla="*/ 16 h 126"/>
                  <a:gd name="T58" fmla="*/ 34 w 194"/>
                  <a:gd name="T59" fmla="*/ 13 h 126"/>
                  <a:gd name="T60" fmla="*/ 44 w 194"/>
                  <a:gd name="T61" fmla="*/ 12 h 126"/>
                  <a:gd name="T62" fmla="*/ 56 w 194"/>
                  <a:gd name="T63" fmla="*/ 10 h 126"/>
                  <a:gd name="T64" fmla="*/ 67 w 194"/>
                  <a:gd name="T65" fmla="*/ 8 h 126"/>
                  <a:gd name="T66" fmla="*/ 78 w 194"/>
                  <a:gd name="T67" fmla="*/ 6 h 126"/>
                  <a:gd name="T68" fmla="*/ 89 w 194"/>
                  <a:gd name="T69" fmla="*/ 6 h 126"/>
                  <a:gd name="T70" fmla="*/ 101 w 194"/>
                  <a:gd name="T71" fmla="*/ 4 h 126"/>
                  <a:gd name="T72" fmla="*/ 112 w 194"/>
                  <a:gd name="T73" fmla="*/ 4 h 126"/>
                  <a:gd name="T74" fmla="*/ 124 w 194"/>
                  <a:gd name="T75" fmla="*/ 3 h 126"/>
                  <a:gd name="T76" fmla="*/ 135 w 194"/>
                  <a:gd name="T77" fmla="*/ 2 h 126"/>
                  <a:gd name="T78" fmla="*/ 147 w 194"/>
                  <a:gd name="T79" fmla="*/ 1 h 126"/>
                  <a:gd name="T80" fmla="*/ 157 w 194"/>
                  <a:gd name="T81" fmla="*/ 1 h 126"/>
                  <a:gd name="T82" fmla="*/ 170 w 194"/>
                  <a:gd name="T83" fmla="*/ 0 h 126"/>
                  <a:gd name="T84" fmla="*/ 180 w 194"/>
                  <a:gd name="T85" fmla="*/ 0 h 126"/>
                  <a:gd name="T86" fmla="*/ 193 w 194"/>
                  <a:gd name="T87" fmla="*/ 0 h 126"/>
                  <a:gd name="T88" fmla="*/ 193 w 194"/>
                  <a:gd name="T89"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126">
                    <a:moveTo>
                      <a:pt x="193" y="125"/>
                    </a:moveTo>
                    <a:lnTo>
                      <a:pt x="166" y="125"/>
                    </a:lnTo>
                    <a:lnTo>
                      <a:pt x="126" y="43"/>
                    </a:lnTo>
                    <a:lnTo>
                      <a:pt x="122" y="40"/>
                    </a:lnTo>
                    <a:lnTo>
                      <a:pt x="116" y="38"/>
                    </a:lnTo>
                    <a:lnTo>
                      <a:pt x="111" y="36"/>
                    </a:lnTo>
                    <a:lnTo>
                      <a:pt x="106" y="35"/>
                    </a:lnTo>
                    <a:lnTo>
                      <a:pt x="101" y="34"/>
                    </a:lnTo>
                    <a:lnTo>
                      <a:pt x="94" y="33"/>
                    </a:lnTo>
                    <a:lnTo>
                      <a:pt x="88" y="32"/>
                    </a:lnTo>
                    <a:lnTo>
                      <a:pt x="82" y="32"/>
                    </a:lnTo>
                    <a:lnTo>
                      <a:pt x="76" y="32"/>
                    </a:lnTo>
                    <a:lnTo>
                      <a:pt x="69" y="32"/>
                    </a:lnTo>
                    <a:lnTo>
                      <a:pt x="62" y="32"/>
                    </a:lnTo>
                    <a:lnTo>
                      <a:pt x="56" y="34"/>
                    </a:lnTo>
                    <a:lnTo>
                      <a:pt x="48" y="34"/>
                    </a:lnTo>
                    <a:lnTo>
                      <a:pt x="42" y="36"/>
                    </a:lnTo>
                    <a:lnTo>
                      <a:pt x="35" y="37"/>
                    </a:lnTo>
                    <a:lnTo>
                      <a:pt x="28" y="38"/>
                    </a:lnTo>
                    <a:lnTo>
                      <a:pt x="23" y="52"/>
                    </a:lnTo>
                    <a:lnTo>
                      <a:pt x="0" y="52"/>
                    </a:lnTo>
                    <a:lnTo>
                      <a:pt x="0" y="48"/>
                    </a:lnTo>
                    <a:lnTo>
                      <a:pt x="2" y="48"/>
                    </a:lnTo>
                    <a:lnTo>
                      <a:pt x="2" y="23"/>
                    </a:lnTo>
                    <a:lnTo>
                      <a:pt x="3" y="22"/>
                    </a:lnTo>
                    <a:lnTo>
                      <a:pt x="5" y="20"/>
                    </a:lnTo>
                    <a:lnTo>
                      <a:pt x="8" y="19"/>
                    </a:lnTo>
                    <a:lnTo>
                      <a:pt x="12" y="19"/>
                    </a:lnTo>
                    <a:lnTo>
                      <a:pt x="22" y="16"/>
                    </a:lnTo>
                    <a:lnTo>
                      <a:pt x="34" y="13"/>
                    </a:lnTo>
                    <a:lnTo>
                      <a:pt x="44" y="12"/>
                    </a:lnTo>
                    <a:lnTo>
                      <a:pt x="56" y="10"/>
                    </a:lnTo>
                    <a:lnTo>
                      <a:pt x="67" y="8"/>
                    </a:lnTo>
                    <a:lnTo>
                      <a:pt x="78" y="6"/>
                    </a:lnTo>
                    <a:lnTo>
                      <a:pt x="89" y="6"/>
                    </a:lnTo>
                    <a:lnTo>
                      <a:pt x="101" y="4"/>
                    </a:lnTo>
                    <a:lnTo>
                      <a:pt x="112" y="4"/>
                    </a:lnTo>
                    <a:lnTo>
                      <a:pt x="124" y="3"/>
                    </a:lnTo>
                    <a:lnTo>
                      <a:pt x="135" y="2"/>
                    </a:lnTo>
                    <a:lnTo>
                      <a:pt x="147" y="1"/>
                    </a:lnTo>
                    <a:lnTo>
                      <a:pt x="157" y="1"/>
                    </a:lnTo>
                    <a:lnTo>
                      <a:pt x="170" y="0"/>
                    </a:lnTo>
                    <a:lnTo>
                      <a:pt x="180" y="0"/>
                    </a:lnTo>
                    <a:lnTo>
                      <a:pt x="193" y="0"/>
                    </a:lnTo>
                    <a:lnTo>
                      <a:pt x="193" y="125"/>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82" name="Freeform 166"/>
              <p:cNvSpPr>
                <a:spLocks noChangeAspect="1"/>
              </p:cNvSpPr>
              <p:nvPr/>
            </p:nvSpPr>
            <p:spPr bwMode="auto">
              <a:xfrm flipH="1">
                <a:off x="2971" y="3601"/>
                <a:ext cx="523" cy="215"/>
              </a:xfrm>
              <a:custGeom>
                <a:avLst/>
                <a:gdLst>
                  <a:gd name="T0" fmla="*/ 326 w 549"/>
                  <a:gd name="T1" fmla="*/ 197 h 215"/>
                  <a:gd name="T2" fmla="*/ 350 w 549"/>
                  <a:gd name="T3" fmla="*/ 139 h 215"/>
                  <a:gd name="T4" fmla="*/ 353 w 549"/>
                  <a:gd name="T5" fmla="*/ 136 h 215"/>
                  <a:gd name="T6" fmla="*/ 355 w 549"/>
                  <a:gd name="T7" fmla="*/ 134 h 215"/>
                  <a:gd name="T8" fmla="*/ 357 w 549"/>
                  <a:gd name="T9" fmla="*/ 131 h 215"/>
                  <a:gd name="T10" fmla="*/ 360 w 549"/>
                  <a:gd name="T11" fmla="*/ 129 h 215"/>
                  <a:gd name="T12" fmla="*/ 362 w 549"/>
                  <a:gd name="T13" fmla="*/ 128 h 215"/>
                  <a:gd name="T14" fmla="*/ 364 w 549"/>
                  <a:gd name="T15" fmla="*/ 127 h 215"/>
                  <a:gd name="T16" fmla="*/ 368 w 549"/>
                  <a:gd name="T17" fmla="*/ 125 h 215"/>
                  <a:gd name="T18" fmla="*/ 372 w 549"/>
                  <a:gd name="T19" fmla="*/ 124 h 215"/>
                  <a:gd name="T20" fmla="*/ 375 w 549"/>
                  <a:gd name="T21" fmla="*/ 122 h 215"/>
                  <a:gd name="T22" fmla="*/ 383 w 549"/>
                  <a:gd name="T23" fmla="*/ 121 h 215"/>
                  <a:gd name="T24" fmla="*/ 392 w 549"/>
                  <a:gd name="T25" fmla="*/ 119 h 215"/>
                  <a:gd name="T26" fmla="*/ 400 w 549"/>
                  <a:gd name="T27" fmla="*/ 118 h 215"/>
                  <a:gd name="T28" fmla="*/ 409 w 549"/>
                  <a:gd name="T29" fmla="*/ 117 h 215"/>
                  <a:gd name="T30" fmla="*/ 417 w 549"/>
                  <a:gd name="T31" fmla="*/ 117 h 215"/>
                  <a:gd name="T32" fmla="*/ 425 w 549"/>
                  <a:gd name="T33" fmla="*/ 117 h 215"/>
                  <a:gd name="T34" fmla="*/ 432 w 549"/>
                  <a:gd name="T35" fmla="*/ 117 h 215"/>
                  <a:gd name="T36" fmla="*/ 441 w 549"/>
                  <a:gd name="T37" fmla="*/ 118 h 215"/>
                  <a:gd name="T38" fmla="*/ 449 w 549"/>
                  <a:gd name="T39" fmla="*/ 120 h 215"/>
                  <a:gd name="T40" fmla="*/ 457 w 549"/>
                  <a:gd name="T41" fmla="*/ 121 h 215"/>
                  <a:gd name="T42" fmla="*/ 463 w 549"/>
                  <a:gd name="T43" fmla="*/ 122 h 215"/>
                  <a:gd name="T44" fmla="*/ 467 w 549"/>
                  <a:gd name="T45" fmla="*/ 124 h 215"/>
                  <a:gd name="T46" fmla="*/ 470 w 549"/>
                  <a:gd name="T47" fmla="*/ 124 h 215"/>
                  <a:gd name="T48" fmla="*/ 474 w 549"/>
                  <a:gd name="T49" fmla="*/ 125 h 215"/>
                  <a:gd name="T50" fmla="*/ 478 w 549"/>
                  <a:gd name="T51" fmla="*/ 127 h 215"/>
                  <a:gd name="T52" fmla="*/ 482 w 549"/>
                  <a:gd name="T53" fmla="*/ 128 h 215"/>
                  <a:gd name="T54" fmla="*/ 486 w 549"/>
                  <a:gd name="T55" fmla="*/ 130 h 215"/>
                  <a:gd name="T56" fmla="*/ 490 w 549"/>
                  <a:gd name="T57" fmla="*/ 132 h 215"/>
                  <a:gd name="T58" fmla="*/ 492 w 549"/>
                  <a:gd name="T59" fmla="*/ 134 h 215"/>
                  <a:gd name="T60" fmla="*/ 494 w 549"/>
                  <a:gd name="T61" fmla="*/ 136 h 215"/>
                  <a:gd name="T62" fmla="*/ 497 w 549"/>
                  <a:gd name="T63" fmla="*/ 138 h 215"/>
                  <a:gd name="T64" fmla="*/ 548 w 549"/>
                  <a:gd name="T65" fmla="*/ 163 h 215"/>
                  <a:gd name="T66" fmla="*/ 548 w 549"/>
                  <a:gd name="T67" fmla="*/ 87 h 215"/>
                  <a:gd name="T68" fmla="*/ 546 w 549"/>
                  <a:gd name="T69" fmla="*/ 83 h 215"/>
                  <a:gd name="T70" fmla="*/ 545 w 549"/>
                  <a:gd name="T71" fmla="*/ 80 h 215"/>
                  <a:gd name="T72" fmla="*/ 543 w 549"/>
                  <a:gd name="T73" fmla="*/ 79 h 215"/>
                  <a:gd name="T74" fmla="*/ 542 w 549"/>
                  <a:gd name="T75" fmla="*/ 77 h 215"/>
                  <a:gd name="T76" fmla="*/ 540 w 549"/>
                  <a:gd name="T77" fmla="*/ 75 h 215"/>
                  <a:gd name="T78" fmla="*/ 536 w 549"/>
                  <a:gd name="T79" fmla="*/ 73 h 215"/>
                  <a:gd name="T80" fmla="*/ 534 w 549"/>
                  <a:gd name="T81" fmla="*/ 71 h 215"/>
                  <a:gd name="T82" fmla="*/ 530 w 549"/>
                  <a:gd name="T83" fmla="*/ 69 h 215"/>
                  <a:gd name="T84" fmla="*/ 17 w 549"/>
                  <a:gd name="T85" fmla="*/ 14 h 215"/>
                  <a:gd name="T86" fmla="*/ 0 w 549"/>
                  <a:gd name="T87" fmla="*/ 1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215">
                    <a:moveTo>
                      <a:pt x="12" y="214"/>
                    </a:moveTo>
                    <a:lnTo>
                      <a:pt x="287" y="214"/>
                    </a:lnTo>
                    <a:lnTo>
                      <a:pt x="326" y="197"/>
                    </a:lnTo>
                    <a:lnTo>
                      <a:pt x="347" y="141"/>
                    </a:lnTo>
                    <a:lnTo>
                      <a:pt x="349" y="140"/>
                    </a:lnTo>
                    <a:lnTo>
                      <a:pt x="350" y="139"/>
                    </a:lnTo>
                    <a:lnTo>
                      <a:pt x="351" y="138"/>
                    </a:lnTo>
                    <a:lnTo>
                      <a:pt x="352" y="137"/>
                    </a:lnTo>
                    <a:lnTo>
                      <a:pt x="353" y="136"/>
                    </a:lnTo>
                    <a:lnTo>
                      <a:pt x="353" y="135"/>
                    </a:lnTo>
                    <a:lnTo>
                      <a:pt x="354" y="134"/>
                    </a:lnTo>
                    <a:lnTo>
                      <a:pt x="355" y="134"/>
                    </a:lnTo>
                    <a:lnTo>
                      <a:pt x="355" y="132"/>
                    </a:lnTo>
                    <a:lnTo>
                      <a:pt x="356" y="132"/>
                    </a:lnTo>
                    <a:lnTo>
                      <a:pt x="357" y="131"/>
                    </a:lnTo>
                    <a:lnTo>
                      <a:pt x="358" y="130"/>
                    </a:lnTo>
                    <a:lnTo>
                      <a:pt x="359" y="129"/>
                    </a:lnTo>
                    <a:lnTo>
                      <a:pt x="360" y="129"/>
                    </a:lnTo>
                    <a:lnTo>
                      <a:pt x="360" y="128"/>
                    </a:lnTo>
                    <a:lnTo>
                      <a:pt x="361" y="128"/>
                    </a:lnTo>
                    <a:lnTo>
                      <a:pt x="362" y="128"/>
                    </a:lnTo>
                    <a:lnTo>
                      <a:pt x="362" y="127"/>
                    </a:lnTo>
                    <a:lnTo>
                      <a:pt x="363" y="127"/>
                    </a:lnTo>
                    <a:lnTo>
                      <a:pt x="364" y="127"/>
                    </a:lnTo>
                    <a:lnTo>
                      <a:pt x="365" y="126"/>
                    </a:lnTo>
                    <a:lnTo>
                      <a:pt x="367" y="125"/>
                    </a:lnTo>
                    <a:lnTo>
                      <a:pt x="368" y="125"/>
                    </a:lnTo>
                    <a:lnTo>
                      <a:pt x="369" y="124"/>
                    </a:lnTo>
                    <a:lnTo>
                      <a:pt x="371" y="124"/>
                    </a:lnTo>
                    <a:lnTo>
                      <a:pt x="372" y="124"/>
                    </a:lnTo>
                    <a:lnTo>
                      <a:pt x="373" y="123"/>
                    </a:lnTo>
                    <a:lnTo>
                      <a:pt x="374" y="123"/>
                    </a:lnTo>
                    <a:lnTo>
                      <a:pt x="375" y="122"/>
                    </a:lnTo>
                    <a:lnTo>
                      <a:pt x="377" y="122"/>
                    </a:lnTo>
                    <a:lnTo>
                      <a:pt x="380" y="121"/>
                    </a:lnTo>
                    <a:lnTo>
                      <a:pt x="383" y="121"/>
                    </a:lnTo>
                    <a:lnTo>
                      <a:pt x="386" y="120"/>
                    </a:lnTo>
                    <a:lnTo>
                      <a:pt x="389" y="120"/>
                    </a:lnTo>
                    <a:lnTo>
                      <a:pt x="392" y="119"/>
                    </a:lnTo>
                    <a:lnTo>
                      <a:pt x="395" y="118"/>
                    </a:lnTo>
                    <a:lnTo>
                      <a:pt x="398" y="118"/>
                    </a:lnTo>
                    <a:lnTo>
                      <a:pt x="400" y="118"/>
                    </a:lnTo>
                    <a:lnTo>
                      <a:pt x="403" y="118"/>
                    </a:lnTo>
                    <a:lnTo>
                      <a:pt x="406" y="117"/>
                    </a:lnTo>
                    <a:lnTo>
                      <a:pt x="409" y="117"/>
                    </a:lnTo>
                    <a:lnTo>
                      <a:pt x="411" y="117"/>
                    </a:lnTo>
                    <a:lnTo>
                      <a:pt x="415" y="117"/>
                    </a:lnTo>
                    <a:lnTo>
                      <a:pt x="417" y="117"/>
                    </a:lnTo>
                    <a:lnTo>
                      <a:pt x="420" y="117"/>
                    </a:lnTo>
                    <a:lnTo>
                      <a:pt x="422" y="117"/>
                    </a:lnTo>
                    <a:lnTo>
                      <a:pt x="425" y="117"/>
                    </a:lnTo>
                    <a:lnTo>
                      <a:pt x="427" y="117"/>
                    </a:lnTo>
                    <a:lnTo>
                      <a:pt x="430" y="117"/>
                    </a:lnTo>
                    <a:lnTo>
                      <a:pt x="432" y="117"/>
                    </a:lnTo>
                    <a:lnTo>
                      <a:pt x="436" y="118"/>
                    </a:lnTo>
                    <a:lnTo>
                      <a:pt x="438" y="118"/>
                    </a:lnTo>
                    <a:lnTo>
                      <a:pt x="441" y="118"/>
                    </a:lnTo>
                    <a:lnTo>
                      <a:pt x="444" y="118"/>
                    </a:lnTo>
                    <a:lnTo>
                      <a:pt x="446" y="119"/>
                    </a:lnTo>
                    <a:lnTo>
                      <a:pt x="449" y="120"/>
                    </a:lnTo>
                    <a:lnTo>
                      <a:pt x="451" y="120"/>
                    </a:lnTo>
                    <a:lnTo>
                      <a:pt x="453" y="121"/>
                    </a:lnTo>
                    <a:lnTo>
                      <a:pt x="457" y="121"/>
                    </a:lnTo>
                    <a:lnTo>
                      <a:pt x="460" y="122"/>
                    </a:lnTo>
                    <a:lnTo>
                      <a:pt x="462" y="122"/>
                    </a:lnTo>
                    <a:lnTo>
                      <a:pt x="463" y="122"/>
                    </a:lnTo>
                    <a:lnTo>
                      <a:pt x="465" y="123"/>
                    </a:lnTo>
                    <a:lnTo>
                      <a:pt x="466" y="123"/>
                    </a:lnTo>
                    <a:lnTo>
                      <a:pt x="467" y="124"/>
                    </a:lnTo>
                    <a:lnTo>
                      <a:pt x="468" y="124"/>
                    </a:lnTo>
                    <a:lnTo>
                      <a:pt x="469" y="124"/>
                    </a:lnTo>
                    <a:lnTo>
                      <a:pt x="470" y="124"/>
                    </a:lnTo>
                    <a:lnTo>
                      <a:pt x="471" y="125"/>
                    </a:lnTo>
                    <a:lnTo>
                      <a:pt x="472" y="125"/>
                    </a:lnTo>
                    <a:lnTo>
                      <a:pt x="474" y="125"/>
                    </a:lnTo>
                    <a:lnTo>
                      <a:pt x="476" y="126"/>
                    </a:lnTo>
                    <a:lnTo>
                      <a:pt x="477" y="126"/>
                    </a:lnTo>
                    <a:lnTo>
                      <a:pt x="478" y="127"/>
                    </a:lnTo>
                    <a:lnTo>
                      <a:pt x="480" y="127"/>
                    </a:lnTo>
                    <a:lnTo>
                      <a:pt x="481" y="128"/>
                    </a:lnTo>
                    <a:lnTo>
                      <a:pt x="482" y="128"/>
                    </a:lnTo>
                    <a:lnTo>
                      <a:pt x="484" y="129"/>
                    </a:lnTo>
                    <a:lnTo>
                      <a:pt x="485" y="129"/>
                    </a:lnTo>
                    <a:lnTo>
                      <a:pt x="486" y="130"/>
                    </a:lnTo>
                    <a:lnTo>
                      <a:pt x="487" y="130"/>
                    </a:lnTo>
                    <a:lnTo>
                      <a:pt x="488" y="131"/>
                    </a:lnTo>
                    <a:lnTo>
                      <a:pt x="490" y="132"/>
                    </a:lnTo>
                    <a:lnTo>
                      <a:pt x="491" y="132"/>
                    </a:lnTo>
                    <a:lnTo>
                      <a:pt x="491" y="133"/>
                    </a:lnTo>
                    <a:lnTo>
                      <a:pt x="492" y="134"/>
                    </a:lnTo>
                    <a:lnTo>
                      <a:pt x="493" y="134"/>
                    </a:lnTo>
                    <a:lnTo>
                      <a:pt x="494" y="135"/>
                    </a:lnTo>
                    <a:lnTo>
                      <a:pt x="494" y="136"/>
                    </a:lnTo>
                    <a:lnTo>
                      <a:pt x="495" y="136"/>
                    </a:lnTo>
                    <a:lnTo>
                      <a:pt x="497" y="137"/>
                    </a:lnTo>
                    <a:lnTo>
                      <a:pt x="497" y="138"/>
                    </a:lnTo>
                    <a:lnTo>
                      <a:pt x="497" y="139"/>
                    </a:lnTo>
                    <a:lnTo>
                      <a:pt x="511" y="163"/>
                    </a:lnTo>
                    <a:lnTo>
                      <a:pt x="548" y="163"/>
                    </a:lnTo>
                    <a:lnTo>
                      <a:pt x="548" y="89"/>
                    </a:lnTo>
                    <a:lnTo>
                      <a:pt x="548" y="88"/>
                    </a:lnTo>
                    <a:lnTo>
                      <a:pt x="548" y="87"/>
                    </a:lnTo>
                    <a:lnTo>
                      <a:pt x="547" y="86"/>
                    </a:lnTo>
                    <a:lnTo>
                      <a:pt x="547" y="84"/>
                    </a:lnTo>
                    <a:lnTo>
                      <a:pt x="546" y="83"/>
                    </a:lnTo>
                    <a:lnTo>
                      <a:pt x="545" y="82"/>
                    </a:lnTo>
                    <a:lnTo>
                      <a:pt x="545" y="81"/>
                    </a:lnTo>
                    <a:lnTo>
                      <a:pt x="545" y="80"/>
                    </a:lnTo>
                    <a:lnTo>
                      <a:pt x="544" y="80"/>
                    </a:lnTo>
                    <a:lnTo>
                      <a:pt x="544" y="79"/>
                    </a:lnTo>
                    <a:lnTo>
                      <a:pt x="543" y="79"/>
                    </a:lnTo>
                    <a:lnTo>
                      <a:pt x="543" y="78"/>
                    </a:lnTo>
                    <a:lnTo>
                      <a:pt x="543" y="77"/>
                    </a:lnTo>
                    <a:lnTo>
                      <a:pt x="542" y="77"/>
                    </a:lnTo>
                    <a:lnTo>
                      <a:pt x="541" y="76"/>
                    </a:lnTo>
                    <a:lnTo>
                      <a:pt x="541" y="75"/>
                    </a:lnTo>
                    <a:lnTo>
                      <a:pt x="540" y="75"/>
                    </a:lnTo>
                    <a:lnTo>
                      <a:pt x="539" y="74"/>
                    </a:lnTo>
                    <a:lnTo>
                      <a:pt x="537" y="73"/>
                    </a:lnTo>
                    <a:lnTo>
                      <a:pt x="536" y="73"/>
                    </a:lnTo>
                    <a:lnTo>
                      <a:pt x="535" y="72"/>
                    </a:lnTo>
                    <a:lnTo>
                      <a:pt x="534" y="72"/>
                    </a:lnTo>
                    <a:lnTo>
                      <a:pt x="534" y="71"/>
                    </a:lnTo>
                    <a:lnTo>
                      <a:pt x="533" y="71"/>
                    </a:lnTo>
                    <a:lnTo>
                      <a:pt x="532" y="70"/>
                    </a:lnTo>
                    <a:lnTo>
                      <a:pt x="530" y="69"/>
                    </a:lnTo>
                    <a:lnTo>
                      <a:pt x="314" y="0"/>
                    </a:lnTo>
                    <a:lnTo>
                      <a:pt x="39" y="0"/>
                    </a:lnTo>
                    <a:lnTo>
                      <a:pt x="17" y="14"/>
                    </a:lnTo>
                    <a:lnTo>
                      <a:pt x="4" y="89"/>
                    </a:lnTo>
                    <a:lnTo>
                      <a:pt x="0" y="89"/>
                    </a:lnTo>
                    <a:lnTo>
                      <a:pt x="0" y="115"/>
                    </a:lnTo>
                    <a:lnTo>
                      <a:pt x="12" y="115"/>
                    </a:lnTo>
                    <a:lnTo>
                      <a:pt x="12" y="214"/>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83" name="Freeform 167"/>
              <p:cNvSpPr>
                <a:spLocks noChangeAspect="1"/>
              </p:cNvSpPr>
              <p:nvPr/>
            </p:nvSpPr>
            <p:spPr bwMode="auto">
              <a:xfrm flipH="1">
                <a:off x="2971" y="3601"/>
                <a:ext cx="523" cy="215"/>
              </a:xfrm>
              <a:custGeom>
                <a:avLst/>
                <a:gdLst>
                  <a:gd name="T0" fmla="*/ 12 w 549"/>
                  <a:gd name="T1" fmla="*/ 214 h 215"/>
                  <a:gd name="T2" fmla="*/ 287 w 549"/>
                  <a:gd name="T3" fmla="*/ 214 h 215"/>
                  <a:gd name="T4" fmla="*/ 326 w 549"/>
                  <a:gd name="T5" fmla="*/ 197 h 215"/>
                  <a:gd name="T6" fmla="*/ 347 w 549"/>
                  <a:gd name="T7" fmla="*/ 141 h 215"/>
                  <a:gd name="T8" fmla="*/ 352 w 549"/>
                  <a:gd name="T9" fmla="*/ 137 h 215"/>
                  <a:gd name="T10" fmla="*/ 355 w 549"/>
                  <a:gd name="T11" fmla="*/ 134 h 215"/>
                  <a:gd name="T12" fmla="*/ 358 w 549"/>
                  <a:gd name="T13" fmla="*/ 130 h 215"/>
                  <a:gd name="T14" fmla="*/ 360 w 549"/>
                  <a:gd name="T15" fmla="*/ 128 h 215"/>
                  <a:gd name="T16" fmla="*/ 363 w 549"/>
                  <a:gd name="T17" fmla="*/ 127 h 215"/>
                  <a:gd name="T18" fmla="*/ 367 w 549"/>
                  <a:gd name="T19" fmla="*/ 125 h 215"/>
                  <a:gd name="T20" fmla="*/ 371 w 549"/>
                  <a:gd name="T21" fmla="*/ 124 h 215"/>
                  <a:gd name="T22" fmla="*/ 375 w 549"/>
                  <a:gd name="T23" fmla="*/ 122 h 215"/>
                  <a:gd name="T24" fmla="*/ 386 w 549"/>
                  <a:gd name="T25" fmla="*/ 120 h 215"/>
                  <a:gd name="T26" fmla="*/ 398 w 549"/>
                  <a:gd name="T27" fmla="*/ 118 h 215"/>
                  <a:gd name="T28" fmla="*/ 409 w 549"/>
                  <a:gd name="T29" fmla="*/ 117 h 215"/>
                  <a:gd name="T30" fmla="*/ 420 w 549"/>
                  <a:gd name="T31" fmla="*/ 117 h 215"/>
                  <a:gd name="T32" fmla="*/ 430 w 549"/>
                  <a:gd name="T33" fmla="*/ 117 h 215"/>
                  <a:gd name="T34" fmla="*/ 441 w 549"/>
                  <a:gd name="T35" fmla="*/ 118 h 215"/>
                  <a:gd name="T36" fmla="*/ 451 w 549"/>
                  <a:gd name="T37" fmla="*/ 120 h 215"/>
                  <a:gd name="T38" fmla="*/ 462 w 549"/>
                  <a:gd name="T39" fmla="*/ 122 h 215"/>
                  <a:gd name="T40" fmla="*/ 467 w 549"/>
                  <a:gd name="T41" fmla="*/ 124 h 215"/>
                  <a:gd name="T42" fmla="*/ 471 w 549"/>
                  <a:gd name="T43" fmla="*/ 125 h 215"/>
                  <a:gd name="T44" fmla="*/ 477 w 549"/>
                  <a:gd name="T45" fmla="*/ 126 h 215"/>
                  <a:gd name="T46" fmla="*/ 482 w 549"/>
                  <a:gd name="T47" fmla="*/ 128 h 215"/>
                  <a:gd name="T48" fmla="*/ 487 w 549"/>
                  <a:gd name="T49" fmla="*/ 130 h 215"/>
                  <a:gd name="T50" fmla="*/ 491 w 549"/>
                  <a:gd name="T51" fmla="*/ 133 h 215"/>
                  <a:gd name="T52" fmla="*/ 494 w 549"/>
                  <a:gd name="T53" fmla="*/ 136 h 215"/>
                  <a:gd name="T54" fmla="*/ 497 w 549"/>
                  <a:gd name="T55" fmla="*/ 139 h 215"/>
                  <a:gd name="T56" fmla="*/ 511 w 549"/>
                  <a:gd name="T57" fmla="*/ 163 h 215"/>
                  <a:gd name="T58" fmla="*/ 548 w 549"/>
                  <a:gd name="T59" fmla="*/ 163 h 215"/>
                  <a:gd name="T60" fmla="*/ 548 w 549"/>
                  <a:gd name="T61" fmla="*/ 89 h 215"/>
                  <a:gd name="T62" fmla="*/ 547 w 549"/>
                  <a:gd name="T63" fmla="*/ 86 h 215"/>
                  <a:gd name="T64" fmla="*/ 545 w 549"/>
                  <a:gd name="T65" fmla="*/ 82 h 215"/>
                  <a:gd name="T66" fmla="*/ 544 w 549"/>
                  <a:gd name="T67" fmla="*/ 80 h 215"/>
                  <a:gd name="T68" fmla="*/ 543 w 549"/>
                  <a:gd name="T69" fmla="*/ 77 h 215"/>
                  <a:gd name="T70" fmla="*/ 541 w 549"/>
                  <a:gd name="T71" fmla="*/ 75 h 215"/>
                  <a:gd name="T72" fmla="*/ 537 w 549"/>
                  <a:gd name="T73" fmla="*/ 73 h 215"/>
                  <a:gd name="T74" fmla="*/ 534 w 549"/>
                  <a:gd name="T75" fmla="*/ 71 h 215"/>
                  <a:gd name="T76" fmla="*/ 530 w 549"/>
                  <a:gd name="T77" fmla="*/ 69 h 215"/>
                  <a:gd name="T78" fmla="*/ 314 w 549"/>
                  <a:gd name="T79" fmla="*/ 0 h 215"/>
                  <a:gd name="T80" fmla="*/ 39 w 549"/>
                  <a:gd name="T81" fmla="*/ 0 h 215"/>
                  <a:gd name="T82" fmla="*/ 17 w 549"/>
                  <a:gd name="T83" fmla="*/ 14 h 215"/>
                  <a:gd name="T84" fmla="*/ 4 w 549"/>
                  <a:gd name="T85" fmla="*/ 89 h 215"/>
                  <a:gd name="T86" fmla="*/ 0 w 549"/>
                  <a:gd name="T87" fmla="*/ 89 h 215"/>
                  <a:gd name="T88" fmla="*/ 0 w 549"/>
                  <a:gd name="T89" fmla="*/ 115 h 215"/>
                  <a:gd name="T90" fmla="*/ 12 w 549"/>
                  <a:gd name="T91" fmla="*/ 115 h 215"/>
                  <a:gd name="T92" fmla="*/ 12 w 549"/>
                  <a:gd name="T93"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9" h="215">
                    <a:moveTo>
                      <a:pt x="12" y="214"/>
                    </a:moveTo>
                    <a:lnTo>
                      <a:pt x="287" y="214"/>
                    </a:lnTo>
                    <a:lnTo>
                      <a:pt x="326" y="197"/>
                    </a:lnTo>
                    <a:lnTo>
                      <a:pt x="347" y="141"/>
                    </a:lnTo>
                    <a:lnTo>
                      <a:pt x="352" y="137"/>
                    </a:lnTo>
                    <a:lnTo>
                      <a:pt x="355" y="134"/>
                    </a:lnTo>
                    <a:lnTo>
                      <a:pt x="358" y="130"/>
                    </a:lnTo>
                    <a:lnTo>
                      <a:pt x="360" y="128"/>
                    </a:lnTo>
                    <a:lnTo>
                      <a:pt x="363" y="127"/>
                    </a:lnTo>
                    <a:lnTo>
                      <a:pt x="367" y="125"/>
                    </a:lnTo>
                    <a:lnTo>
                      <a:pt x="371" y="124"/>
                    </a:lnTo>
                    <a:lnTo>
                      <a:pt x="375" y="122"/>
                    </a:lnTo>
                    <a:lnTo>
                      <a:pt x="386" y="120"/>
                    </a:lnTo>
                    <a:lnTo>
                      <a:pt x="398" y="118"/>
                    </a:lnTo>
                    <a:lnTo>
                      <a:pt x="409" y="117"/>
                    </a:lnTo>
                    <a:lnTo>
                      <a:pt x="420" y="117"/>
                    </a:lnTo>
                    <a:lnTo>
                      <a:pt x="430" y="117"/>
                    </a:lnTo>
                    <a:lnTo>
                      <a:pt x="441" y="118"/>
                    </a:lnTo>
                    <a:lnTo>
                      <a:pt x="451" y="120"/>
                    </a:lnTo>
                    <a:lnTo>
                      <a:pt x="462" y="122"/>
                    </a:lnTo>
                    <a:lnTo>
                      <a:pt x="467" y="124"/>
                    </a:lnTo>
                    <a:lnTo>
                      <a:pt x="471" y="125"/>
                    </a:lnTo>
                    <a:lnTo>
                      <a:pt x="477" y="126"/>
                    </a:lnTo>
                    <a:lnTo>
                      <a:pt x="482" y="128"/>
                    </a:lnTo>
                    <a:lnTo>
                      <a:pt x="487" y="130"/>
                    </a:lnTo>
                    <a:lnTo>
                      <a:pt x="491" y="133"/>
                    </a:lnTo>
                    <a:lnTo>
                      <a:pt x="494" y="136"/>
                    </a:lnTo>
                    <a:lnTo>
                      <a:pt x="497" y="139"/>
                    </a:lnTo>
                    <a:lnTo>
                      <a:pt x="511" y="163"/>
                    </a:lnTo>
                    <a:lnTo>
                      <a:pt x="548" y="163"/>
                    </a:lnTo>
                    <a:lnTo>
                      <a:pt x="548" y="89"/>
                    </a:lnTo>
                    <a:lnTo>
                      <a:pt x="547" y="86"/>
                    </a:lnTo>
                    <a:lnTo>
                      <a:pt x="545" y="82"/>
                    </a:lnTo>
                    <a:lnTo>
                      <a:pt x="544" y="80"/>
                    </a:lnTo>
                    <a:lnTo>
                      <a:pt x="543" y="77"/>
                    </a:lnTo>
                    <a:lnTo>
                      <a:pt x="541" y="75"/>
                    </a:lnTo>
                    <a:lnTo>
                      <a:pt x="537" y="73"/>
                    </a:lnTo>
                    <a:lnTo>
                      <a:pt x="534" y="71"/>
                    </a:lnTo>
                    <a:lnTo>
                      <a:pt x="530" y="69"/>
                    </a:lnTo>
                    <a:lnTo>
                      <a:pt x="314" y="0"/>
                    </a:lnTo>
                    <a:lnTo>
                      <a:pt x="39" y="0"/>
                    </a:lnTo>
                    <a:lnTo>
                      <a:pt x="17" y="14"/>
                    </a:lnTo>
                    <a:lnTo>
                      <a:pt x="4" y="89"/>
                    </a:lnTo>
                    <a:lnTo>
                      <a:pt x="0" y="89"/>
                    </a:lnTo>
                    <a:lnTo>
                      <a:pt x="0" y="115"/>
                    </a:lnTo>
                    <a:lnTo>
                      <a:pt x="12" y="115"/>
                    </a:lnTo>
                    <a:lnTo>
                      <a:pt x="12" y="214"/>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84" name="Freeform 168"/>
              <p:cNvSpPr>
                <a:spLocks noChangeAspect="1"/>
              </p:cNvSpPr>
              <p:nvPr/>
            </p:nvSpPr>
            <p:spPr bwMode="auto">
              <a:xfrm flipH="1">
                <a:off x="3334" y="3615"/>
                <a:ext cx="141" cy="185"/>
              </a:xfrm>
              <a:custGeom>
                <a:avLst/>
                <a:gdLst>
                  <a:gd name="T0" fmla="*/ 140 w 148"/>
                  <a:gd name="T1" fmla="*/ 184 h 185"/>
                  <a:gd name="T2" fmla="*/ 12 w 148"/>
                  <a:gd name="T3" fmla="*/ 184 h 185"/>
                  <a:gd name="T4" fmla="*/ 7 w 148"/>
                  <a:gd name="T5" fmla="*/ 182 h 185"/>
                  <a:gd name="T6" fmla="*/ 3 w 148"/>
                  <a:gd name="T7" fmla="*/ 180 h 185"/>
                  <a:gd name="T8" fmla="*/ 1 w 148"/>
                  <a:gd name="T9" fmla="*/ 176 h 185"/>
                  <a:gd name="T10" fmla="*/ 0 w 148"/>
                  <a:gd name="T11" fmla="*/ 171 h 185"/>
                  <a:gd name="T12" fmla="*/ 0 w 148"/>
                  <a:gd name="T13" fmla="*/ 70 h 185"/>
                  <a:gd name="T14" fmla="*/ 9 w 148"/>
                  <a:gd name="T15" fmla="*/ 7 h 185"/>
                  <a:gd name="T16" fmla="*/ 9 w 148"/>
                  <a:gd name="T17" fmla="*/ 3 h 185"/>
                  <a:gd name="T18" fmla="*/ 10 w 148"/>
                  <a:gd name="T19" fmla="*/ 1 h 185"/>
                  <a:gd name="T20" fmla="*/ 12 w 148"/>
                  <a:gd name="T21" fmla="*/ 0 h 185"/>
                  <a:gd name="T22" fmla="*/ 15 w 148"/>
                  <a:gd name="T23" fmla="*/ 0 h 185"/>
                  <a:gd name="T24" fmla="*/ 140 w 148"/>
                  <a:gd name="T25" fmla="*/ 0 h 185"/>
                  <a:gd name="T26" fmla="*/ 142 w 148"/>
                  <a:gd name="T27" fmla="*/ 0 h 185"/>
                  <a:gd name="T28" fmla="*/ 144 w 148"/>
                  <a:gd name="T29" fmla="*/ 1 h 185"/>
                  <a:gd name="T30" fmla="*/ 146 w 148"/>
                  <a:gd name="T31" fmla="*/ 2 h 185"/>
                  <a:gd name="T32" fmla="*/ 147 w 148"/>
                  <a:gd name="T33" fmla="*/ 5 h 185"/>
                  <a:gd name="T34" fmla="*/ 147 w 148"/>
                  <a:gd name="T35" fmla="*/ 177 h 185"/>
                  <a:gd name="T36" fmla="*/ 147 w 148"/>
                  <a:gd name="T37" fmla="*/ 180 h 185"/>
                  <a:gd name="T38" fmla="*/ 145 w 148"/>
                  <a:gd name="T39" fmla="*/ 182 h 185"/>
                  <a:gd name="T40" fmla="*/ 142 w 148"/>
                  <a:gd name="T41" fmla="*/ 183 h 185"/>
                  <a:gd name="T42" fmla="*/ 140 w 148"/>
                  <a:gd name="T4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85">
                    <a:moveTo>
                      <a:pt x="140" y="184"/>
                    </a:moveTo>
                    <a:lnTo>
                      <a:pt x="12" y="184"/>
                    </a:lnTo>
                    <a:lnTo>
                      <a:pt x="7" y="182"/>
                    </a:lnTo>
                    <a:lnTo>
                      <a:pt x="3" y="180"/>
                    </a:lnTo>
                    <a:lnTo>
                      <a:pt x="1" y="176"/>
                    </a:lnTo>
                    <a:lnTo>
                      <a:pt x="0" y="171"/>
                    </a:lnTo>
                    <a:lnTo>
                      <a:pt x="0" y="70"/>
                    </a:lnTo>
                    <a:lnTo>
                      <a:pt x="9" y="7"/>
                    </a:lnTo>
                    <a:lnTo>
                      <a:pt x="9" y="3"/>
                    </a:lnTo>
                    <a:lnTo>
                      <a:pt x="10" y="1"/>
                    </a:lnTo>
                    <a:lnTo>
                      <a:pt x="12" y="0"/>
                    </a:lnTo>
                    <a:lnTo>
                      <a:pt x="15" y="0"/>
                    </a:lnTo>
                    <a:lnTo>
                      <a:pt x="140" y="0"/>
                    </a:lnTo>
                    <a:lnTo>
                      <a:pt x="142" y="0"/>
                    </a:lnTo>
                    <a:lnTo>
                      <a:pt x="144" y="1"/>
                    </a:lnTo>
                    <a:lnTo>
                      <a:pt x="146" y="2"/>
                    </a:lnTo>
                    <a:lnTo>
                      <a:pt x="147" y="5"/>
                    </a:lnTo>
                    <a:lnTo>
                      <a:pt x="147" y="177"/>
                    </a:lnTo>
                    <a:lnTo>
                      <a:pt x="147" y="180"/>
                    </a:lnTo>
                    <a:lnTo>
                      <a:pt x="145" y="182"/>
                    </a:lnTo>
                    <a:lnTo>
                      <a:pt x="142" y="183"/>
                    </a:lnTo>
                    <a:lnTo>
                      <a:pt x="140" y="184"/>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85" name="Freeform 169"/>
              <p:cNvSpPr>
                <a:spLocks noChangeAspect="1"/>
              </p:cNvSpPr>
              <p:nvPr/>
            </p:nvSpPr>
            <p:spPr bwMode="auto">
              <a:xfrm flipH="1">
                <a:off x="3363" y="3618"/>
                <a:ext cx="92" cy="78"/>
              </a:xfrm>
              <a:custGeom>
                <a:avLst/>
                <a:gdLst>
                  <a:gd name="T0" fmla="*/ 96 w 97"/>
                  <a:gd name="T1" fmla="*/ 77 h 78"/>
                  <a:gd name="T2" fmla="*/ 0 w 97"/>
                  <a:gd name="T3" fmla="*/ 77 h 78"/>
                  <a:gd name="T4" fmla="*/ 0 w 97"/>
                  <a:gd name="T5" fmla="*/ 0 h 78"/>
                  <a:gd name="T6" fmla="*/ 96 w 97"/>
                  <a:gd name="T7" fmla="*/ 0 h 78"/>
                  <a:gd name="T8" fmla="*/ 96 w 97"/>
                  <a:gd name="T9" fmla="*/ 77 h 78"/>
                </a:gdLst>
                <a:ahLst/>
                <a:cxnLst>
                  <a:cxn ang="0">
                    <a:pos x="T0" y="T1"/>
                  </a:cxn>
                  <a:cxn ang="0">
                    <a:pos x="T2" y="T3"/>
                  </a:cxn>
                  <a:cxn ang="0">
                    <a:pos x="T4" y="T5"/>
                  </a:cxn>
                  <a:cxn ang="0">
                    <a:pos x="T6" y="T7"/>
                  </a:cxn>
                  <a:cxn ang="0">
                    <a:pos x="T8" y="T9"/>
                  </a:cxn>
                </a:cxnLst>
                <a:rect l="0" t="0" r="r" b="b"/>
                <a:pathLst>
                  <a:path w="97" h="78">
                    <a:moveTo>
                      <a:pt x="96" y="77"/>
                    </a:moveTo>
                    <a:lnTo>
                      <a:pt x="0" y="77"/>
                    </a:lnTo>
                    <a:lnTo>
                      <a:pt x="0" y="0"/>
                    </a:lnTo>
                    <a:lnTo>
                      <a:pt x="96" y="0"/>
                    </a:lnTo>
                    <a:lnTo>
                      <a:pt x="96" y="77"/>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86" name="Freeform 170"/>
              <p:cNvSpPr>
                <a:spLocks noChangeAspect="1"/>
              </p:cNvSpPr>
              <p:nvPr/>
            </p:nvSpPr>
            <p:spPr bwMode="auto">
              <a:xfrm flipH="1">
                <a:off x="3173" y="3615"/>
                <a:ext cx="157" cy="185"/>
              </a:xfrm>
              <a:custGeom>
                <a:avLst/>
                <a:gdLst>
                  <a:gd name="T0" fmla="*/ 6 w 165"/>
                  <a:gd name="T1" fmla="*/ 184 h 185"/>
                  <a:gd name="T2" fmla="*/ 117 w 165"/>
                  <a:gd name="T3" fmla="*/ 184 h 185"/>
                  <a:gd name="T4" fmla="*/ 120 w 165"/>
                  <a:gd name="T5" fmla="*/ 182 h 185"/>
                  <a:gd name="T6" fmla="*/ 123 w 165"/>
                  <a:gd name="T7" fmla="*/ 180 h 185"/>
                  <a:gd name="T8" fmla="*/ 126 w 165"/>
                  <a:gd name="T9" fmla="*/ 178 h 185"/>
                  <a:gd name="T10" fmla="*/ 129 w 165"/>
                  <a:gd name="T11" fmla="*/ 176 h 185"/>
                  <a:gd name="T12" fmla="*/ 133 w 165"/>
                  <a:gd name="T13" fmla="*/ 173 h 185"/>
                  <a:gd name="T14" fmla="*/ 136 w 165"/>
                  <a:gd name="T15" fmla="*/ 170 h 185"/>
                  <a:gd name="T16" fmla="*/ 138 w 165"/>
                  <a:gd name="T17" fmla="*/ 167 h 185"/>
                  <a:gd name="T18" fmla="*/ 139 w 165"/>
                  <a:gd name="T19" fmla="*/ 164 h 185"/>
                  <a:gd name="T20" fmla="*/ 164 w 165"/>
                  <a:gd name="T21" fmla="*/ 75 h 185"/>
                  <a:gd name="T22" fmla="*/ 137 w 165"/>
                  <a:gd name="T23" fmla="*/ 7 h 185"/>
                  <a:gd name="T24" fmla="*/ 136 w 165"/>
                  <a:gd name="T25" fmla="*/ 5 h 185"/>
                  <a:gd name="T26" fmla="*/ 135 w 165"/>
                  <a:gd name="T27" fmla="*/ 2 h 185"/>
                  <a:gd name="T28" fmla="*/ 133 w 165"/>
                  <a:gd name="T29" fmla="*/ 1 h 185"/>
                  <a:gd name="T30" fmla="*/ 131 w 165"/>
                  <a:gd name="T31" fmla="*/ 0 h 185"/>
                  <a:gd name="T32" fmla="*/ 6 w 165"/>
                  <a:gd name="T33" fmla="*/ 0 h 185"/>
                  <a:gd name="T34" fmla="*/ 4 w 165"/>
                  <a:gd name="T35" fmla="*/ 0 h 185"/>
                  <a:gd name="T36" fmla="*/ 2 w 165"/>
                  <a:gd name="T37" fmla="*/ 1 h 185"/>
                  <a:gd name="T38" fmla="*/ 0 w 165"/>
                  <a:gd name="T39" fmla="*/ 2 h 185"/>
                  <a:gd name="T40" fmla="*/ 0 w 165"/>
                  <a:gd name="T41" fmla="*/ 5 h 185"/>
                  <a:gd name="T42" fmla="*/ 0 w 165"/>
                  <a:gd name="T43" fmla="*/ 177 h 185"/>
                  <a:gd name="T44" fmla="*/ 0 w 165"/>
                  <a:gd name="T45" fmla="*/ 180 h 185"/>
                  <a:gd name="T46" fmla="*/ 2 w 165"/>
                  <a:gd name="T47" fmla="*/ 182 h 185"/>
                  <a:gd name="T48" fmla="*/ 4 w 165"/>
                  <a:gd name="T49" fmla="*/ 183 h 185"/>
                  <a:gd name="T50" fmla="*/ 6 w 165"/>
                  <a:gd name="T51"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5">
                    <a:moveTo>
                      <a:pt x="6" y="184"/>
                    </a:moveTo>
                    <a:lnTo>
                      <a:pt x="117" y="184"/>
                    </a:lnTo>
                    <a:lnTo>
                      <a:pt x="120" y="182"/>
                    </a:lnTo>
                    <a:lnTo>
                      <a:pt x="123" y="180"/>
                    </a:lnTo>
                    <a:lnTo>
                      <a:pt x="126" y="178"/>
                    </a:lnTo>
                    <a:lnTo>
                      <a:pt x="129" y="176"/>
                    </a:lnTo>
                    <a:lnTo>
                      <a:pt x="133" y="173"/>
                    </a:lnTo>
                    <a:lnTo>
                      <a:pt x="136" y="170"/>
                    </a:lnTo>
                    <a:lnTo>
                      <a:pt x="138" y="167"/>
                    </a:lnTo>
                    <a:lnTo>
                      <a:pt x="139" y="164"/>
                    </a:lnTo>
                    <a:lnTo>
                      <a:pt x="164" y="75"/>
                    </a:lnTo>
                    <a:lnTo>
                      <a:pt x="137" y="7"/>
                    </a:lnTo>
                    <a:lnTo>
                      <a:pt x="136" y="5"/>
                    </a:lnTo>
                    <a:lnTo>
                      <a:pt x="135" y="2"/>
                    </a:lnTo>
                    <a:lnTo>
                      <a:pt x="133" y="1"/>
                    </a:lnTo>
                    <a:lnTo>
                      <a:pt x="131" y="0"/>
                    </a:lnTo>
                    <a:lnTo>
                      <a:pt x="6" y="0"/>
                    </a:lnTo>
                    <a:lnTo>
                      <a:pt x="4" y="0"/>
                    </a:lnTo>
                    <a:lnTo>
                      <a:pt x="2" y="1"/>
                    </a:lnTo>
                    <a:lnTo>
                      <a:pt x="0" y="2"/>
                    </a:lnTo>
                    <a:lnTo>
                      <a:pt x="0" y="5"/>
                    </a:lnTo>
                    <a:lnTo>
                      <a:pt x="0" y="177"/>
                    </a:lnTo>
                    <a:lnTo>
                      <a:pt x="0" y="180"/>
                    </a:lnTo>
                    <a:lnTo>
                      <a:pt x="2" y="182"/>
                    </a:lnTo>
                    <a:lnTo>
                      <a:pt x="4" y="183"/>
                    </a:lnTo>
                    <a:lnTo>
                      <a:pt x="6" y="184"/>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87" name="Freeform 171"/>
              <p:cNvSpPr>
                <a:spLocks noChangeAspect="1"/>
              </p:cNvSpPr>
              <p:nvPr/>
            </p:nvSpPr>
            <p:spPr bwMode="auto">
              <a:xfrm flipH="1">
                <a:off x="2971" y="3615"/>
                <a:ext cx="224" cy="76"/>
              </a:xfrm>
              <a:custGeom>
                <a:avLst/>
                <a:gdLst>
                  <a:gd name="T0" fmla="*/ 234 w 235"/>
                  <a:gd name="T1" fmla="*/ 75 h 76"/>
                  <a:gd name="T2" fmla="*/ 28 w 235"/>
                  <a:gd name="T3" fmla="*/ 75 h 76"/>
                  <a:gd name="T4" fmla="*/ 0 w 235"/>
                  <a:gd name="T5" fmla="*/ 0 h 76"/>
                </a:gdLst>
                <a:ahLst/>
                <a:cxnLst>
                  <a:cxn ang="0">
                    <a:pos x="T0" y="T1"/>
                  </a:cxn>
                  <a:cxn ang="0">
                    <a:pos x="T2" y="T3"/>
                  </a:cxn>
                  <a:cxn ang="0">
                    <a:pos x="T4" y="T5"/>
                  </a:cxn>
                </a:cxnLst>
                <a:rect l="0" t="0" r="r" b="b"/>
                <a:pathLst>
                  <a:path w="235" h="76">
                    <a:moveTo>
                      <a:pt x="234" y="75"/>
                    </a:moveTo>
                    <a:lnTo>
                      <a:pt x="28" y="75"/>
                    </a:lnTo>
                    <a:lnTo>
                      <a:pt x="0"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88" name="Freeform 172"/>
              <p:cNvSpPr>
                <a:spLocks noChangeAspect="1"/>
              </p:cNvSpPr>
              <p:nvPr/>
            </p:nvSpPr>
            <p:spPr bwMode="auto">
              <a:xfrm flipH="1">
                <a:off x="3539" y="3718"/>
                <a:ext cx="127" cy="21"/>
              </a:xfrm>
              <a:custGeom>
                <a:avLst/>
                <a:gdLst>
                  <a:gd name="T0" fmla="*/ 0 w 133"/>
                  <a:gd name="T1" fmla="*/ 20 h 21"/>
                  <a:gd name="T2" fmla="*/ 19 w 133"/>
                  <a:gd name="T3" fmla="*/ 20 h 21"/>
                  <a:gd name="T4" fmla="*/ 24 w 133"/>
                  <a:gd name="T5" fmla="*/ 5 h 21"/>
                  <a:gd name="T6" fmla="*/ 30 w 133"/>
                  <a:gd name="T7" fmla="*/ 4 h 21"/>
                  <a:gd name="T8" fmla="*/ 37 w 133"/>
                  <a:gd name="T9" fmla="*/ 4 h 21"/>
                  <a:gd name="T10" fmla="*/ 44 w 133"/>
                  <a:gd name="T11" fmla="*/ 2 h 21"/>
                  <a:gd name="T12" fmla="*/ 50 w 133"/>
                  <a:gd name="T13" fmla="*/ 2 h 21"/>
                  <a:gd name="T14" fmla="*/ 58 w 133"/>
                  <a:gd name="T15" fmla="*/ 1 h 21"/>
                  <a:gd name="T16" fmla="*/ 64 w 133"/>
                  <a:gd name="T17" fmla="*/ 0 h 21"/>
                  <a:gd name="T18" fmla="*/ 71 w 133"/>
                  <a:gd name="T19" fmla="*/ 0 h 21"/>
                  <a:gd name="T20" fmla="*/ 77 w 133"/>
                  <a:gd name="T21" fmla="*/ 0 h 21"/>
                  <a:gd name="T22" fmla="*/ 85 w 133"/>
                  <a:gd name="T23" fmla="*/ 0 h 21"/>
                  <a:gd name="T24" fmla="*/ 91 w 133"/>
                  <a:gd name="T25" fmla="*/ 1 h 21"/>
                  <a:gd name="T26" fmla="*/ 97 w 133"/>
                  <a:gd name="T27" fmla="*/ 1 h 21"/>
                  <a:gd name="T28" fmla="*/ 104 w 133"/>
                  <a:gd name="T29" fmla="*/ 2 h 21"/>
                  <a:gd name="T30" fmla="*/ 110 w 133"/>
                  <a:gd name="T31" fmla="*/ 4 h 21"/>
                  <a:gd name="T32" fmla="*/ 115 w 133"/>
                  <a:gd name="T33" fmla="*/ 6 h 21"/>
                  <a:gd name="T34" fmla="*/ 121 w 133"/>
                  <a:gd name="T35" fmla="*/ 9 h 21"/>
                  <a:gd name="T36" fmla="*/ 127 w 133"/>
                  <a:gd name="T37" fmla="*/ 12 h 21"/>
                  <a:gd name="T38" fmla="*/ 132 w 133"/>
                  <a:gd name="T3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21">
                    <a:moveTo>
                      <a:pt x="0" y="20"/>
                    </a:moveTo>
                    <a:lnTo>
                      <a:pt x="19" y="20"/>
                    </a:lnTo>
                    <a:lnTo>
                      <a:pt x="24" y="5"/>
                    </a:lnTo>
                    <a:lnTo>
                      <a:pt x="30" y="4"/>
                    </a:lnTo>
                    <a:lnTo>
                      <a:pt x="37" y="4"/>
                    </a:lnTo>
                    <a:lnTo>
                      <a:pt x="44" y="2"/>
                    </a:lnTo>
                    <a:lnTo>
                      <a:pt x="50" y="2"/>
                    </a:lnTo>
                    <a:lnTo>
                      <a:pt x="58" y="1"/>
                    </a:lnTo>
                    <a:lnTo>
                      <a:pt x="64" y="0"/>
                    </a:lnTo>
                    <a:lnTo>
                      <a:pt x="71" y="0"/>
                    </a:lnTo>
                    <a:lnTo>
                      <a:pt x="77" y="0"/>
                    </a:lnTo>
                    <a:lnTo>
                      <a:pt x="85" y="0"/>
                    </a:lnTo>
                    <a:lnTo>
                      <a:pt x="91" y="1"/>
                    </a:lnTo>
                    <a:lnTo>
                      <a:pt x="97" y="1"/>
                    </a:lnTo>
                    <a:lnTo>
                      <a:pt x="104" y="2"/>
                    </a:lnTo>
                    <a:lnTo>
                      <a:pt x="110" y="4"/>
                    </a:lnTo>
                    <a:lnTo>
                      <a:pt x="115" y="6"/>
                    </a:lnTo>
                    <a:lnTo>
                      <a:pt x="121" y="9"/>
                    </a:lnTo>
                    <a:lnTo>
                      <a:pt x="127" y="12"/>
                    </a:lnTo>
                    <a:lnTo>
                      <a:pt x="132" y="2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89" name="Freeform 173"/>
              <p:cNvSpPr>
                <a:spLocks noChangeAspect="1"/>
              </p:cNvSpPr>
              <p:nvPr/>
            </p:nvSpPr>
            <p:spPr bwMode="auto">
              <a:xfrm flipH="1">
                <a:off x="3494" y="3717"/>
                <a:ext cx="53" cy="22"/>
              </a:xfrm>
              <a:custGeom>
                <a:avLst/>
                <a:gdLst>
                  <a:gd name="T0" fmla="*/ 0 w 56"/>
                  <a:gd name="T1" fmla="*/ 21 h 22"/>
                  <a:gd name="T2" fmla="*/ 17 w 56"/>
                  <a:gd name="T3" fmla="*/ 21 h 22"/>
                  <a:gd name="T4" fmla="*/ 55 w 56"/>
                  <a:gd name="T5" fmla="*/ 0 h 22"/>
                </a:gdLst>
                <a:ahLst/>
                <a:cxnLst>
                  <a:cxn ang="0">
                    <a:pos x="T0" y="T1"/>
                  </a:cxn>
                  <a:cxn ang="0">
                    <a:pos x="T2" y="T3"/>
                  </a:cxn>
                  <a:cxn ang="0">
                    <a:pos x="T4" y="T5"/>
                  </a:cxn>
                </a:cxnLst>
                <a:rect l="0" t="0" r="r" b="b"/>
                <a:pathLst>
                  <a:path w="56" h="22">
                    <a:moveTo>
                      <a:pt x="0" y="21"/>
                    </a:moveTo>
                    <a:lnTo>
                      <a:pt x="17" y="21"/>
                    </a:lnTo>
                    <a:lnTo>
                      <a:pt x="55"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90" name="Freeform 174"/>
              <p:cNvSpPr>
                <a:spLocks noChangeAspect="1"/>
              </p:cNvSpPr>
              <p:nvPr/>
            </p:nvSpPr>
            <p:spPr bwMode="auto">
              <a:xfrm flipH="1">
                <a:off x="3529" y="3692"/>
                <a:ext cx="134" cy="23"/>
              </a:xfrm>
              <a:custGeom>
                <a:avLst/>
                <a:gdLst>
                  <a:gd name="T0" fmla="*/ 0 w 141"/>
                  <a:gd name="T1" fmla="*/ 22 h 23"/>
                  <a:gd name="T2" fmla="*/ 2 w 141"/>
                  <a:gd name="T3" fmla="*/ 20 h 23"/>
                  <a:gd name="T4" fmla="*/ 4 w 141"/>
                  <a:gd name="T5" fmla="*/ 20 h 23"/>
                  <a:gd name="T6" fmla="*/ 6 w 141"/>
                  <a:gd name="T7" fmla="*/ 19 h 23"/>
                  <a:gd name="T8" fmla="*/ 9 w 141"/>
                  <a:gd name="T9" fmla="*/ 19 h 23"/>
                  <a:gd name="T10" fmla="*/ 17 w 141"/>
                  <a:gd name="T11" fmla="*/ 18 h 23"/>
                  <a:gd name="T12" fmla="*/ 25 w 141"/>
                  <a:gd name="T13" fmla="*/ 17 h 23"/>
                  <a:gd name="T14" fmla="*/ 33 w 141"/>
                  <a:gd name="T15" fmla="*/ 17 h 23"/>
                  <a:gd name="T16" fmla="*/ 40 w 141"/>
                  <a:gd name="T17" fmla="*/ 16 h 23"/>
                  <a:gd name="T18" fmla="*/ 47 w 141"/>
                  <a:gd name="T19" fmla="*/ 15 h 23"/>
                  <a:gd name="T20" fmla="*/ 56 w 141"/>
                  <a:gd name="T21" fmla="*/ 14 h 23"/>
                  <a:gd name="T22" fmla="*/ 63 w 141"/>
                  <a:gd name="T23" fmla="*/ 14 h 23"/>
                  <a:gd name="T24" fmla="*/ 70 w 141"/>
                  <a:gd name="T25" fmla="*/ 14 h 23"/>
                  <a:gd name="T26" fmla="*/ 78 w 141"/>
                  <a:gd name="T27" fmla="*/ 13 h 23"/>
                  <a:gd name="T28" fmla="*/ 85 w 141"/>
                  <a:gd name="T29" fmla="*/ 13 h 23"/>
                  <a:gd name="T30" fmla="*/ 93 w 141"/>
                  <a:gd name="T31" fmla="*/ 13 h 23"/>
                  <a:gd name="T32" fmla="*/ 100 w 141"/>
                  <a:gd name="T33" fmla="*/ 12 h 23"/>
                  <a:gd name="T34" fmla="*/ 107 w 141"/>
                  <a:gd name="T35" fmla="*/ 12 h 23"/>
                  <a:gd name="T36" fmla="*/ 115 w 141"/>
                  <a:gd name="T37" fmla="*/ 12 h 23"/>
                  <a:gd name="T38" fmla="*/ 122 w 141"/>
                  <a:gd name="T39" fmla="*/ 12 h 23"/>
                  <a:gd name="T40" fmla="*/ 129 w 141"/>
                  <a:gd name="T41" fmla="*/ 11 h 23"/>
                  <a:gd name="T42" fmla="*/ 134 w 141"/>
                  <a:gd name="T43" fmla="*/ 11 h 23"/>
                  <a:gd name="T44" fmla="*/ 137 w 141"/>
                  <a:gd name="T45" fmla="*/ 8 h 23"/>
                  <a:gd name="T46" fmla="*/ 139 w 141"/>
                  <a:gd name="T47" fmla="*/ 4 h 23"/>
                  <a:gd name="T48" fmla="*/ 140 w 141"/>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23">
                    <a:moveTo>
                      <a:pt x="0" y="22"/>
                    </a:moveTo>
                    <a:lnTo>
                      <a:pt x="2" y="20"/>
                    </a:lnTo>
                    <a:lnTo>
                      <a:pt x="4" y="20"/>
                    </a:lnTo>
                    <a:lnTo>
                      <a:pt x="6" y="19"/>
                    </a:lnTo>
                    <a:lnTo>
                      <a:pt x="9" y="19"/>
                    </a:lnTo>
                    <a:lnTo>
                      <a:pt x="17" y="18"/>
                    </a:lnTo>
                    <a:lnTo>
                      <a:pt x="25" y="17"/>
                    </a:lnTo>
                    <a:lnTo>
                      <a:pt x="33" y="17"/>
                    </a:lnTo>
                    <a:lnTo>
                      <a:pt x="40" y="16"/>
                    </a:lnTo>
                    <a:lnTo>
                      <a:pt x="47" y="15"/>
                    </a:lnTo>
                    <a:lnTo>
                      <a:pt x="56" y="14"/>
                    </a:lnTo>
                    <a:lnTo>
                      <a:pt x="63" y="14"/>
                    </a:lnTo>
                    <a:lnTo>
                      <a:pt x="70" y="14"/>
                    </a:lnTo>
                    <a:lnTo>
                      <a:pt x="78" y="13"/>
                    </a:lnTo>
                    <a:lnTo>
                      <a:pt x="85" y="13"/>
                    </a:lnTo>
                    <a:lnTo>
                      <a:pt x="93" y="13"/>
                    </a:lnTo>
                    <a:lnTo>
                      <a:pt x="100" y="12"/>
                    </a:lnTo>
                    <a:lnTo>
                      <a:pt x="107" y="12"/>
                    </a:lnTo>
                    <a:lnTo>
                      <a:pt x="115" y="12"/>
                    </a:lnTo>
                    <a:lnTo>
                      <a:pt x="122" y="12"/>
                    </a:lnTo>
                    <a:lnTo>
                      <a:pt x="129" y="11"/>
                    </a:lnTo>
                    <a:lnTo>
                      <a:pt x="134" y="11"/>
                    </a:lnTo>
                    <a:lnTo>
                      <a:pt x="137" y="8"/>
                    </a:lnTo>
                    <a:lnTo>
                      <a:pt x="139" y="4"/>
                    </a:lnTo>
                    <a:lnTo>
                      <a:pt x="140"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91" name="Freeform 175"/>
              <p:cNvSpPr>
                <a:spLocks noChangeAspect="1"/>
              </p:cNvSpPr>
              <p:nvPr/>
            </p:nvSpPr>
            <p:spPr bwMode="auto">
              <a:xfrm flipH="1">
                <a:off x="3609" y="3707"/>
                <a:ext cx="19" cy="20"/>
              </a:xfrm>
              <a:custGeom>
                <a:avLst/>
                <a:gdLst>
                  <a:gd name="T0" fmla="*/ 0 w 20"/>
                  <a:gd name="T1" fmla="*/ 19 h 20"/>
                  <a:gd name="T2" fmla="*/ 3 w 20"/>
                  <a:gd name="T3" fmla="*/ 12 h 20"/>
                  <a:gd name="T4" fmla="*/ 7 w 20"/>
                  <a:gd name="T5" fmla="*/ 6 h 20"/>
                  <a:gd name="T6" fmla="*/ 13 w 20"/>
                  <a:gd name="T7" fmla="*/ 3 h 20"/>
                  <a:gd name="T8" fmla="*/ 19 w 20"/>
                  <a:gd name="T9" fmla="*/ 0 h 20"/>
                </a:gdLst>
                <a:ahLst/>
                <a:cxnLst>
                  <a:cxn ang="0">
                    <a:pos x="T0" y="T1"/>
                  </a:cxn>
                  <a:cxn ang="0">
                    <a:pos x="T2" y="T3"/>
                  </a:cxn>
                  <a:cxn ang="0">
                    <a:pos x="T4" y="T5"/>
                  </a:cxn>
                  <a:cxn ang="0">
                    <a:pos x="T6" y="T7"/>
                  </a:cxn>
                  <a:cxn ang="0">
                    <a:pos x="T8" y="T9"/>
                  </a:cxn>
                </a:cxnLst>
                <a:rect l="0" t="0" r="r" b="b"/>
                <a:pathLst>
                  <a:path w="20" h="20">
                    <a:moveTo>
                      <a:pt x="0" y="19"/>
                    </a:moveTo>
                    <a:lnTo>
                      <a:pt x="3" y="12"/>
                    </a:lnTo>
                    <a:lnTo>
                      <a:pt x="7" y="6"/>
                    </a:lnTo>
                    <a:lnTo>
                      <a:pt x="13" y="3"/>
                    </a:lnTo>
                    <a:lnTo>
                      <a:pt x="19"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92" name="Freeform 176"/>
              <p:cNvSpPr>
                <a:spLocks noChangeAspect="1"/>
              </p:cNvSpPr>
              <p:nvPr/>
            </p:nvSpPr>
            <p:spPr bwMode="auto">
              <a:xfrm flipH="1">
                <a:off x="2976" y="3760"/>
                <a:ext cx="87" cy="25"/>
              </a:xfrm>
              <a:custGeom>
                <a:avLst/>
                <a:gdLst>
                  <a:gd name="T0" fmla="*/ 90 w 91"/>
                  <a:gd name="T1" fmla="*/ 7 h 25"/>
                  <a:gd name="T2" fmla="*/ 81 w 91"/>
                  <a:gd name="T3" fmla="*/ 4 h 25"/>
                  <a:gd name="T4" fmla="*/ 33 w 91"/>
                  <a:gd name="T5" fmla="*/ 4 h 25"/>
                  <a:gd name="T6" fmla="*/ 0 w 91"/>
                  <a:gd name="T7" fmla="*/ 0 h 25"/>
                  <a:gd name="T8" fmla="*/ 0 w 91"/>
                  <a:gd name="T9" fmla="*/ 16 h 25"/>
                  <a:gd name="T10" fmla="*/ 36 w 91"/>
                  <a:gd name="T11" fmla="*/ 24 h 25"/>
                  <a:gd name="T12" fmla="*/ 85 w 91"/>
                  <a:gd name="T13" fmla="*/ 24 h 25"/>
                  <a:gd name="T14" fmla="*/ 90 w 91"/>
                  <a:gd name="T15" fmla="*/ 21 h 25"/>
                  <a:gd name="T16" fmla="*/ 90 w 91"/>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5">
                    <a:moveTo>
                      <a:pt x="90" y="7"/>
                    </a:moveTo>
                    <a:lnTo>
                      <a:pt x="81" y="4"/>
                    </a:lnTo>
                    <a:lnTo>
                      <a:pt x="33" y="4"/>
                    </a:lnTo>
                    <a:lnTo>
                      <a:pt x="0" y="0"/>
                    </a:lnTo>
                    <a:lnTo>
                      <a:pt x="0" y="16"/>
                    </a:lnTo>
                    <a:lnTo>
                      <a:pt x="36" y="24"/>
                    </a:lnTo>
                    <a:lnTo>
                      <a:pt x="85" y="24"/>
                    </a:lnTo>
                    <a:lnTo>
                      <a:pt x="90" y="21"/>
                    </a:lnTo>
                    <a:lnTo>
                      <a:pt x="90" y="7"/>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93" name="Freeform 177"/>
              <p:cNvSpPr>
                <a:spLocks noChangeAspect="1"/>
              </p:cNvSpPr>
              <p:nvPr/>
            </p:nvSpPr>
            <p:spPr bwMode="auto">
              <a:xfrm flipH="1">
                <a:off x="2976" y="3760"/>
                <a:ext cx="87" cy="25"/>
              </a:xfrm>
              <a:custGeom>
                <a:avLst/>
                <a:gdLst>
                  <a:gd name="T0" fmla="*/ 90 w 91"/>
                  <a:gd name="T1" fmla="*/ 7 h 25"/>
                  <a:gd name="T2" fmla="*/ 81 w 91"/>
                  <a:gd name="T3" fmla="*/ 4 h 25"/>
                  <a:gd name="T4" fmla="*/ 33 w 91"/>
                  <a:gd name="T5" fmla="*/ 4 h 25"/>
                  <a:gd name="T6" fmla="*/ 0 w 91"/>
                  <a:gd name="T7" fmla="*/ 0 h 25"/>
                  <a:gd name="T8" fmla="*/ 0 w 91"/>
                  <a:gd name="T9" fmla="*/ 16 h 25"/>
                  <a:gd name="T10" fmla="*/ 36 w 91"/>
                  <a:gd name="T11" fmla="*/ 24 h 25"/>
                  <a:gd name="T12" fmla="*/ 85 w 91"/>
                  <a:gd name="T13" fmla="*/ 24 h 25"/>
                  <a:gd name="T14" fmla="*/ 90 w 91"/>
                  <a:gd name="T15" fmla="*/ 21 h 25"/>
                  <a:gd name="T16" fmla="*/ 90 w 91"/>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5">
                    <a:moveTo>
                      <a:pt x="90" y="7"/>
                    </a:moveTo>
                    <a:lnTo>
                      <a:pt x="81" y="4"/>
                    </a:lnTo>
                    <a:lnTo>
                      <a:pt x="33" y="4"/>
                    </a:lnTo>
                    <a:lnTo>
                      <a:pt x="0" y="0"/>
                    </a:lnTo>
                    <a:lnTo>
                      <a:pt x="0" y="16"/>
                    </a:lnTo>
                    <a:lnTo>
                      <a:pt x="36" y="24"/>
                    </a:lnTo>
                    <a:lnTo>
                      <a:pt x="85" y="24"/>
                    </a:lnTo>
                    <a:lnTo>
                      <a:pt x="90" y="21"/>
                    </a:lnTo>
                    <a:lnTo>
                      <a:pt x="90" y="7"/>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94" name="Freeform 178"/>
              <p:cNvSpPr>
                <a:spLocks noChangeAspect="1"/>
              </p:cNvSpPr>
              <p:nvPr/>
            </p:nvSpPr>
            <p:spPr bwMode="auto">
              <a:xfrm flipH="1">
                <a:off x="3528" y="3743"/>
                <a:ext cx="139" cy="145"/>
              </a:xfrm>
              <a:custGeom>
                <a:avLst/>
                <a:gdLst>
                  <a:gd name="T0" fmla="*/ 81 w 146"/>
                  <a:gd name="T1" fmla="*/ 0 h 145"/>
                  <a:gd name="T2" fmla="*/ 91 w 146"/>
                  <a:gd name="T3" fmla="*/ 2 h 145"/>
                  <a:gd name="T4" fmla="*/ 101 w 146"/>
                  <a:gd name="T5" fmla="*/ 6 h 145"/>
                  <a:gd name="T6" fmla="*/ 110 w 146"/>
                  <a:gd name="T7" fmla="*/ 10 h 145"/>
                  <a:gd name="T8" fmla="*/ 119 w 146"/>
                  <a:gd name="T9" fmla="*/ 16 h 145"/>
                  <a:gd name="T10" fmla="*/ 126 w 146"/>
                  <a:gd name="T11" fmla="*/ 23 h 145"/>
                  <a:gd name="T12" fmla="*/ 132 w 146"/>
                  <a:gd name="T13" fmla="*/ 31 h 145"/>
                  <a:gd name="T14" fmla="*/ 138 w 146"/>
                  <a:gd name="T15" fmla="*/ 40 h 145"/>
                  <a:gd name="T16" fmla="*/ 141 w 146"/>
                  <a:gd name="T17" fmla="*/ 50 h 145"/>
                  <a:gd name="T18" fmla="*/ 144 w 146"/>
                  <a:gd name="T19" fmla="*/ 61 h 145"/>
                  <a:gd name="T20" fmla="*/ 145 w 146"/>
                  <a:gd name="T21" fmla="*/ 72 h 145"/>
                  <a:gd name="T22" fmla="*/ 144 w 146"/>
                  <a:gd name="T23" fmla="*/ 83 h 145"/>
                  <a:gd name="T24" fmla="*/ 141 w 146"/>
                  <a:gd name="T25" fmla="*/ 93 h 145"/>
                  <a:gd name="T26" fmla="*/ 138 w 146"/>
                  <a:gd name="T27" fmla="*/ 102 h 145"/>
                  <a:gd name="T28" fmla="*/ 132 w 146"/>
                  <a:gd name="T29" fmla="*/ 111 h 145"/>
                  <a:gd name="T30" fmla="*/ 126 w 146"/>
                  <a:gd name="T31" fmla="*/ 119 h 145"/>
                  <a:gd name="T32" fmla="*/ 119 w 146"/>
                  <a:gd name="T33" fmla="*/ 127 h 145"/>
                  <a:gd name="T34" fmla="*/ 110 w 146"/>
                  <a:gd name="T35" fmla="*/ 133 h 145"/>
                  <a:gd name="T36" fmla="*/ 101 w 146"/>
                  <a:gd name="T37" fmla="*/ 138 h 145"/>
                  <a:gd name="T38" fmla="*/ 91 w 146"/>
                  <a:gd name="T39" fmla="*/ 141 h 145"/>
                  <a:gd name="T40" fmla="*/ 81 w 146"/>
                  <a:gd name="T41" fmla="*/ 144 h 145"/>
                  <a:gd name="T42" fmla="*/ 69 w 146"/>
                  <a:gd name="T43" fmla="*/ 144 h 145"/>
                  <a:gd name="T44" fmla="*/ 58 w 146"/>
                  <a:gd name="T45" fmla="*/ 143 h 145"/>
                  <a:gd name="T46" fmla="*/ 47 w 146"/>
                  <a:gd name="T47" fmla="*/ 140 h 145"/>
                  <a:gd name="T48" fmla="*/ 38 w 146"/>
                  <a:gd name="T49" fmla="*/ 135 h 145"/>
                  <a:gd name="T50" fmla="*/ 28 w 146"/>
                  <a:gd name="T51" fmla="*/ 129 h 145"/>
                  <a:gd name="T52" fmla="*/ 21 w 146"/>
                  <a:gd name="T53" fmla="*/ 122 h 145"/>
                  <a:gd name="T54" fmla="*/ 14 w 146"/>
                  <a:gd name="T55" fmla="*/ 114 h 145"/>
                  <a:gd name="T56" fmla="*/ 8 w 146"/>
                  <a:gd name="T57" fmla="*/ 106 h 145"/>
                  <a:gd name="T58" fmla="*/ 4 w 146"/>
                  <a:gd name="T59" fmla="*/ 96 h 145"/>
                  <a:gd name="T60" fmla="*/ 1 w 146"/>
                  <a:gd name="T61" fmla="*/ 86 h 145"/>
                  <a:gd name="T62" fmla="*/ 0 w 146"/>
                  <a:gd name="T63" fmla="*/ 76 h 145"/>
                  <a:gd name="T64" fmla="*/ 0 w 146"/>
                  <a:gd name="T65" fmla="*/ 64 h 145"/>
                  <a:gd name="T66" fmla="*/ 2 w 146"/>
                  <a:gd name="T67" fmla="*/ 53 h 145"/>
                  <a:gd name="T68" fmla="*/ 5 w 146"/>
                  <a:gd name="T69" fmla="*/ 43 h 145"/>
                  <a:gd name="T70" fmla="*/ 11 w 146"/>
                  <a:gd name="T71" fmla="*/ 34 h 145"/>
                  <a:gd name="T72" fmla="*/ 16 w 146"/>
                  <a:gd name="T73" fmla="*/ 25 h 145"/>
                  <a:gd name="T74" fmla="*/ 23 w 146"/>
                  <a:gd name="T75" fmla="*/ 18 h 145"/>
                  <a:gd name="T76" fmla="*/ 32 w 146"/>
                  <a:gd name="T77" fmla="*/ 12 h 145"/>
                  <a:gd name="T78" fmla="*/ 41 w 146"/>
                  <a:gd name="T79" fmla="*/ 6 h 145"/>
                  <a:gd name="T80" fmla="*/ 50 w 146"/>
                  <a:gd name="T81" fmla="*/ 3 h 145"/>
                  <a:gd name="T82" fmla="*/ 61 w 146"/>
                  <a:gd name="T83" fmla="*/ 1 h 145"/>
                  <a:gd name="T84" fmla="*/ 74 w 146"/>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45">
                    <a:moveTo>
                      <a:pt x="74" y="0"/>
                    </a:moveTo>
                    <a:lnTo>
                      <a:pt x="77" y="0"/>
                    </a:lnTo>
                    <a:lnTo>
                      <a:pt x="81" y="0"/>
                    </a:lnTo>
                    <a:lnTo>
                      <a:pt x="84" y="1"/>
                    </a:lnTo>
                    <a:lnTo>
                      <a:pt x="87" y="1"/>
                    </a:lnTo>
                    <a:lnTo>
                      <a:pt x="91" y="2"/>
                    </a:lnTo>
                    <a:lnTo>
                      <a:pt x="95" y="3"/>
                    </a:lnTo>
                    <a:lnTo>
                      <a:pt x="98" y="4"/>
                    </a:lnTo>
                    <a:lnTo>
                      <a:pt x="101" y="6"/>
                    </a:lnTo>
                    <a:lnTo>
                      <a:pt x="104" y="6"/>
                    </a:lnTo>
                    <a:lnTo>
                      <a:pt x="107" y="8"/>
                    </a:lnTo>
                    <a:lnTo>
                      <a:pt x="110" y="10"/>
                    </a:lnTo>
                    <a:lnTo>
                      <a:pt x="112" y="12"/>
                    </a:lnTo>
                    <a:lnTo>
                      <a:pt x="116" y="13"/>
                    </a:lnTo>
                    <a:lnTo>
                      <a:pt x="119" y="16"/>
                    </a:lnTo>
                    <a:lnTo>
                      <a:pt x="121" y="18"/>
                    </a:lnTo>
                    <a:lnTo>
                      <a:pt x="123" y="20"/>
                    </a:lnTo>
                    <a:lnTo>
                      <a:pt x="126" y="23"/>
                    </a:lnTo>
                    <a:lnTo>
                      <a:pt x="128" y="25"/>
                    </a:lnTo>
                    <a:lnTo>
                      <a:pt x="130" y="28"/>
                    </a:lnTo>
                    <a:lnTo>
                      <a:pt x="132" y="31"/>
                    </a:lnTo>
                    <a:lnTo>
                      <a:pt x="134" y="34"/>
                    </a:lnTo>
                    <a:lnTo>
                      <a:pt x="135" y="37"/>
                    </a:lnTo>
                    <a:lnTo>
                      <a:pt x="138" y="40"/>
                    </a:lnTo>
                    <a:lnTo>
                      <a:pt x="139" y="43"/>
                    </a:lnTo>
                    <a:lnTo>
                      <a:pt x="140" y="47"/>
                    </a:lnTo>
                    <a:lnTo>
                      <a:pt x="141" y="50"/>
                    </a:lnTo>
                    <a:lnTo>
                      <a:pt x="142" y="53"/>
                    </a:lnTo>
                    <a:lnTo>
                      <a:pt x="143" y="57"/>
                    </a:lnTo>
                    <a:lnTo>
                      <a:pt x="144" y="61"/>
                    </a:lnTo>
                    <a:lnTo>
                      <a:pt x="144" y="64"/>
                    </a:lnTo>
                    <a:lnTo>
                      <a:pt x="145" y="68"/>
                    </a:lnTo>
                    <a:lnTo>
                      <a:pt x="145" y="72"/>
                    </a:lnTo>
                    <a:lnTo>
                      <a:pt x="145" y="76"/>
                    </a:lnTo>
                    <a:lnTo>
                      <a:pt x="144" y="79"/>
                    </a:lnTo>
                    <a:lnTo>
                      <a:pt x="144" y="83"/>
                    </a:lnTo>
                    <a:lnTo>
                      <a:pt x="143" y="86"/>
                    </a:lnTo>
                    <a:lnTo>
                      <a:pt x="142" y="90"/>
                    </a:lnTo>
                    <a:lnTo>
                      <a:pt x="141" y="93"/>
                    </a:lnTo>
                    <a:lnTo>
                      <a:pt x="140" y="96"/>
                    </a:lnTo>
                    <a:lnTo>
                      <a:pt x="139" y="99"/>
                    </a:lnTo>
                    <a:lnTo>
                      <a:pt x="138" y="102"/>
                    </a:lnTo>
                    <a:lnTo>
                      <a:pt x="135" y="106"/>
                    </a:lnTo>
                    <a:lnTo>
                      <a:pt x="134" y="109"/>
                    </a:lnTo>
                    <a:lnTo>
                      <a:pt x="132" y="111"/>
                    </a:lnTo>
                    <a:lnTo>
                      <a:pt x="130" y="114"/>
                    </a:lnTo>
                    <a:lnTo>
                      <a:pt x="128" y="117"/>
                    </a:lnTo>
                    <a:lnTo>
                      <a:pt x="126" y="119"/>
                    </a:lnTo>
                    <a:lnTo>
                      <a:pt x="123" y="122"/>
                    </a:lnTo>
                    <a:lnTo>
                      <a:pt x="121" y="125"/>
                    </a:lnTo>
                    <a:lnTo>
                      <a:pt x="119" y="127"/>
                    </a:lnTo>
                    <a:lnTo>
                      <a:pt x="116" y="129"/>
                    </a:lnTo>
                    <a:lnTo>
                      <a:pt x="112" y="131"/>
                    </a:lnTo>
                    <a:lnTo>
                      <a:pt x="110" y="133"/>
                    </a:lnTo>
                    <a:lnTo>
                      <a:pt x="107" y="135"/>
                    </a:lnTo>
                    <a:lnTo>
                      <a:pt x="104" y="137"/>
                    </a:lnTo>
                    <a:lnTo>
                      <a:pt x="101" y="138"/>
                    </a:lnTo>
                    <a:lnTo>
                      <a:pt x="98" y="140"/>
                    </a:lnTo>
                    <a:lnTo>
                      <a:pt x="95" y="141"/>
                    </a:lnTo>
                    <a:lnTo>
                      <a:pt x="91" y="141"/>
                    </a:lnTo>
                    <a:lnTo>
                      <a:pt x="87" y="143"/>
                    </a:lnTo>
                    <a:lnTo>
                      <a:pt x="84" y="143"/>
                    </a:lnTo>
                    <a:lnTo>
                      <a:pt x="81" y="144"/>
                    </a:lnTo>
                    <a:lnTo>
                      <a:pt x="77" y="144"/>
                    </a:lnTo>
                    <a:lnTo>
                      <a:pt x="74" y="144"/>
                    </a:lnTo>
                    <a:lnTo>
                      <a:pt x="69" y="144"/>
                    </a:lnTo>
                    <a:lnTo>
                      <a:pt x="65" y="144"/>
                    </a:lnTo>
                    <a:lnTo>
                      <a:pt x="61" y="143"/>
                    </a:lnTo>
                    <a:lnTo>
                      <a:pt x="58" y="143"/>
                    </a:lnTo>
                    <a:lnTo>
                      <a:pt x="55" y="141"/>
                    </a:lnTo>
                    <a:lnTo>
                      <a:pt x="50" y="141"/>
                    </a:lnTo>
                    <a:lnTo>
                      <a:pt x="47" y="140"/>
                    </a:lnTo>
                    <a:lnTo>
                      <a:pt x="44" y="138"/>
                    </a:lnTo>
                    <a:lnTo>
                      <a:pt x="41" y="137"/>
                    </a:lnTo>
                    <a:lnTo>
                      <a:pt x="38" y="135"/>
                    </a:lnTo>
                    <a:lnTo>
                      <a:pt x="35" y="133"/>
                    </a:lnTo>
                    <a:lnTo>
                      <a:pt x="32" y="131"/>
                    </a:lnTo>
                    <a:lnTo>
                      <a:pt x="28" y="129"/>
                    </a:lnTo>
                    <a:lnTo>
                      <a:pt x="26" y="127"/>
                    </a:lnTo>
                    <a:lnTo>
                      <a:pt x="23" y="125"/>
                    </a:lnTo>
                    <a:lnTo>
                      <a:pt x="21" y="122"/>
                    </a:lnTo>
                    <a:lnTo>
                      <a:pt x="19" y="119"/>
                    </a:lnTo>
                    <a:lnTo>
                      <a:pt x="16" y="117"/>
                    </a:lnTo>
                    <a:lnTo>
                      <a:pt x="14" y="114"/>
                    </a:lnTo>
                    <a:lnTo>
                      <a:pt x="13" y="111"/>
                    </a:lnTo>
                    <a:lnTo>
                      <a:pt x="11" y="109"/>
                    </a:lnTo>
                    <a:lnTo>
                      <a:pt x="8" y="106"/>
                    </a:lnTo>
                    <a:lnTo>
                      <a:pt x="6" y="102"/>
                    </a:lnTo>
                    <a:lnTo>
                      <a:pt x="5" y="99"/>
                    </a:lnTo>
                    <a:lnTo>
                      <a:pt x="4" y="96"/>
                    </a:lnTo>
                    <a:lnTo>
                      <a:pt x="2" y="93"/>
                    </a:lnTo>
                    <a:lnTo>
                      <a:pt x="2" y="90"/>
                    </a:lnTo>
                    <a:lnTo>
                      <a:pt x="1" y="86"/>
                    </a:lnTo>
                    <a:lnTo>
                      <a:pt x="0" y="83"/>
                    </a:lnTo>
                    <a:lnTo>
                      <a:pt x="0" y="79"/>
                    </a:lnTo>
                    <a:lnTo>
                      <a:pt x="0" y="76"/>
                    </a:lnTo>
                    <a:lnTo>
                      <a:pt x="0" y="72"/>
                    </a:lnTo>
                    <a:lnTo>
                      <a:pt x="0" y="68"/>
                    </a:lnTo>
                    <a:lnTo>
                      <a:pt x="0" y="64"/>
                    </a:lnTo>
                    <a:lnTo>
                      <a:pt x="0" y="61"/>
                    </a:lnTo>
                    <a:lnTo>
                      <a:pt x="1" y="57"/>
                    </a:lnTo>
                    <a:lnTo>
                      <a:pt x="2" y="53"/>
                    </a:lnTo>
                    <a:lnTo>
                      <a:pt x="2" y="50"/>
                    </a:lnTo>
                    <a:lnTo>
                      <a:pt x="4" y="47"/>
                    </a:lnTo>
                    <a:lnTo>
                      <a:pt x="5" y="43"/>
                    </a:lnTo>
                    <a:lnTo>
                      <a:pt x="6" y="40"/>
                    </a:lnTo>
                    <a:lnTo>
                      <a:pt x="8" y="37"/>
                    </a:lnTo>
                    <a:lnTo>
                      <a:pt x="11" y="34"/>
                    </a:lnTo>
                    <a:lnTo>
                      <a:pt x="13" y="31"/>
                    </a:lnTo>
                    <a:lnTo>
                      <a:pt x="14" y="28"/>
                    </a:lnTo>
                    <a:lnTo>
                      <a:pt x="16" y="25"/>
                    </a:lnTo>
                    <a:lnTo>
                      <a:pt x="19" y="23"/>
                    </a:lnTo>
                    <a:lnTo>
                      <a:pt x="21" y="20"/>
                    </a:lnTo>
                    <a:lnTo>
                      <a:pt x="23" y="18"/>
                    </a:lnTo>
                    <a:lnTo>
                      <a:pt x="26" y="16"/>
                    </a:lnTo>
                    <a:lnTo>
                      <a:pt x="28" y="13"/>
                    </a:lnTo>
                    <a:lnTo>
                      <a:pt x="32" y="12"/>
                    </a:lnTo>
                    <a:lnTo>
                      <a:pt x="35" y="10"/>
                    </a:lnTo>
                    <a:lnTo>
                      <a:pt x="38" y="8"/>
                    </a:lnTo>
                    <a:lnTo>
                      <a:pt x="41" y="6"/>
                    </a:lnTo>
                    <a:lnTo>
                      <a:pt x="44" y="6"/>
                    </a:lnTo>
                    <a:lnTo>
                      <a:pt x="47" y="4"/>
                    </a:lnTo>
                    <a:lnTo>
                      <a:pt x="50" y="3"/>
                    </a:lnTo>
                    <a:lnTo>
                      <a:pt x="55" y="2"/>
                    </a:lnTo>
                    <a:lnTo>
                      <a:pt x="58" y="1"/>
                    </a:lnTo>
                    <a:lnTo>
                      <a:pt x="61" y="1"/>
                    </a:lnTo>
                    <a:lnTo>
                      <a:pt x="65" y="0"/>
                    </a:lnTo>
                    <a:lnTo>
                      <a:pt x="69" y="0"/>
                    </a:lnTo>
                    <a:lnTo>
                      <a:pt x="74"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95" name="Freeform 179"/>
              <p:cNvSpPr>
                <a:spLocks noChangeAspect="1"/>
              </p:cNvSpPr>
              <p:nvPr/>
            </p:nvSpPr>
            <p:spPr bwMode="auto">
              <a:xfrm flipH="1">
                <a:off x="3528" y="3743"/>
                <a:ext cx="139" cy="145"/>
              </a:xfrm>
              <a:custGeom>
                <a:avLst/>
                <a:gdLst>
                  <a:gd name="T0" fmla="*/ 74 w 146"/>
                  <a:gd name="T1" fmla="*/ 0 h 145"/>
                  <a:gd name="T2" fmla="*/ 87 w 146"/>
                  <a:gd name="T3" fmla="*/ 1 h 145"/>
                  <a:gd name="T4" fmla="*/ 101 w 146"/>
                  <a:gd name="T5" fmla="*/ 6 h 145"/>
                  <a:gd name="T6" fmla="*/ 112 w 146"/>
                  <a:gd name="T7" fmla="*/ 12 h 145"/>
                  <a:gd name="T8" fmla="*/ 123 w 146"/>
                  <a:gd name="T9" fmla="*/ 20 h 145"/>
                  <a:gd name="T10" fmla="*/ 132 w 146"/>
                  <a:gd name="T11" fmla="*/ 31 h 145"/>
                  <a:gd name="T12" fmla="*/ 139 w 146"/>
                  <a:gd name="T13" fmla="*/ 43 h 145"/>
                  <a:gd name="T14" fmla="*/ 143 w 146"/>
                  <a:gd name="T15" fmla="*/ 57 h 145"/>
                  <a:gd name="T16" fmla="*/ 145 w 146"/>
                  <a:gd name="T17" fmla="*/ 72 h 145"/>
                  <a:gd name="T18" fmla="*/ 143 w 146"/>
                  <a:gd name="T19" fmla="*/ 86 h 145"/>
                  <a:gd name="T20" fmla="*/ 139 w 146"/>
                  <a:gd name="T21" fmla="*/ 99 h 145"/>
                  <a:gd name="T22" fmla="*/ 132 w 146"/>
                  <a:gd name="T23" fmla="*/ 111 h 145"/>
                  <a:gd name="T24" fmla="*/ 123 w 146"/>
                  <a:gd name="T25" fmla="*/ 122 h 145"/>
                  <a:gd name="T26" fmla="*/ 112 w 146"/>
                  <a:gd name="T27" fmla="*/ 131 h 145"/>
                  <a:gd name="T28" fmla="*/ 101 w 146"/>
                  <a:gd name="T29" fmla="*/ 138 h 145"/>
                  <a:gd name="T30" fmla="*/ 87 w 146"/>
                  <a:gd name="T31" fmla="*/ 143 h 145"/>
                  <a:gd name="T32" fmla="*/ 74 w 146"/>
                  <a:gd name="T33" fmla="*/ 144 h 145"/>
                  <a:gd name="T34" fmla="*/ 58 w 146"/>
                  <a:gd name="T35" fmla="*/ 143 h 145"/>
                  <a:gd name="T36" fmla="*/ 44 w 146"/>
                  <a:gd name="T37" fmla="*/ 138 h 145"/>
                  <a:gd name="T38" fmla="*/ 32 w 146"/>
                  <a:gd name="T39" fmla="*/ 131 h 145"/>
                  <a:gd name="T40" fmla="*/ 21 w 146"/>
                  <a:gd name="T41" fmla="*/ 122 h 145"/>
                  <a:gd name="T42" fmla="*/ 13 w 146"/>
                  <a:gd name="T43" fmla="*/ 111 h 145"/>
                  <a:gd name="T44" fmla="*/ 5 w 146"/>
                  <a:gd name="T45" fmla="*/ 99 h 145"/>
                  <a:gd name="T46" fmla="*/ 1 w 146"/>
                  <a:gd name="T47" fmla="*/ 86 h 145"/>
                  <a:gd name="T48" fmla="*/ 0 w 146"/>
                  <a:gd name="T49" fmla="*/ 72 h 145"/>
                  <a:gd name="T50" fmla="*/ 1 w 146"/>
                  <a:gd name="T51" fmla="*/ 57 h 145"/>
                  <a:gd name="T52" fmla="*/ 5 w 146"/>
                  <a:gd name="T53" fmla="*/ 43 h 145"/>
                  <a:gd name="T54" fmla="*/ 13 w 146"/>
                  <a:gd name="T55" fmla="*/ 31 h 145"/>
                  <a:gd name="T56" fmla="*/ 21 w 146"/>
                  <a:gd name="T57" fmla="*/ 20 h 145"/>
                  <a:gd name="T58" fmla="*/ 32 w 146"/>
                  <a:gd name="T59" fmla="*/ 12 h 145"/>
                  <a:gd name="T60" fmla="*/ 44 w 146"/>
                  <a:gd name="T61" fmla="*/ 6 h 145"/>
                  <a:gd name="T62" fmla="*/ 58 w 146"/>
                  <a:gd name="T63" fmla="*/ 1 h 145"/>
                  <a:gd name="T64" fmla="*/ 74 w 146"/>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145">
                    <a:moveTo>
                      <a:pt x="74" y="0"/>
                    </a:moveTo>
                    <a:lnTo>
                      <a:pt x="87" y="1"/>
                    </a:lnTo>
                    <a:lnTo>
                      <a:pt x="101" y="6"/>
                    </a:lnTo>
                    <a:lnTo>
                      <a:pt x="112" y="12"/>
                    </a:lnTo>
                    <a:lnTo>
                      <a:pt x="123" y="20"/>
                    </a:lnTo>
                    <a:lnTo>
                      <a:pt x="132" y="31"/>
                    </a:lnTo>
                    <a:lnTo>
                      <a:pt x="139" y="43"/>
                    </a:lnTo>
                    <a:lnTo>
                      <a:pt x="143" y="57"/>
                    </a:lnTo>
                    <a:lnTo>
                      <a:pt x="145" y="72"/>
                    </a:lnTo>
                    <a:lnTo>
                      <a:pt x="143" y="86"/>
                    </a:lnTo>
                    <a:lnTo>
                      <a:pt x="139" y="99"/>
                    </a:lnTo>
                    <a:lnTo>
                      <a:pt x="132" y="111"/>
                    </a:lnTo>
                    <a:lnTo>
                      <a:pt x="123" y="122"/>
                    </a:lnTo>
                    <a:lnTo>
                      <a:pt x="112" y="131"/>
                    </a:lnTo>
                    <a:lnTo>
                      <a:pt x="101" y="138"/>
                    </a:lnTo>
                    <a:lnTo>
                      <a:pt x="87" y="143"/>
                    </a:lnTo>
                    <a:lnTo>
                      <a:pt x="74" y="144"/>
                    </a:lnTo>
                    <a:lnTo>
                      <a:pt x="58" y="143"/>
                    </a:lnTo>
                    <a:lnTo>
                      <a:pt x="44" y="138"/>
                    </a:lnTo>
                    <a:lnTo>
                      <a:pt x="32" y="131"/>
                    </a:lnTo>
                    <a:lnTo>
                      <a:pt x="21" y="122"/>
                    </a:lnTo>
                    <a:lnTo>
                      <a:pt x="13" y="111"/>
                    </a:lnTo>
                    <a:lnTo>
                      <a:pt x="5" y="99"/>
                    </a:lnTo>
                    <a:lnTo>
                      <a:pt x="1" y="86"/>
                    </a:lnTo>
                    <a:lnTo>
                      <a:pt x="0" y="72"/>
                    </a:lnTo>
                    <a:lnTo>
                      <a:pt x="1" y="57"/>
                    </a:lnTo>
                    <a:lnTo>
                      <a:pt x="5" y="43"/>
                    </a:lnTo>
                    <a:lnTo>
                      <a:pt x="13" y="31"/>
                    </a:lnTo>
                    <a:lnTo>
                      <a:pt x="21" y="20"/>
                    </a:lnTo>
                    <a:lnTo>
                      <a:pt x="32" y="12"/>
                    </a:lnTo>
                    <a:lnTo>
                      <a:pt x="44" y="6"/>
                    </a:lnTo>
                    <a:lnTo>
                      <a:pt x="58" y="1"/>
                    </a:lnTo>
                    <a:lnTo>
                      <a:pt x="74"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96" name="Freeform 180"/>
              <p:cNvSpPr>
                <a:spLocks noChangeAspect="1"/>
              </p:cNvSpPr>
              <p:nvPr/>
            </p:nvSpPr>
            <p:spPr bwMode="auto">
              <a:xfrm flipH="1">
                <a:off x="3563" y="3779"/>
                <a:ext cx="69" cy="69"/>
              </a:xfrm>
              <a:custGeom>
                <a:avLst/>
                <a:gdLst>
                  <a:gd name="T0" fmla="*/ 38 w 72"/>
                  <a:gd name="T1" fmla="*/ 0 h 69"/>
                  <a:gd name="T2" fmla="*/ 43 w 72"/>
                  <a:gd name="T3" fmla="*/ 1 h 69"/>
                  <a:gd name="T4" fmla="*/ 48 w 72"/>
                  <a:gd name="T5" fmla="*/ 2 h 69"/>
                  <a:gd name="T6" fmla="*/ 53 w 72"/>
                  <a:gd name="T7" fmla="*/ 5 h 69"/>
                  <a:gd name="T8" fmla="*/ 57 w 72"/>
                  <a:gd name="T9" fmla="*/ 8 h 69"/>
                  <a:gd name="T10" fmla="*/ 61 w 72"/>
                  <a:gd name="T11" fmla="*/ 11 h 69"/>
                  <a:gd name="T12" fmla="*/ 64 w 72"/>
                  <a:gd name="T13" fmla="*/ 15 h 69"/>
                  <a:gd name="T14" fmla="*/ 67 w 72"/>
                  <a:gd name="T15" fmla="*/ 19 h 69"/>
                  <a:gd name="T16" fmla="*/ 69 w 72"/>
                  <a:gd name="T17" fmla="*/ 24 h 69"/>
                  <a:gd name="T18" fmla="*/ 71 w 72"/>
                  <a:gd name="T19" fmla="*/ 29 h 69"/>
                  <a:gd name="T20" fmla="*/ 71 w 72"/>
                  <a:gd name="T21" fmla="*/ 33 h 69"/>
                  <a:gd name="T22" fmla="*/ 71 w 72"/>
                  <a:gd name="T23" fmla="*/ 38 h 69"/>
                  <a:gd name="T24" fmla="*/ 69 w 72"/>
                  <a:gd name="T25" fmla="*/ 44 h 69"/>
                  <a:gd name="T26" fmla="*/ 67 w 72"/>
                  <a:gd name="T27" fmla="*/ 48 h 69"/>
                  <a:gd name="T28" fmla="*/ 64 w 72"/>
                  <a:gd name="T29" fmla="*/ 52 h 69"/>
                  <a:gd name="T30" fmla="*/ 61 w 72"/>
                  <a:gd name="T31" fmla="*/ 56 h 69"/>
                  <a:gd name="T32" fmla="*/ 57 w 72"/>
                  <a:gd name="T33" fmla="*/ 60 h 69"/>
                  <a:gd name="T34" fmla="*/ 53 w 72"/>
                  <a:gd name="T35" fmla="*/ 62 h 69"/>
                  <a:gd name="T36" fmla="*/ 48 w 72"/>
                  <a:gd name="T37" fmla="*/ 64 h 69"/>
                  <a:gd name="T38" fmla="*/ 43 w 72"/>
                  <a:gd name="T39" fmla="*/ 66 h 69"/>
                  <a:gd name="T40" fmla="*/ 38 w 72"/>
                  <a:gd name="T41" fmla="*/ 67 h 69"/>
                  <a:gd name="T42" fmla="*/ 32 w 72"/>
                  <a:gd name="T43" fmla="*/ 68 h 69"/>
                  <a:gd name="T44" fmla="*/ 27 w 72"/>
                  <a:gd name="T45" fmla="*/ 66 h 69"/>
                  <a:gd name="T46" fmla="*/ 23 w 72"/>
                  <a:gd name="T47" fmla="*/ 65 h 69"/>
                  <a:gd name="T48" fmla="*/ 18 w 72"/>
                  <a:gd name="T49" fmla="*/ 63 h 69"/>
                  <a:gd name="T50" fmla="*/ 15 w 72"/>
                  <a:gd name="T51" fmla="*/ 61 h 69"/>
                  <a:gd name="T52" fmla="*/ 10 w 72"/>
                  <a:gd name="T53" fmla="*/ 57 h 69"/>
                  <a:gd name="T54" fmla="*/ 7 w 72"/>
                  <a:gd name="T55" fmla="*/ 54 h 69"/>
                  <a:gd name="T56" fmla="*/ 4 w 72"/>
                  <a:gd name="T57" fmla="*/ 49 h 69"/>
                  <a:gd name="T58" fmla="*/ 2 w 72"/>
                  <a:gd name="T59" fmla="*/ 45 h 69"/>
                  <a:gd name="T60" fmla="*/ 1 w 72"/>
                  <a:gd name="T61" fmla="*/ 40 h 69"/>
                  <a:gd name="T62" fmla="*/ 0 w 72"/>
                  <a:gd name="T63" fmla="*/ 35 h 69"/>
                  <a:gd name="T64" fmla="*/ 0 w 72"/>
                  <a:gd name="T65" fmla="*/ 30 h 69"/>
                  <a:gd name="T66" fmla="*/ 1 w 72"/>
                  <a:gd name="T67" fmla="*/ 26 h 69"/>
                  <a:gd name="T68" fmla="*/ 2 w 72"/>
                  <a:gd name="T69" fmla="*/ 21 h 69"/>
                  <a:gd name="T70" fmla="*/ 5 w 72"/>
                  <a:gd name="T71" fmla="*/ 16 h 69"/>
                  <a:gd name="T72" fmla="*/ 8 w 72"/>
                  <a:gd name="T73" fmla="*/ 12 h 69"/>
                  <a:gd name="T74" fmla="*/ 11 w 72"/>
                  <a:gd name="T75" fmla="*/ 9 h 69"/>
                  <a:gd name="T76" fmla="*/ 16 w 72"/>
                  <a:gd name="T77" fmla="*/ 6 h 69"/>
                  <a:gd name="T78" fmla="*/ 20 w 72"/>
                  <a:gd name="T79" fmla="*/ 3 h 69"/>
                  <a:gd name="T80" fmla="*/ 25 w 72"/>
                  <a:gd name="T81" fmla="*/ 1 h 69"/>
                  <a:gd name="T82" fmla="*/ 29 w 72"/>
                  <a:gd name="T83" fmla="*/ 0 h 69"/>
                  <a:gd name="T84" fmla="*/ 34 w 72"/>
                  <a:gd name="T8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9">
                    <a:moveTo>
                      <a:pt x="34" y="0"/>
                    </a:moveTo>
                    <a:lnTo>
                      <a:pt x="35" y="0"/>
                    </a:lnTo>
                    <a:lnTo>
                      <a:pt x="38" y="0"/>
                    </a:lnTo>
                    <a:lnTo>
                      <a:pt x="40" y="0"/>
                    </a:lnTo>
                    <a:lnTo>
                      <a:pt x="41" y="0"/>
                    </a:lnTo>
                    <a:lnTo>
                      <a:pt x="43" y="1"/>
                    </a:lnTo>
                    <a:lnTo>
                      <a:pt x="45" y="1"/>
                    </a:lnTo>
                    <a:lnTo>
                      <a:pt x="46" y="2"/>
                    </a:lnTo>
                    <a:lnTo>
                      <a:pt x="48" y="2"/>
                    </a:lnTo>
                    <a:lnTo>
                      <a:pt x="49" y="3"/>
                    </a:lnTo>
                    <a:lnTo>
                      <a:pt x="51" y="3"/>
                    </a:lnTo>
                    <a:lnTo>
                      <a:pt x="53" y="5"/>
                    </a:lnTo>
                    <a:lnTo>
                      <a:pt x="54" y="6"/>
                    </a:lnTo>
                    <a:lnTo>
                      <a:pt x="55" y="6"/>
                    </a:lnTo>
                    <a:lnTo>
                      <a:pt x="57" y="8"/>
                    </a:lnTo>
                    <a:lnTo>
                      <a:pt x="58" y="9"/>
                    </a:lnTo>
                    <a:lnTo>
                      <a:pt x="59" y="10"/>
                    </a:lnTo>
                    <a:lnTo>
                      <a:pt x="61" y="11"/>
                    </a:lnTo>
                    <a:lnTo>
                      <a:pt x="63" y="12"/>
                    </a:lnTo>
                    <a:lnTo>
                      <a:pt x="64" y="14"/>
                    </a:lnTo>
                    <a:lnTo>
                      <a:pt x="64" y="15"/>
                    </a:lnTo>
                    <a:lnTo>
                      <a:pt x="66" y="16"/>
                    </a:lnTo>
                    <a:lnTo>
                      <a:pt x="66" y="18"/>
                    </a:lnTo>
                    <a:lnTo>
                      <a:pt x="67" y="19"/>
                    </a:lnTo>
                    <a:lnTo>
                      <a:pt x="68" y="21"/>
                    </a:lnTo>
                    <a:lnTo>
                      <a:pt x="68" y="22"/>
                    </a:lnTo>
                    <a:lnTo>
                      <a:pt x="69" y="24"/>
                    </a:lnTo>
                    <a:lnTo>
                      <a:pt x="69" y="26"/>
                    </a:lnTo>
                    <a:lnTo>
                      <a:pt x="70" y="27"/>
                    </a:lnTo>
                    <a:lnTo>
                      <a:pt x="71" y="29"/>
                    </a:lnTo>
                    <a:lnTo>
                      <a:pt x="71" y="30"/>
                    </a:lnTo>
                    <a:lnTo>
                      <a:pt x="71" y="31"/>
                    </a:lnTo>
                    <a:lnTo>
                      <a:pt x="71" y="33"/>
                    </a:lnTo>
                    <a:lnTo>
                      <a:pt x="71" y="35"/>
                    </a:lnTo>
                    <a:lnTo>
                      <a:pt x="71" y="37"/>
                    </a:lnTo>
                    <a:lnTo>
                      <a:pt x="71" y="38"/>
                    </a:lnTo>
                    <a:lnTo>
                      <a:pt x="70" y="40"/>
                    </a:lnTo>
                    <a:lnTo>
                      <a:pt x="69" y="42"/>
                    </a:lnTo>
                    <a:lnTo>
                      <a:pt x="69" y="44"/>
                    </a:lnTo>
                    <a:lnTo>
                      <a:pt x="68" y="45"/>
                    </a:lnTo>
                    <a:lnTo>
                      <a:pt x="68" y="47"/>
                    </a:lnTo>
                    <a:lnTo>
                      <a:pt x="67" y="48"/>
                    </a:lnTo>
                    <a:lnTo>
                      <a:pt x="66" y="49"/>
                    </a:lnTo>
                    <a:lnTo>
                      <a:pt x="66" y="51"/>
                    </a:lnTo>
                    <a:lnTo>
                      <a:pt x="64" y="52"/>
                    </a:lnTo>
                    <a:lnTo>
                      <a:pt x="64" y="54"/>
                    </a:lnTo>
                    <a:lnTo>
                      <a:pt x="63" y="55"/>
                    </a:lnTo>
                    <a:lnTo>
                      <a:pt x="61" y="56"/>
                    </a:lnTo>
                    <a:lnTo>
                      <a:pt x="59" y="57"/>
                    </a:lnTo>
                    <a:lnTo>
                      <a:pt x="58" y="59"/>
                    </a:lnTo>
                    <a:lnTo>
                      <a:pt x="57" y="60"/>
                    </a:lnTo>
                    <a:lnTo>
                      <a:pt x="55" y="61"/>
                    </a:lnTo>
                    <a:lnTo>
                      <a:pt x="54" y="61"/>
                    </a:lnTo>
                    <a:lnTo>
                      <a:pt x="53" y="62"/>
                    </a:lnTo>
                    <a:lnTo>
                      <a:pt x="51" y="63"/>
                    </a:lnTo>
                    <a:lnTo>
                      <a:pt x="49" y="64"/>
                    </a:lnTo>
                    <a:lnTo>
                      <a:pt x="48" y="64"/>
                    </a:lnTo>
                    <a:lnTo>
                      <a:pt x="46" y="65"/>
                    </a:lnTo>
                    <a:lnTo>
                      <a:pt x="45" y="66"/>
                    </a:lnTo>
                    <a:lnTo>
                      <a:pt x="43" y="66"/>
                    </a:lnTo>
                    <a:lnTo>
                      <a:pt x="41" y="66"/>
                    </a:lnTo>
                    <a:lnTo>
                      <a:pt x="40" y="67"/>
                    </a:lnTo>
                    <a:lnTo>
                      <a:pt x="38" y="67"/>
                    </a:lnTo>
                    <a:lnTo>
                      <a:pt x="35" y="68"/>
                    </a:lnTo>
                    <a:lnTo>
                      <a:pt x="34" y="68"/>
                    </a:lnTo>
                    <a:lnTo>
                      <a:pt x="32" y="68"/>
                    </a:lnTo>
                    <a:lnTo>
                      <a:pt x="30" y="67"/>
                    </a:lnTo>
                    <a:lnTo>
                      <a:pt x="29" y="67"/>
                    </a:lnTo>
                    <a:lnTo>
                      <a:pt x="27" y="66"/>
                    </a:lnTo>
                    <a:lnTo>
                      <a:pt x="26" y="66"/>
                    </a:lnTo>
                    <a:lnTo>
                      <a:pt x="25" y="66"/>
                    </a:lnTo>
                    <a:lnTo>
                      <a:pt x="23" y="65"/>
                    </a:lnTo>
                    <a:lnTo>
                      <a:pt x="21" y="64"/>
                    </a:lnTo>
                    <a:lnTo>
                      <a:pt x="20" y="64"/>
                    </a:lnTo>
                    <a:lnTo>
                      <a:pt x="18" y="63"/>
                    </a:lnTo>
                    <a:lnTo>
                      <a:pt x="18" y="62"/>
                    </a:lnTo>
                    <a:lnTo>
                      <a:pt x="16" y="61"/>
                    </a:lnTo>
                    <a:lnTo>
                      <a:pt x="15" y="61"/>
                    </a:lnTo>
                    <a:lnTo>
                      <a:pt x="13" y="60"/>
                    </a:lnTo>
                    <a:lnTo>
                      <a:pt x="11" y="59"/>
                    </a:lnTo>
                    <a:lnTo>
                      <a:pt x="10" y="57"/>
                    </a:lnTo>
                    <a:lnTo>
                      <a:pt x="9" y="56"/>
                    </a:lnTo>
                    <a:lnTo>
                      <a:pt x="8" y="55"/>
                    </a:lnTo>
                    <a:lnTo>
                      <a:pt x="7" y="54"/>
                    </a:lnTo>
                    <a:lnTo>
                      <a:pt x="6" y="52"/>
                    </a:lnTo>
                    <a:lnTo>
                      <a:pt x="5" y="51"/>
                    </a:lnTo>
                    <a:lnTo>
                      <a:pt x="4" y="49"/>
                    </a:lnTo>
                    <a:lnTo>
                      <a:pt x="4" y="48"/>
                    </a:lnTo>
                    <a:lnTo>
                      <a:pt x="2" y="47"/>
                    </a:lnTo>
                    <a:lnTo>
                      <a:pt x="2" y="45"/>
                    </a:lnTo>
                    <a:lnTo>
                      <a:pt x="1" y="44"/>
                    </a:lnTo>
                    <a:lnTo>
                      <a:pt x="1" y="42"/>
                    </a:lnTo>
                    <a:lnTo>
                      <a:pt x="1" y="40"/>
                    </a:lnTo>
                    <a:lnTo>
                      <a:pt x="0" y="38"/>
                    </a:lnTo>
                    <a:lnTo>
                      <a:pt x="0" y="37"/>
                    </a:lnTo>
                    <a:lnTo>
                      <a:pt x="0" y="35"/>
                    </a:lnTo>
                    <a:lnTo>
                      <a:pt x="0" y="33"/>
                    </a:lnTo>
                    <a:lnTo>
                      <a:pt x="0" y="31"/>
                    </a:lnTo>
                    <a:lnTo>
                      <a:pt x="0" y="30"/>
                    </a:lnTo>
                    <a:lnTo>
                      <a:pt x="0" y="29"/>
                    </a:lnTo>
                    <a:lnTo>
                      <a:pt x="1" y="27"/>
                    </a:lnTo>
                    <a:lnTo>
                      <a:pt x="1" y="26"/>
                    </a:lnTo>
                    <a:lnTo>
                      <a:pt x="1" y="24"/>
                    </a:lnTo>
                    <a:lnTo>
                      <a:pt x="2" y="22"/>
                    </a:lnTo>
                    <a:lnTo>
                      <a:pt x="2" y="21"/>
                    </a:lnTo>
                    <a:lnTo>
                      <a:pt x="4" y="19"/>
                    </a:lnTo>
                    <a:lnTo>
                      <a:pt x="4" y="18"/>
                    </a:lnTo>
                    <a:lnTo>
                      <a:pt x="5" y="16"/>
                    </a:lnTo>
                    <a:lnTo>
                      <a:pt x="6" y="15"/>
                    </a:lnTo>
                    <a:lnTo>
                      <a:pt x="7" y="14"/>
                    </a:lnTo>
                    <a:lnTo>
                      <a:pt x="8" y="12"/>
                    </a:lnTo>
                    <a:lnTo>
                      <a:pt x="9" y="11"/>
                    </a:lnTo>
                    <a:lnTo>
                      <a:pt x="10" y="10"/>
                    </a:lnTo>
                    <a:lnTo>
                      <a:pt x="11" y="9"/>
                    </a:lnTo>
                    <a:lnTo>
                      <a:pt x="13" y="8"/>
                    </a:lnTo>
                    <a:lnTo>
                      <a:pt x="15" y="6"/>
                    </a:lnTo>
                    <a:lnTo>
                      <a:pt x="16" y="6"/>
                    </a:lnTo>
                    <a:lnTo>
                      <a:pt x="18" y="5"/>
                    </a:lnTo>
                    <a:lnTo>
                      <a:pt x="18" y="3"/>
                    </a:lnTo>
                    <a:lnTo>
                      <a:pt x="20" y="3"/>
                    </a:lnTo>
                    <a:lnTo>
                      <a:pt x="21" y="2"/>
                    </a:lnTo>
                    <a:lnTo>
                      <a:pt x="23" y="2"/>
                    </a:lnTo>
                    <a:lnTo>
                      <a:pt x="25" y="1"/>
                    </a:lnTo>
                    <a:lnTo>
                      <a:pt x="26" y="1"/>
                    </a:lnTo>
                    <a:lnTo>
                      <a:pt x="27" y="0"/>
                    </a:lnTo>
                    <a:lnTo>
                      <a:pt x="29" y="0"/>
                    </a:lnTo>
                    <a:lnTo>
                      <a:pt x="30" y="0"/>
                    </a:lnTo>
                    <a:lnTo>
                      <a:pt x="32" y="0"/>
                    </a:lnTo>
                    <a:lnTo>
                      <a:pt x="34"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97" name="Freeform 181"/>
              <p:cNvSpPr>
                <a:spLocks noChangeAspect="1"/>
              </p:cNvSpPr>
              <p:nvPr/>
            </p:nvSpPr>
            <p:spPr bwMode="auto">
              <a:xfrm flipH="1">
                <a:off x="3032" y="3743"/>
                <a:ext cx="137" cy="145"/>
              </a:xfrm>
              <a:custGeom>
                <a:avLst/>
                <a:gdLst>
                  <a:gd name="T0" fmla="*/ 79 w 144"/>
                  <a:gd name="T1" fmla="*/ 0 h 145"/>
                  <a:gd name="T2" fmla="*/ 89 w 144"/>
                  <a:gd name="T3" fmla="*/ 2 h 145"/>
                  <a:gd name="T4" fmla="*/ 100 w 144"/>
                  <a:gd name="T5" fmla="*/ 6 h 145"/>
                  <a:gd name="T6" fmla="*/ 108 w 144"/>
                  <a:gd name="T7" fmla="*/ 10 h 145"/>
                  <a:gd name="T8" fmla="*/ 117 w 144"/>
                  <a:gd name="T9" fmla="*/ 16 h 145"/>
                  <a:gd name="T10" fmla="*/ 124 w 144"/>
                  <a:gd name="T11" fmla="*/ 23 h 145"/>
                  <a:gd name="T12" fmla="*/ 130 w 144"/>
                  <a:gd name="T13" fmla="*/ 31 h 145"/>
                  <a:gd name="T14" fmla="*/ 136 w 144"/>
                  <a:gd name="T15" fmla="*/ 40 h 145"/>
                  <a:gd name="T16" fmla="*/ 140 w 144"/>
                  <a:gd name="T17" fmla="*/ 50 h 145"/>
                  <a:gd name="T18" fmla="*/ 142 w 144"/>
                  <a:gd name="T19" fmla="*/ 61 h 145"/>
                  <a:gd name="T20" fmla="*/ 143 w 144"/>
                  <a:gd name="T21" fmla="*/ 72 h 145"/>
                  <a:gd name="T22" fmla="*/ 142 w 144"/>
                  <a:gd name="T23" fmla="*/ 83 h 145"/>
                  <a:gd name="T24" fmla="*/ 140 w 144"/>
                  <a:gd name="T25" fmla="*/ 93 h 145"/>
                  <a:gd name="T26" fmla="*/ 136 w 144"/>
                  <a:gd name="T27" fmla="*/ 102 h 145"/>
                  <a:gd name="T28" fmla="*/ 130 w 144"/>
                  <a:gd name="T29" fmla="*/ 111 h 145"/>
                  <a:gd name="T30" fmla="*/ 124 w 144"/>
                  <a:gd name="T31" fmla="*/ 119 h 145"/>
                  <a:gd name="T32" fmla="*/ 117 w 144"/>
                  <a:gd name="T33" fmla="*/ 127 h 145"/>
                  <a:gd name="T34" fmla="*/ 108 w 144"/>
                  <a:gd name="T35" fmla="*/ 133 h 145"/>
                  <a:gd name="T36" fmla="*/ 100 w 144"/>
                  <a:gd name="T37" fmla="*/ 138 h 145"/>
                  <a:gd name="T38" fmla="*/ 89 w 144"/>
                  <a:gd name="T39" fmla="*/ 141 h 145"/>
                  <a:gd name="T40" fmla="*/ 79 w 144"/>
                  <a:gd name="T41" fmla="*/ 144 h 145"/>
                  <a:gd name="T42" fmla="*/ 68 w 144"/>
                  <a:gd name="T43" fmla="*/ 144 h 145"/>
                  <a:gd name="T44" fmla="*/ 57 w 144"/>
                  <a:gd name="T45" fmla="*/ 143 h 145"/>
                  <a:gd name="T46" fmla="*/ 46 w 144"/>
                  <a:gd name="T47" fmla="*/ 140 h 145"/>
                  <a:gd name="T48" fmla="*/ 37 w 144"/>
                  <a:gd name="T49" fmla="*/ 135 h 145"/>
                  <a:gd name="T50" fmla="*/ 27 w 144"/>
                  <a:gd name="T51" fmla="*/ 129 h 145"/>
                  <a:gd name="T52" fmla="*/ 20 w 144"/>
                  <a:gd name="T53" fmla="*/ 122 h 145"/>
                  <a:gd name="T54" fmla="*/ 14 w 144"/>
                  <a:gd name="T55" fmla="*/ 114 h 145"/>
                  <a:gd name="T56" fmla="*/ 7 w 144"/>
                  <a:gd name="T57" fmla="*/ 106 h 145"/>
                  <a:gd name="T58" fmla="*/ 3 w 144"/>
                  <a:gd name="T59" fmla="*/ 96 h 145"/>
                  <a:gd name="T60" fmla="*/ 0 w 144"/>
                  <a:gd name="T61" fmla="*/ 86 h 145"/>
                  <a:gd name="T62" fmla="*/ 0 w 144"/>
                  <a:gd name="T63" fmla="*/ 76 h 145"/>
                  <a:gd name="T64" fmla="*/ 0 w 144"/>
                  <a:gd name="T65" fmla="*/ 64 h 145"/>
                  <a:gd name="T66" fmla="*/ 1 w 144"/>
                  <a:gd name="T67" fmla="*/ 53 h 145"/>
                  <a:gd name="T68" fmla="*/ 4 w 144"/>
                  <a:gd name="T69" fmla="*/ 43 h 145"/>
                  <a:gd name="T70" fmla="*/ 9 w 144"/>
                  <a:gd name="T71" fmla="*/ 34 h 145"/>
                  <a:gd name="T72" fmla="*/ 15 w 144"/>
                  <a:gd name="T73" fmla="*/ 25 h 145"/>
                  <a:gd name="T74" fmla="*/ 23 w 144"/>
                  <a:gd name="T75" fmla="*/ 18 h 145"/>
                  <a:gd name="T76" fmla="*/ 30 w 144"/>
                  <a:gd name="T77" fmla="*/ 12 h 145"/>
                  <a:gd name="T78" fmla="*/ 40 w 144"/>
                  <a:gd name="T79" fmla="*/ 6 h 145"/>
                  <a:gd name="T80" fmla="*/ 50 w 144"/>
                  <a:gd name="T81" fmla="*/ 3 h 145"/>
                  <a:gd name="T82" fmla="*/ 61 w 144"/>
                  <a:gd name="T83" fmla="*/ 1 h 145"/>
                  <a:gd name="T84" fmla="*/ 71 w 144"/>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145">
                    <a:moveTo>
                      <a:pt x="71" y="0"/>
                    </a:moveTo>
                    <a:lnTo>
                      <a:pt x="76" y="0"/>
                    </a:lnTo>
                    <a:lnTo>
                      <a:pt x="79" y="0"/>
                    </a:lnTo>
                    <a:lnTo>
                      <a:pt x="83" y="1"/>
                    </a:lnTo>
                    <a:lnTo>
                      <a:pt x="86" y="1"/>
                    </a:lnTo>
                    <a:lnTo>
                      <a:pt x="89" y="2"/>
                    </a:lnTo>
                    <a:lnTo>
                      <a:pt x="92" y="3"/>
                    </a:lnTo>
                    <a:lnTo>
                      <a:pt x="96" y="4"/>
                    </a:lnTo>
                    <a:lnTo>
                      <a:pt x="100" y="6"/>
                    </a:lnTo>
                    <a:lnTo>
                      <a:pt x="103" y="6"/>
                    </a:lnTo>
                    <a:lnTo>
                      <a:pt x="105" y="8"/>
                    </a:lnTo>
                    <a:lnTo>
                      <a:pt x="108" y="10"/>
                    </a:lnTo>
                    <a:lnTo>
                      <a:pt x="111" y="12"/>
                    </a:lnTo>
                    <a:lnTo>
                      <a:pt x="115" y="13"/>
                    </a:lnTo>
                    <a:lnTo>
                      <a:pt x="117" y="16"/>
                    </a:lnTo>
                    <a:lnTo>
                      <a:pt x="120" y="18"/>
                    </a:lnTo>
                    <a:lnTo>
                      <a:pt x="122" y="20"/>
                    </a:lnTo>
                    <a:lnTo>
                      <a:pt x="124" y="23"/>
                    </a:lnTo>
                    <a:lnTo>
                      <a:pt x="126" y="25"/>
                    </a:lnTo>
                    <a:lnTo>
                      <a:pt x="128" y="28"/>
                    </a:lnTo>
                    <a:lnTo>
                      <a:pt x="130" y="31"/>
                    </a:lnTo>
                    <a:lnTo>
                      <a:pt x="132" y="34"/>
                    </a:lnTo>
                    <a:lnTo>
                      <a:pt x="135" y="37"/>
                    </a:lnTo>
                    <a:lnTo>
                      <a:pt x="136" y="40"/>
                    </a:lnTo>
                    <a:lnTo>
                      <a:pt x="137" y="43"/>
                    </a:lnTo>
                    <a:lnTo>
                      <a:pt x="138" y="47"/>
                    </a:lnTo>
                    <a:lnTo>
                      <a:pt x="140" y="50"/>
                    </a:lnTo>
                    <a:lnTo>
                      <a:pt x="141" y="53"/>
                    </a:lnTo>
                    <a:lnTo>
                      <a:pt x="141" y="57"/>
                    </a:lnTo>
                    <a:lnTo>
                      <a:pt x="142" y="61"/>
                    </a:lnTo>
                    <a:lnTo>
                      <a:pt x="143" y="64"/>
                    </a:lnTo>
                    <a:lnTo>
                      <a:pt x="143" y="68"/>
                    </a:lnTo>
                    <a:lnTo>
                      <a:pt x="143" y="72"/>
                    </a:lnTo>
                    <a:lnTo>
                      <a:pt x="143" y="76"/>
                    </a:lnTo>
                    <a:lnTo>
                      <a:pt x="143" y="79"/>
                    </a:lnTo>
                    <a:lnTo>
                      <a:pt x="142" y="83"/>
                    </a:lnTo>
                    <a:lnTo>
                      <a:pt x="141" y="86"/>
                    </a:lnTo>
                    <a:lnTo>
                      <a:pt x="141" y="90"/>
                    </a:lnTo>
                    <a:lnTo>
                      <a:pt x="140" y="93"/>
                    </a:lnTo>
                    <a:lnTo>
                      <a:pt x="138" y="96"/>
                    </a:lnTo>
                    <a:lnTo>
                      <a:pt x="137" y="99"/>
                    </a:lnTo>
                    <a:lnTo>
                      <a:pt x="136" y="102"/>
                    </a:lnTo>
                    <a:lnTo>
                      <a:pt x="135" y="106"/>
                    </a:lnTo>
                    <a:lnTo>
                      <a:pt x="132" y="109"/>
                    </a:lnTo>
                    <a:lnTo>
                      <a:pt x="130" y="111"/>
                    </a:lnTo>
                    <a:lnTo>
                      <a:pt x="128" y="114"/>
                    </a:lnTo>
                    <a:lnTo>
                      <a:pt x="126" y="117"/>
                    </a:lnTo>
                    <a:lnTo>
                      <a:pt x="124" y="119"/>
                    </a:lnTo>
                    <a:lnTo>
                      <a:pt x="122" y="122"/>
                    </a:lnTo>
                    <a:lnTo>
                      <a:pt x="120" y="125"/>
                    </a:lnTo>
                    <a:lnTo>
                      <a:pt x="117" y="127"/>
                    </a:lnTo>
                    <a:lnTo>
                      <a:pt x="115" y="129"/>
                    </a:lnTo>
                    <a:lnTo>
                      <a:pt x="111" y="131"/>
                    </a:lnTo>
                    <a:lnTo>
                      <a:pt x="108" y="133"/>
                    </a:lnTo>
                    <a:lnTo>
                      <a:pt x="105" y="135"/>
                    </a:lnTo>
                    <a:lnTo>
                      <a:pt x="103" y="137"/>
                    </a:lnTo>
                    <a:lnTo>
                      <a:pt x="100" y="138"/>
                    </a:lnTo>
                    <a:lnTo>
                      <a:pt x="96" y="140"/>
                    </a:lnTo>
                    <a:lnTo>
                      <a:pt x="92" y="141"/>
                    </a:lnTo>
                    <a:lnTo>
                      <a:pt x="89" y="141"/>
                    </a:lnTo>
                    <a:lnTo>
                      <a:pt x="86" y="143"/>
                    </a:lnTo>
                    <a:lnTo>
                      <a:pt x="83" y="143"/>
                    </a:lnTo>
                    <a:lnTo>
                      <a:pt x="79" y="144"/>
                    </a:lnTo>
                    <a:lnTo>
                      <a:pt x="76" y="144"/>
                    </a:lnTo>
                    <a:lnTo>
                      <a:pt x="71" y="144"/>
                    </a:lnTo>
                    <a:lnTo>
                      <a:pt x="68" y="144"/>
                    </a:lnTo>
                    <a:lnTo>
                      <a:pt x="64" y="144"/>
                    </a:lnTo>
                    <a:lnTo>
                      <a:pt x="61" y="143"/>
                    </a:lnTo>
                    <a:lnTo>
                      <a:pt x="57" y="143"/>
                    </a:lnTo>
                    <a:lnTo>
                      <a:pt x="54" y="141"/>
                    </a:lnTo>
                    <a:lnTo>
                      <a:pt x="50" y="141"/>
                    </a:lnTo>
                    <a:lnTo>
                      <a:pt x="46" y="140"/>
                    </a:lnTo>
                    <a:lnTo>
                      <a:pt x="43" y="138"/>
                    </a:lnTo>
                    <a:lnTo>
                      <a:pt x="40" y="137"/>
                    </a:lnTo>
                    <a:lnTo>
                      <a:pt x="37" y="135"/>
                    </a:lnTo>
                    <a:lnTo>
                      <a:pt x="34" y="133"/>
                    </a:lnTo>
                    <a:lnTo>
                      <a:pt x="30" y="131"/>
                    </a:lnTo>
                    <a:lnTo>
                      <a:pt x="27" y="129"/>
                    </a:lnTo>
                    <a:lnTo>
                      <a:pt x="25" y="127"/>
                    </a:lnTo>
                    <a:lnTo>
                      <a:pt x="23" y="125"/>
                    </a:lnTo>
                    <a:lnTo>
                      <a:pt x="20" y="122"/>
                    </a:lnTo>
                    <a:lnTo>
                      <a:pt x="18" y="119"/>
                    </a:lnTo>
                    <a:lnTo>
                      <a:pt x="15" y="117"/>
                    </a:lnTo>
                    <a:lnTo>
                      <a:pt x="14" y="114"/>
                    </a:lnTo>
                    <a:lnTo>
                      <a:pt x="12" y="111"/>
                    </a:lnTo>
                    <a:lnTo>
                      <a:pt x="9" y="109"/>
                    </a:lnTo>
                    <a:lnTo>
                      <a:pt x="7" y="106"/>
                    </a:lnTo>
                    <a:lnTo>
                      <a:pt x="6" y="102"/>
                    </a:lnTo>
                    <a:lnTo>
                      <a:pt x="4" y="99"/>
                    </a:lnTo>
                    <a:lnTo>
                      <a:pt x="3" y="96"/>
                    </a:lnTo>
                    <a:lnTo>
                      <a:pt x="2" y="93"/>
                    </a:lnTo>
                    <a:lnTo>
                      <a:pt x="1" y="90"/>
                    </a:lnTo>
                    <a:lnTo>
                      <a:pt x="0" y="86"/>
                    </a:lnTo>
                    <a:lnTo>
                      <a:pt x="0" y="83"/>
                    </a:lnTo>
                    <a:lnTo>
                      <a:pt x="0" y="79"/>
                    </a:lnTo>
                    <a:lnTo>
                      <a:pt x="0" y="76"/>
                    </a:lnTo>
                    <a:lnTo>
                      <a:pt x="0" y="72"/>
                    </a:lnTo>
                    <a:lnTo>
                      <a:pt x="0" y="68"/>
                    </a:lnTo>
                    <a:lnTo>
                      <a:pt x="0" y="64"/>
                    </a:lnTo>
                    <a:lnTo>
                      <a:pt x="0" y="61"/>
                    </a:lnTo>
                    <a:lnTo>
                      <a:pt x="0" y="57"/>
                    </a:lnTo>
                    <a:lnTo>
                      <a:pt x="1" y="53"/>
                    </a:lnTo>
                    <a:lnTo>
                      <a:pt x="2" y="50"/>
                    </a:lnTo>
                    <a:lnTo>
                      <a:pt x="3" y="47"/>
                    </a:lnTo>
                    <a:lnTo>
                      <a:pt x="4" y="43"/>
                    </a:lnTo>
                    <a:lnTo>
                      <a:pt x="6" y="40"/>
                    </a:lnTo>
                    <a:lnTo>
                      <a:pt x="7" y="37"/>
                    </a:lnTo>
                    <a:lnTo>
                      <a:pt x="9" y="34"/>
                    </a:lnTo>
                    <a:lnTo>
                      <a:pt x="12" y="31"/>
                    </a:lnTo>
                    <a:lnTo>
                      <a:pt x="14" y="28"/>
                    </a:lnTo>
                    <a:lnTo>
                      <a:pt x="15" y="25"/>
                    </a:lnTo>
                    <a:lnTo>
                      <a:pt x="18" y="23"/>
                    </a:lnTo>
                    <a:lnTo>
                      <a:pt x="20" y="20"/>
                    </a:lnTo>
                    <a:lnTo>
                      <a:pt x="23" y="18"/>
                    </a:lnTo>
                    <a:lnTo>
                      <a:pt x="25" y="16"/>
                    </a:lnTo>
                    <a:lnTo>
                      <a:pt x="27" y="13"/>
                    </a:lnTo>
                    <a:lnTo>
                      <a:pt x="30" y="12"/>
                    </a:lnTo>
                    <a:lnTo>
                      <a:pt x="34" y="10"/>
                    </a:lnTo>
                    <a:lnTo>
                      <a:pt x="37" y="8"/>
                    </a:lnTo>
                    <a:lnTo>
                      <a:pt x="40" y="6"/>
                    </a:lnTo>
                    <a:lnTo>
                      <a:pt x="43" y="6"/>
                    </a:lnTo>
                    <a:lnTo>
                      <a:pt x="46" y="4"/>
                    </a:lnTo>
                    <a:lnTo>
                      <a:pt x="50" y="3"/>
                    </a:lnTo>
                    <a:lnTo>
                      <a:pt x="54" y="2"/>
                    </a:lnTo>
                    <a:lnTo>
                      <a:pt x="57" y="1"/>
                    </a:lnTo>
                    <a:lnTo>
                      <a:pt x="61" y="1"/>
                    </a:lnTo>
                    <a:lnTo>
                      <a:pt x="64" y="0"/>
                    </a:lnTo>
                    <a:lnTo>
                      <a:pt x="68" y="0"/>
                    </a:lnTo>
                    <a:lnTo>
                      <a:pt x="71"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98" name="Freeform 182"/>
              <p:cNvSpPr>
                <a:spLocks noChangeAspect="1"/>
              </p:cNvSpPr>
              <p:nvPr/>
            </p:nvSpPr>
            <p:spPr bwMode="auto">
              <a:xfrm flipH="1">
                <a:off x="3032" y="3743"/>
                <a:ext cx="137" cy="145"/>
              </a:xfrm>
              <a:custGeom>
                <a:avLst/>
                <a:gdLst>
                  <a:gd name="T0" fmla="*/ 71 w 144"/>
                  <a:gd name="T1" fmla="*/ 0 h 145"/>
                  <a:gd name="T2" fmla="*/ 86 w 144"/>
                  <a:gd name="T3" fmla="*/ 1 h 145"/>
                  <a:gd name="T4" fmla="*/ 100 w 144"/>
                  <a:gd name="T5" fmla="*/ 6 h 145"/>
                  <a:gd name="T6" fmla="*/ 111 w 144"/>
                  <a:gd name="T7" fmla="*/ 12 h 145"/>
                  <a:gd name="T8" fmla="*/ 122 w 144"/>
                  <a:gd name="T9" fmla="*/ 20 h 145"/>
                  <a:gd name="T10" fmla="*/ 130 w 144"/>
                  <a:gd name="T11" fmla="*/ 31 h 145"/>
                  <a:gd name="T12" fmla="*/ 137 w 144"/>
                  <a:gd name="T13" fmla="*/ 43 h 145"/>
                  <a:gd name="T14" fmla="*/ 141 w 144"/>
                  <a:gd name="T15" fmla="*/ 57 h 145"/>
                  <a:gd name="T16" fmla="*/ 143 w 144"/>
                  <a:gd name="T17" fmla="*/ 72 h 145"/>
                  <a:gd name="T18" fmla="*/ 141 w 144"/>
                  <a:gd name="T19" fmla="*/ 86 h 145"/>
                  <a:gd name="T20" fmla="*/ 137 w 144"/>
                  <a:gd name="T21" fmla="*/ 99 h 145"/>
                  <a:gd name="T22" fmla="*/ 130 w 144"/>
                  <a:gd name="T23" fmla="*/ 111 h 145"/>
                  <a:gd name="T24" fmla="*/ 122 w 144"/>
                  <a:gd name="T25" fmla="*/ 122 h 145"/>
                  <a:gd name="T26" fmla="*/ 111 w 144"/>
                  <a:gd name="T27" fmla="*/ 131 h 145"/>
                  <a:gd name="T28" fmla="*/ 100 w 144"/>
                  <a:gd name="T29" fmla="*/ 138 h 145"/>
                  <a:gd name="T30" fmla="*/ 86 w 144"/>
                  <a:gd name="T31" fmla="*/ 143 h 145"/>
                  <a:gd name="T32" fmla="*/ 71 w 144"/>
                  <a:gd name="T33" fmla="*/ 144 h 145"/>
                  <a:gd name="T34" fmla="*/ 57 w 144"/>
                  <a:gd name="T35" fmla="*/ 143 h 145"/>
                  <a:gd name="T36" fmla="*/ 43 w 144"/>
                  <a:gd name="T37" fmla="*/ 138 h 145"/>
                  <a:gd name="T38" fmla="*/ 30 w 144"/>
                  <a:gd name="T39" fmla="*/ 131 h 145"/>
                  <a:gd name="T40" fmla="*/ 20 w 144"/>
                  <a:gd name="T41" fmla="*/ 122 h 145"/>
                  <a:gd name="T42" fmla="*/ 12 w 144"/>
                  <a:gd name="T43" fmla="*/ 111 h 145"/>
                  <a:gd name="T44" fmla="*/ 4 w 144"/>
                  <a:gd name="T45" fmla="*/ 99 h 145"/>
                  <a:gd name="T46" fmla="*/ 0 w 144"/>
                  <a:gd name="T47" fmla="*/ 86 h 145"/>
                  <a:gd name="T48" fmla="*/ 0 w 144"/>
                  <a:gd name="T49" fmla="*/ 72 h 145"/>
                  <a:gd name="T50" fmla="*/ 0 w 144"/>
                  <a:gd name="T51" fmla="*/ 57 h 145"/>
                  <a:gd name="T52" fmla="*/ 4 w 144"/>
                  <a:gd name="T53" fmla="*/ 43 h 145"/>
                  <a:gd name="T54" fmla="*/ 12 w 144"/>
                  <a:gd name="T55" fmla="*/ 31 h 145"/>
                  <a:gd name="T56" fmla="*/ 20 w 144"/>
                  <a:gd name="T57" fmla="*/ 20 h 145"/>
                  <a:gd name="T58" fmla="*/ 30 w 144"/>
                  <a:gd name="T59" fmla="*/ 12 h 145"/>
                  <a:gd name="T60" fmla="*/ 43 w 144"/>
                  <a:gd name="T61" fmla="*/ 6 h 145"/>
                  <a:gd name="T62" fmla="*/ 57 w 144"/>
                  <a:gd name="T63" fmla="*/ 1 h 145"/>
                  <a:gd name="T64" fmla="*/ 71 w 144"/>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5">
                    <a:moveTo>
                      <a:pt x="71" y="0"/>
                    </a:moveTo>
                    <a:lnTo>
                      <a:pt x="86" y="1"/>
                    </a:lnTo>
                    <a:lnTo>
                      <a:pt x="100" y="6"/>
                    </a:lnTo>
                    <a:lnTo>
                      <a:pt x="111" y="12"/>
                    </a:lnTo>
                    <a:lnTo>
                      <a:pt x="122" y="20"/>
                    </a:lnTo>
                    <a:lnTo>
                      <a:pt x="130" y="31"/>
                    </a:lnTo>
                    <a:lnTo>
                      <a:pt x="137" y="43"/>
                    </a:lnTo>
                    <a:lnTo>
                      <a:pt x="141" y="57"/>
                    </a:lnTo>
                    <a:lnTo>
                      <a:pt x="143" y="72"/>
                    </a:lnTo>
                    <a:lnTo>
                      <a:pt x="141" y="86"/>
                    </a:lnTo>
                    <a:lnTo>
                      <a:pt x="137" y="99"/>
                    </a:lnTo>
                    <a:lnTo>
                      <a:pt x="130" y="111"/>
                    </a:lnTo>
                    <a:lnTo>
                      <a:pt x="122" y="122"/>
                    </a:lnTo>
                    <a:lnTo>
                      <a:pt x="111" y="131"/>
                    </a:lnTo>
                    <a:lnTo>
                      <a:pt x="100" y="138"/>
                    </a:lnTo>
                    <a:lnTo>
                      <a:pt x="86" y="143"/>
                    </a:lnTo>
                    <a:lnTo>
                      <a:pt x="71" y="144"/>
                    </a:lnTo>
                    <a:lnTo>
                      <a:pt x="57" y="143"/>
                    </a:lnTo>
                    <a:lnTo>
                      <a:pt x="43" y="138"/>
                    </a:lnTo>
                    <a:lnTo>
                      <a:pt x="30" y="131"/>
                    </a:lnTo>
                    <a:lnTo>
                      <a:pt x="20" y="122"/>
                    </a:lnTo>
                    <a:lnTo>
                      <a:pt x="12" y="111"/>
                    </a:lnTo>
                    <a:lnTo>
                      <a:pt x="4" y="99"/>
                    </a:lnTo>
                    <a:lnTo>
                      <a:pt x="0" y="86"/>
                    </a:lnTo>
                    <a:lnTo>
                      <a:pt x="0" y="72"/>
                    </a:lnTo>
                    <a:lnTo>
                      <a:pt x="0" y="57"/>
                    </a:lnTo>
                    <a:lnTo>
                      <a:pt x="4" y="43"/>
                    </a:lnTo>
                    <a:lnTo>
                      <a:pt x="12" y="31"/>
                    </a:lnTo>
                    <a:lnTo>
                      <a:pt x="20" y="20"/>
                    </a:lnTo>
                    <a:lnTo>
                      <a:pt x="30" y="12"/>
                    </a:lnTo>
                    <a:lnTo>
                      <a:pt x="43" y="6"/>
                    </a:lnTo>
                    <a:lnTo>
                      <a:pt x="57" y="1"/>
                    </a:lnTo>
                    <a:lnTo>
                      <a:pt x="71"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2999" name="Freeform 183"/>
              <p:cNvSpPr>
                <a:spLocks noChangeAspect="1"/>
              </p:cNvSpPr>
              <p:nvPr/>
            </p:nvSpPr>
            <p:spPr bwMode="auto">
              <a:xfrm flipH="1">
                <a:off x="3067" y="3779"/>
                <a:ext cx="68" cy="69"/>
              </a:xfrm>
              <a:custGeom>
                <a:avLst/>
                <a:gdLst>
                  <a:gd name="T0" fmla="*/ 38 w 71"/>
                  <a:gd name="T1" fmla="*/ 0 h 69"/>
                  <a:gd name="T2" fmla="*/ 43 w 71"/>
                  <a:gd name="T3" fmla="*/ 1 h 69"/>
                  <a:gd name="T4" fmla="*/ 47 w 71"/>
                  <a:gd name="T5" fmla="*/ 2 h 69"/>
                  <a:gd name="T6" fmla="*/ 51 w 71"/>
                  <a:gd name="T7" fmla="*/ 5 h 69"/>
                  <a:gd name="T8" fmla="*/ 56 w 71"/>
                  <a:gd name="T9" fmla="*/ 8 h 69"/>
                  <a:gd name="T10" fmla="*/ 60 w 71"/>
                  <a:gd name="T11" fmla="*/ 11 h 69"/>
                  <a:gd name="T12" fmla="*/ 63 w 71"/>
                  <a:gd name="T13" fmla="*/ 15 h 69"/>
                  <a:gd name="T14" fmla="*/ 66 w 71"/>
                  <a:gd name="T15" fmla="*/ 19 h 69"/>
                  <a:gd name="T16" fmla="*/ 68 w 71"/>
                  <a:gd name="T17" fmla="*/ 24 h 69"/>
                  <a:gd name="T18" fmla="*/ 69 w 71"/>
                  <a:gd name="T19" fmla="*/ 29 h 69"/>
                  <a:gd name="T20" fmla="*/ 70 w 71"/>
                  <a:gd name="T21" fmla="*/ 33 h 69"/>
                  <a:gd name="T22" fmla="*/ 69 w 71"/>
                  <a:gd name="T23" fmla="*/ 38 h 69"/>
                  <a:gd name="T24" fmla="*/ 68 w 71"/>
                  <a:gd name="T25" fmla="*/ 44 h 69"/>
                  <a:gd name="T26" fmla="*/ 66 w 71"/>
                  <a:gd name="T27" fmla="*/ 48 h 69"/>
                  <a:gd name="T28" fmla="*/ 63 w 71"/>
                  <a:gd name="T29" fmla="*/ 52 h 69"/>
                  <a:gd name="T30" fmla="*/ 60 w 71"/>
                  <a:gd name="T31" fmla="*/ 56 h 69"/>
                  <a:gd name="T32" fmla="*/ 56 w 71"/>
                  <a:gd name="T33" fmla="*/ 60 h 69"/>
                  <a:gd name="T34" fmla="*/ 51 w 71"/>
                  <a:gd name="T35" fmla="*/ 62 h 69"/>
                  <a:gd name="T36" fmla="*/ 47 w 71"/>
                  <a:gd name="T37" fmla="*/ 64 h 69"/>
                  <a:gd name="T38" fmla="*/ 43 w 71"/>
                  <a:gd name="T39" fmla="*/ 66 h 69"/>
                  <a:gd name="T40" fmla="*/ 38 w 71"/>
                  <a:gd name="T41" fmla="*/ 67 h 69"/>
                  <a:gd name="T42" fmla="*/ 32 w 71"/>
                  <a:gd name="T43" fmla="*/ 68 h 69"/>
                  <a:gd name="T44" fmla="*/ 27 w 71"/>
                  <a:gd name="T45" fmla="*/ 66 h 69"/>
                  <a:gd name="T46" fmla="*/ 23 w 71"/>
                  <a:gd name="T47" fmla="*/ 65 h 69"/>
                  <a:gd name="T48" fmla="*/ 18 w 71"/>
                  <a:gd name="T49" fmla="*/ 63 h 69"/>
                  <a:gd name="T50" fmla="*/ 14 w 71"/>
                  <a:gd name="T51" fmla="*/ 61 h 69"/>
                  <a:gd name="T52" fmla="*/ 10 w 71"/>
                  <a:gd name="T53" fmla="*/ 57 h 69"/>
                  <a:gd name="T54" fmla="*/ 6 w 71"/>
                  <a:gd name="T55" fmla="*/ 54 h 69"/>
                  <a:gd name="T56" fmla="*/ 4 w 71"/>
                  <a:gd name="T57" fmla="*/ 49 h 69"/>
                  <a:gd name="T58" fmla="*/ 2 w 71"/>
                  <a:gd name="T59" fmla="*/ 45 h 69"/>
                  <a:gd name="T60" fmla="*/ 0 w 71"/>
                  <a:gd name="T61" fmla="*/ 40 h 69"/>
                  <a:gd name="T62" fmla="*/ 0 w 71"/>
                  <a:gd name="T63" fmla="*/ 35 h 69"/>
                  <a:gd name="T64" fmla="*/ 0 w 71"/>
                  <a:gd name="T65" fmla="*/ 30 h 69"/>
                  <a:gd name="T66" fmla="*/ 1 w 71"/>
                  <a:gd name="T67" fmla="*/ 26 h 69"/>
                  <a:gd name="T68" fmla="*/ 2 w 71"/>
                  <a:gd name="T69" fmla="*/ 21 h 69"/>
                  <a:gd name="T70" fmla="*/ 5 w 71"/>
                  <a:gd name="T71" fmla="*/ 16 h 69"/>
                  <a:gd name="T72" fmla="*/ 7 w 71"/>
                  <a:gd name="T73" fmla="*/ 12 h 69"/>
                  <a:gd name="T74" fmla="*/ 11 w 71"/>
                  <a:gd name="T75" fmla="*/ 9 h 69"/>
                  <a:gd name="T76" fmla="*/ 16 w 71"/>
                  <a:gd name="T77" fmla="*/ 6 h 69"/>
                  <a:gd name="T78" fmla="*/ 19 w 71"/>
                  <a:gd name="T79" fmla="*/ 3 h 69"/>
                  <a:gd name="T80" fmla="*/ 24 w 71"/>
                  <a:gd name="T81" fmla="*/ 1 h 69"/>
                  <a:gd name="T82" fmla="*/ 28 w 71"/>
                  <a:gd name="T83" fmla="*/ 0 h 69"/>
                  <a:gd name="T84" fmla="*/ 33 w 71"/>
                  <a:gd name="T8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69">
                    <a:moveTo>
                      <a:pt x="33" y="0"/>
                    </a:moveTo>
                    <a:lnTo>
                      <a:pt x="35" y="0"/>
                    </a:lnTo>
                    <a:lnTo>
                      <a:pt x="38" y="0"/>
                    </a:lnTo>
                    <a:lnTo>
                      <a:pt x="39" y="0"/>
                    </a:lnTo>
                    <a:lnTo>
                      <a:pt x="41" y="0"/>
                    </a:lnTo>
                    <a:lnTo>
                      <a:pt x="43" y="1"/>
                    </a:lnTo>
                    <a:lnTo>
                      <a:pt x="44" y="1"/>
                    </a:lnTo>
                    <a:lnTo>
                      <a:pt x="45" y="2"/>
                    </a:lnTo>
                    <a:lnTo>
                      <a:pt x="47" y="2"/>
                    </a:lnTo>
                    <a:lnTo>
                      <a:pt x="49" y="3"/>
                    </a:lnTo>
                    <a:lnTo>
                      <a:pt x="50" y="3"/>
                    </a:lnTo>
                    <a:lnTo>
                      <a:pt x="51" y="5"/>
                    </a:lnTo>
                    <a:lnTo>
                      <a:pt x="53" y="6"/>
                    </a:lnTo>
                    <a:lnTo>
                      <a:pt x="54" y="6"/>
                    </a:lnTo>
                    <a:lnTo>
                      <a:pt x="56" y="8"/>
                    </a:lnTo>
                    <a:lnTo>
                      <a:pt x="57" y="9"/>
                    </a:lnTo>
                    <a:lnTo>
                      <a:pt x="58" y="10"/>
                    </a:lnTo>
                    <a:lnTo>
                      <a:pt x="60" y="11"/>
                    </a:lnTo>
                    <a:lnTo>
                      <a:pt x="61" y="12"/>
                    </a:lnTo>
                    <a:lnTo>
                      <a:pt x="62" y="14"/>
                    </a:lnTo>
                    <a:lnTo>
                      <a:pt x="63" y="15"/>
                    </a:lnTo>
                    <a:lnTo>
                      <a:pt x="65" y="16"/>
                    </a:lnTo>
                    <a:lnTo>
                      <a:pt x="65" y="18"/>
                    </a:lnTo>
                    <a:lnTo>
                      <a:pt x="66" y="19"/>
                    </a:lnTo>
                    <a:lnTo>
                      <a:pt x="67" y="21"/>
                    </a:lnTo>
                    <a:lnTo>
                      <a:pt x="67" y="22"/>
                    </a:lnTo>
                    <a:lnTo>
                      <a:pt x="68" y="24"/>
                    </a:lnTo>
                    <a:lnTo>
                      <a:pt x="68" y="26"/>
                    </a:lnTo>
                    <a:lnTo>
                      <a:pt x="69" y="27"/>
                    </a:lnTo>
                    <a:lnTo>
                      <a:pt x="69" y="29"/>
                    </a:lnTo>
                    <a:lnTo>
                      <a:pt x="70" y="30"/>
                    </a:lnTo>
                    <a:lnTo>
                      <a:pt x="70" y="31"/>
                    </a:lnTo>
                    <a:lnTo>
                      <a:pt x="70" y="33"/>
                    </a:lnTo>
                    <a:lnTo>
                      <a:pt x="70" y="35"/>
                    </a:lnTo>
                    <a:lnTo>
                      <a:pt x="70" y="37"/>
                    </a:lnTo>
                    <a:lnTo>
                      <a:pt x="69" y="38"/>
                    </a:lnTo>
                    <a:lnTo>
                      <a:pt x="69" y="40"/>
                    </a:lnTo>
                    <a:lnTo>
                      <a:pt x="68" y="42"/>
                    </a:lnTo>
                    <a:lnTo>
                      <a:pt x="68" y="44"/>
                    </a:lnTo>
                    <a:lnTo>
                      <a:pt x="67" y="45"/>
                    </a:lnTo>
                    <a:lnTo>
                      <a:pt x="67" y="47"/>
                    </a:lnTo>
                    <a:lnTo>
                      <a:pt x="66" y="48"/>
                    </a:lnTo>
                    <a:lnTo>
                      <a:pt x="65" y="49"/>
                    </a:lnTo>
                    <a:lnTo>
                      <a:pt x="65" y="51"/>
                    </a:lnTo>
                    <a:lnTo>
                      <a:pt x="63" y="52"/>
                    </a:lnTo>
                    <a:lnTo>
                      <a:pt x="62" y="54"/>
                    </a:lnTo>
                    <a:lnTo>
                      <a:pt x="61" y="55"/>
                    </a:lnTo>
                    <a:lnTo>
                      <a:pt x="60" y="56"/>
                    </a:lnTo>
                    <a:lnTo>
                      <a:pt x="58" y="57"/>
                    </a:lnTo>
                    <a:lnTo>
                      <a:pt x="57" y="59"/>
                    </a:lnTo>
                    <a:lnTo>
                      <a:pt x="56" y="60"/>
                    </a:lnTo>
                    <a:lnTo>
                      <a:pt x="54" y="61"/>
                    </a:lnTo>
                    <a:lnTo>
                      <a:pt x="53" y="61"/>
                    </a:lnTo>
                    <a:lnTo>
                      <a:pt x="51" y="62"/>
                    </a:lnTo>
                    <a:lnTo>
                      <a:pt x="50" y="63"/>
                    </a:lnTo>
                    <a:lnTo>
                      <a:pt x="49" y="64"/>
                    </a:lnTo>
                    <a:lnTo>
                      <a:pt x="47" y="64"/>
                    </a:lnTo>
                    <a:lnTo>
                      <a:pt x="45" y="65"/>
                    </a:lnTo>
                    <a:lnTo>
                      <a:pt x="44" y="66"/>
                    </a:lnTo>
                    <a:lnTo>
                      <a:pt x="43" y="66"/>
                    </a:lnTo>
                    <a:lnTo>
                      <a:pt x="41" y="66"/>
                    </a:lnTo>
                    <a:lnTo>
                      <a:pt x="39" y="67"/>
                    </a:lnTo>
                    <a:lnTo>
                      <a:pt x="38" y="67"/>
                    </a:lnTo>
                    <a:lnTo>
                      <a:pt x="35" y="68"/>
                    </a:lnTo>
                    <a:lnTo>
                      <a:pt x="33" y="68"/>
                    </a:lnTo>
                    <a:lnTo>
                      <a:pt x="32" y="68"/>
                    </a:lnTo>
                    <a:lnTo>
                      <a:pt x="30" y="67"/>
                    </a:lnTo>
                    <a:lnTo>
                      <a:pt x="28" y="67"/>
                    </a:lnTo>
                    <a:lnTo>
                      <a:pt x="27" y="66"/>
                    </a:lnTo>
                    <a:lnTo>
                      <a:pt x="25" y="66"/>
                    </a:lnTo>
                    <a:lnTo>
                      <a:pt x="24" y="66"/>
                    </a:lnTo>
                    <a:lnTo>
                      <a:pt x="23" y="65"/>
                    </a:lnTo>
                    <a:lnTo>
                      <a:pt x="21" y="64"/>
                    </a:lnTo>
                    <a:lnTo>
                      <a:pt x="19" y="64"/>
                    </a:lnTo>
                    <a:lnTo>
                      <a:pt x="18" y="63"/>
                    </a:lnTo>
                    <a:lnTo>
                      <a:pt x="17" y="62"/>
                    </a:lnTo>
                    <a:lnTo>
                      <a:pt x="16" y="61"/>
                    </a:lnTo>
                    <a:lnTo>
                      <a:pt x="14" y="61"/>
                    </a:lnTo>
                    <a:lnTo>
                      <a:pt x="13" y="60"/>
                    </a:lnTo>
                    <a:lnTo>
                      <a:pt x="11" y="59"/>
                    </a:lnTo>
                    <a:lnTo>
                      <a:pt x="10" y="57"/>
                    </a:lnTo>
                    <a:lnTo>
                      <a:pt x="8" y="56"/>
                    </a:lnTo>
                    <a:lnTo>
                      <a:pt x="7" y="55"/>
                    </a:lnTo>
                    <a:lnTo>
                      <a:pt x="6" y="54"/>
                    </a:lnTo>
                    <a:lnTo>
                      <a:pt x="6" y="52"/>
                    </a:lnTo>
                    <a:lnTo>
                      <a:pt x="5" y="51"/>
                    </a:lnTo>
                    <a:lnTo>
                      <a:pt x="4" y="49"/>
                    </a:lnTo>
                    <a:lnTo>
                      <a:pt x="3" y="48"/>
                    </a:lnTo>
                    <a:lnTo>
                      <a:pt x="2" y="47"/>
                    </a:lnTo>
                    <a:lnTo>
                      <a:pt x="2" y="45"/>
                    </a:lnTo>
                    <a:lnTo>
                      <a:pt x="1" y="44"/>
                    </a:lnTo>
                    <a:lnTo>
                      <a:pt x="1" y="42"/>
                    </a:lnTo>
                    <a:lnTo>
                      <a:pt x="0" y="40"/>
                    </a:lnTo>
                    <a:lnTo>
                      <a:pt x="0" y="38"/>
                    </a:lnTo>
                    <a:lnTo>
                      <a:pt x="0" y="37"/>
                    </a:lnTo>
                    <a:lnTo>
                      <a:pt x="0" y="35"/>
                    </a:lnTo>
                    <a:lnTo>
                      <a:pt x="0" y="33"/>
                    </a:lnTo>
                    <a:lnTo>
                      <a:pt x="0" y="31"/>
                    </a:lnTo>
                    <a:lnTo>
                      <a:pt x="0" y="30"/>
                    </a:lnTo>
                    <a:lnTo>
                      <a:pt x="0" y="29"/>
                    </a:lnTo>
                    <a:lnTo>
                      <a:pt x="0" y="27"/>
                    </a:lnTo>
                    <a:lnTo>
                      <a:pt x="1" y="26"/>
                    </a:lnTo>
                    <a:lnTo>
                      <a:pt x="1" y="24"/>
                    </a:lnTo>
                    <a:lnTo>
                      <a:pt x="2" y="22"/>
                    </a:lnTo>
                    <a:lnTo>
                      <a:pt x="2" y="21"/>
                    </a:lnTo>
                    <a:lnTo>
                      <a:pt x="3" y="19"/>
                    </a:lnTo>
                    <a:lnTo>
                      <a:pt x="4" y="18"/>
                    </a:lnTo>
                    <a:lnTo>
                      <a:pt x="5" y="16"/>
                    </a:lnTo>
                    <a:lnTo>
                      <a:pt x="6" y="15"/>
                    </a:lnTo>
                    <a:lnTo>
                      <a:pt x="6" y="14"/>
                    </a:lnTo>
                    <a:lnTo>
                      <a:pt x="7" y="12"/>
                    </a:lnTo>
                    <a:lnTo>
                      <a:pt x="8" y="11"/>
                    </a:lnTo>
                    <a:lnTo>
                      <a:pt x="10" y="10"/>
                    </a:lnTo>
                    <a:lnTo>
                      <a:pt x="11" y="9"/>
                    </a:lnTo>
                    <a:lnTo>
                      <a:pt x="13" y="8"/>
                    </a:lnTo>
                    <a:lnTo>
                      <a:pt x="14" y="6"/>
                    </a:lnTo>
                    <a:lnTo>
                      <a:pt x="16" y="6"/>
                    </a:lnTo>
                    <a:lnTo>
                      <a:pt x="17" y="5"/>
                    </a:lnTo>
                    <a:lnTo>
                      <a:pt x="18" y="3"/>
                    </a:lnTo>
                    <a:lnTo>
                      <a:pt x="19" y="3"/>
                    </a:lnTo>
                    <a:lnTo>
                      <a:pt x="21" y="2"/>
                    </a:lnTo>
                    <a:lnTo>
                      <a:pt x="23" y="2"/>
                    </a:lnTo>
                    <a:lnTo>
                      <a:pt x="24" y="1"/>
                    </a:lnTo>
                    <a:lnTo>
                      <a:pt x="25" y="1"/>
                    </a:lnTo>
                    <a:lnTo>
                      <a:pt x="27" y="0"/>
                    </a:lnTo>
                    <a:lnTo>
                      <a:pt x="28" y="0"/>
                    </a:lnTo>
                    <a:lnTo>
                      <a:pt x="30" y="0"/>
                    </a:lnTo>
                    <a:lnTo>
                      <a:pt x="32" y="0"/>
                    </a:lnTo>
                    <a:lnTo>
                      <a:pt x="33"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00" name="Freeform 184"/>
              <p:cNvSpPr>
                <a:spLocks noChangeAspect="1"/>
              </p:cNvSpPr>
              <p:nvPr/>
            </p:nvSpPr>
            <p:spPr bwMode="auto">
              <a:xfrm flipH="1">
                <a:off x="3214" y="3618"/>
                <a:ext cx="94" cy="78"/>
              </a:xfrm>
              <a:custGeom>
                <a:avLst/>
                <a:gdLst>
                  <a:gd name="T0" fmla="*/ 97 w 98"/>
                  <a:gd name="T1" fmla="*/ 77 h 78"/>
                  <a:gd name="T2" fmla="*/ 0 w 98"/>
                  <a:gd name="T3" fmla="*/ 77 h 78"/>
                  <a:gd name="T4" fmla="*/ 0 w 98"/>
                  <a:gd name="T5" fmla="*/ 0 h 78"/>
                  <a:gd name="T6" fmla="*/ 97 w 98"/>
                  <a:gd name="T7" fmla="*/ 0 h 78"/>
                  <a:gd name="T8" fmla="*/ 97 w 98"/>
                  <a:gd name="T9" fmla="*/ 77 h 78"/>
                </a:gdLst>
                <a:ahLst/>
                <a:cxnLst>
                  <a:cxn ang="0">
                    <a:pos x="T0" y="T1"/>
                  </a:cxn>
                  <a:cxn ang="0">
                    <a:pos x="T2" y="T3"/>
                  </a:cxn>
                  <a:cxn ang="0">
                    <a:pos x="T4" y="T5"/>
                  </a:cxn>
                  <a:cxn ang="0">
                    <a:pos x="T6" y="T7"/>
                  </a:cxn>
                  <a:cxn ang="0">
                    <a:pos x="T8" y="T9"/>
                  </a:cxn>
                </a:cxnLst>
                <a:rect l="0" t="0" r="r" b="b"/>
                <a:pathLst>
                  <a:path w="98" h="78">
                    <a:moveTo>
                      <a:pt x="97" y="77"/>
                    </a:moveTo>
                    <a:lnTo>
                      <a:pt x="0" y="77"/>
                    </a:lnTo>
                    <a:lnTo>
                      <a:pt x="0" y="0"/>
                    </a:lnTo>
                    <a:lnTo>
                      <a:pt x="97" y="0"/>
                    </a:lnTo>
                    <a:lnTo>
                      <a:pt x="97" y="77"/>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01" name="Freeform 185"/>
              <p:cNvSpPr>
                <a:spLocks noChangeAspect="1"/>
              </p:cNvSpPr>
              <p:nvPr/>
            </p:nvSpPr>
            <p:spPr bwMode="auto">
              <a:xfrm flipH="1">
                <a:off x="3410" y="3708"/>
                <a:ext cx="45" cy="70"/>
              </a:xfrm>
              <a:custGeom>
                <a:avLst/>
                <a:gdLst>
                  <a:gd name="T0" fmla="*/ 0 w 48"/>
                  <a:gd name="T1" fmla="*/ 66 h 70"/>
                  <a:gd name="T2" fmla="*/ 0 w 48"/>
                  <a:gd name="T3" fmla="*/ 3 h 70"/>
                  <a:gd name="T4" fmla="*/ 0 w 48"/>
                  <a:gd name="T5" fmla="*/ 1 h 70"/>
                  <a:gd name="T6" fmla="*/ 2 w 48"/>
                  <a:gd name="T7" fmla="*/ 0 h 70"/>
                  <a:gd name="T8" fmla="*/ 4 w 48"/>
                  <a:gd name="T9" fmla="*/ 0 h 70"/>
                  <a:gd name="T10" fmla="*/ 6 w 48"/>
                  <a:gd name="T11" fmla="*/ 1 h 70"/>
                  <a:gd name="T12" fmla="*/ 46 w 48"/>
                  <a:gd name="T13" fmla="*/ 32 h 70"/>
                  <a:gd name="T14" fmla="*/ 47 w 48"/>
                  <a:gd name="T15" fmla="*/ 33 h 70"/>
                  <a:gd name="T16" fmla="*/ 46 w 48"/>
                  <a:gd name="T17" fmla="*/ 34 h 70"/>
                  <a:gd name="T18" fmla="*/ 46 w 48"/>
                  <a:gd name="T19" fmla="*/ 35 h 70"/>
                  <a:gd name="T20" fmla="*/ 46 w 48"/>
                  <a:gd name="T21" fmla="*/ 37 h 70"/>
                  <a:gd name="T22" fmla="*/ 6 w 48"/>
                  <a:gd name="T23" fmla="*/ 69 h 70"/>
                  <a:gd name="T24" fmla="*/ 4 w 48"/>
                  <a:gd name="T25" fmla="*/ 69 h 70"/>
                  <a:gd name="T26" fmla="*/ 2 w 48"/>
                  <a:gd name="T27" fmla="*/ 68 h 70"/>
                  <a:gd name="T28" fmla="*/ 0 w 48"/>
                  <a:gd name="T29" fmla="*/ 67 h 70"/>
                  <a:gd name="T30" fmla="*/ 0 w 48"/>
                  <a:gd name="T31"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70">
                    <a:moveTo>
                      <a:pt x="0" y="66"/>
                    </a:moveTo>
                    <a:lnTo>
                      <a:pt x="0" y="3"/>
                    </a:lnTo>
                    <a:lnTo>
                      <a:pt x="0" y="1"/>
                    </a:lnTo>
                    <a:lnTo>
                      <a:pt x="2" y="0"/>
                    </a:lnTo>
                    <a:lnTo>
                      <a:pt x="4" y="0"/>
                    </a:lnTo>
                    <a:lnTo>
                      <a:pt x="6" y="1"/>
                    </a:lnTo>
                    <a:lnTo>
                      <a:pt x="46" y="32"/>
                    </a:lnTo>
                    <a:lnTo>
                      <a:pt x="47" y="33"/>
                    </a:lnTo>
                    <a:lnTo>
                      <a:pt x="46" y="34"/>
                    </a:lnTo>
                    <a:lnTo>
                      <a:pt x="46" y="35"/>
                    </a:lnTo>
                    <a:lnTo>
                      <a:pt x="46" y="37"/>
                    </a:lnTo>
                    <a:lnTo>
                      <a:pt x="6" y="69"/>
                    </a:lnTo>
                    <a:lnTo>
                      <a:pt x="4" y="69"/>
                    </a:lnTo>
                    <a:lnTo>
                      <a:pt x="2" y="68"/>
                    </a:lnTo>
                    <a:lnTo>
                      <a:pt x="0" y="67"/>
                    </a:lnTo>
                    <a:lnTo>
                      <a:pt x="0" y="66"/>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02" name="Freeform 186"/>
              <p:cNvSpPr>
                <a:spLocks noChangeAspect="1"/>
              </p:cNvSpPr>
              <p:nvPr/>
            </p:nvSpPr>
            <p:spPr bwMode="auto">
              <a:xfrm flipH="1">
                <a:off x="3346" y="3717"/>
                <a:ext cx="48" cy="61"/>
              </a:xfrm>
              <a:custGeom>
                <a:avLst/>
                <a:gdLst>
                  <a:gd name="T0" fmla="*/ 50 w 51"/>
                  <a:gd name="T1" fmla="*/ 56 h 61"/>
                  <a:gd name="T2" fmla="*/ 50 w 51"/>
                  <a:gd name="T3" fmla="*/ 25 h 61"/>
                  <a:gd name="T4" fmla="*/ 40 w 51"/>
                  <a:gd name="T5" fmla="*/ 25 h 61"/>
                  <a:gd name="T6" fmla="*/ 39 w 51"/>
                  <a:gd name="T7" fmla="*/ 25 h 61"/>
                  <a:gd name="T8" fmla="*/ 37 w 51"/>
                  <a:gd name="T9" fmla="*/ 25 h 61"/>
                  <a:gd name="T10" fmla="*/ 37 w 51"/>
                  <a:gd name="T11" fmla="*/ 24 h 61"/>
                  <a:gd name="T12" fmla="*/ 37 w 51"/>
                  <a:gd name="T13" fmla="*/ 23 h 61"/>
                  <a:gd name="T14" fmla="*/ 37 w 51"/>
                  <a:gd name="T15" fmla="*/ 2 h 61"/>
                  <a:gd name="T16" fmla="*/ 36 w 51"/>
                  <a:gd name="T17" fmla="*/ 0 h 61"/>
                  <a:gd name="T18" fmla="*/ 34 w 51"/>
                  <a:gd name="T19" fmla="*/ 0 h 61"/>
                  <a:gd name="T20" fmla="*/ 32 w 51"/>
                  <a:gd name="T21" fmla="*/ 0 h 61"/>
                  <a:gd name="T22" fmla="*/ 3 w 51"/>
                  <a:gd name="T23" fmla="*/ 21 h 61"/>
                  <a:gd name="T24" fmla="*/ 1 w 51"/>
                  <a:gd name="T25" fmla="*/ 24 h 61"/>
                  <a:gd name="T26" fmla="*/ 0 w 51"/>
                  <a:gd name="T27" fmla="*/ 25 h 61"/>
                  <a:gd name="T28" fmla="*/ 1 w 51"/>
                  <a:gd name="T29" fmla="*/ 28 h 61"/>
                  <a:gd name="T30" fmla="*/ 3 w 51"/>
                  <a:gd name="T31" fmla="*/ 31 h 61"/>
                  <a:gd name="T32" fmla="*/ 43 w 51"/>
                  <a:gd name="T33" fmla="*/ 59 h 61"/>
                  <a:gd name="T34" fmla="*/ 46 w 51"/>
                  <a:gd name="T35" fmla="*/ 60 h 61"/>
                  <a:gd name="T36" fmla="*/ 48 w 51"/>
                  <a:gd name="T37" fmla="*/ 60 h 61"/>
                  <a:gd name="T38" fmla="*/ 50 w 51"/>
                  <a:gd name="T39" fmla="*/ 58 h 61"/>
                  <a:gd name="T40" fmla="*/ 50 w 51"/>
                  <a:gd name="T41"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1">
                    <a:moveTo>
                      <a:pt x="50" y="56"/>
                    </a:moveTo>
                    <a:lnTo>
                      <a:pt x="50" y="25"/>
                    </a:lnTo>
                    <a:lnTo>
                      <a:pt x="40" y="25"/>
                    </a:lnTo>
                    <a:lnTo>
                      <a:pt x="39" y="25"/>
                    </a:lnTo>
                    <a:lnTo>
                      <a:pt x="37" y="25"/>
                    </a:lnTo>
                    <a:lnTo>
                      <a:pt x="37" y="24"/>
                    </a:lnTo>
                    <a:lnTo>
                      <a:pt x="37" y="23"/>
                    </a:lnTo>
                    <a:lnTo>
                      <a:pt x="37" y="2"/>
                    </a:lnTo>
                    <a:lnTo>
                      <a:pt x="36" y="0"/>
                    </a:lnTo>
                    <a:lnTo>
                      <a:pt x="34" y="0"/>
                    </a:lnTo>
                    <a:lnTo>
                      <a:pt x="32" y="0"/>
                    </a:lnTo>
                    <a:lnTo>
                      <a:pt x="3" y="21"/>
                    </a:lnTo>
                    <a:lnTo>
                      <a:pt x="1" y="24"/>
                    </a:lnTo>
                    <a:lnTo>
                      <a:pt x="0" y="25"/>
                    </a:lnTo>
                    <a:lnTo>
                      <a:pt x="1" y="28"/>
                    </a:lnTo>
                    <a:lnTo>
                      <a:pt x="3" y="31"/>
                    </a:lnTo>
                    <a:lnTo>
                      <a:pt x="43" y="59"/>
                    </a:lnTo>
                    <a:lnTo>
                      <a:pt x="46" y="60"/>
                    </a:lnTo>
                    <a:lnTo>
                      <a:pt x="48" y="60"/>
                    </a:lnTo>
                    <a:lnTo>
                      <a:pt x="50" y="58"/>
                    </a:lnTo>
                    <a:lnTo>
                      <a:pt x="50" y="56"/>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03" name="Freeform 187"/>
              <p:cNvSpPr>
                <a:spLocks noChangeAspect="1"/>
              </p:cNvSpPr>
              <p:nvPr/>
            </p:nvSpPr>
            <p:spPr bwMode="auto">
              <a:xfrm flipH="1">
                <a:off x="3358" y="3749"/>
                <a:ext cx="84" cy="39"/>
              </a:xfrm>
              <a:custGeom>
                <a:avLst/>
                <a:gdLst>
                  <a:gd name="T0" fmla="*/ 4 w 88"/>
                  <a:gd name="T1" fmla="*/ 38 h 39"/>
                  <a:gd name="T2" fmla="*/ 83 w 88"/>
                  <a:gd name="T3" fmla="*/ 38 h 39"/>
                  <a:gd name="T4" fmla="*/ 85 w 88"/>
                  <a:gd name="T5" fmla="*/ 37 h 39"/>
                  <a:gd name="T6" fmla="*/ 86 w 88"/>
                  <a:gd name="T7" fmla="*/ 36 h 39"/>
                  <a:gd name="T8" fmla="*/ 87 w 88"/>
                  <a:gd name="T9" fmla="*/ 34 h 39"/>
                  <a:gd name="T10" fmla="*/ 85 w 88"/>
                  <a:gd name="T11" fmla="*/ 33 h 39"/>
                  <a:gd name="T12" fmla="*/ 46 w 88"/>
                  <a:gd name="T13" fmla="*/ 1 h 39"/>
                  <a:gd name="T14" fmla="*/ 45 w 88"/>
                  <a:gd name="T15" fmla="*/ 0 h 39"/>
                  <a:gd name="T16" fmla="*/ 42 w 88"/>
                  <a:gd name="T17" fmla="*/ 0 h 39"/>
                  <a:gd name="T18" fmla="*/ 40 w 88"/>
                  <a:gd name="T19" fmla="*/ 0 h 39"/>
                  <a:gd name="T20" fmla="*/ 38 w 88"/>
                  <a:gd name="T21" fmla="*/ 1 h 39"/>
                  <a:gd name="T22" fmla="*/ 0 w 88"/>
                  <a:gd name="T23" fmla="*/ 30 h 39"/>
                  <a:gd name="T24" fmla="*/ 0 w 88"/>
                  <a:gd name="T25" fmla="*/ 33 h 39"/>
                  <a:gd name="T26" fmla="*/ 1 w 88"/>
                  <a:gd name="T27" fmla="*/ 36 h 39"/>
                  <a:gd name="T28" fmla="*/ 2 w 88"/>
                  <a:gd name="T29" fmla="*/ 37 h 39"/>
                  <a:gd name="T30" fmla="*/ 4 w 88"/>
                  <a:gd name="T31"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39">
                    <a:moveTo>
                      <a:pt x="4" y="38"/>
                    </a:moveTo>
                    <a:lnTo>
                      <a:pt x="83" y="38"/>
                    </a:lnTo>
                    <a:lnTo>
                      <a:pt x="85" y="37"/>
                    </a:lnTo>
                    <a:lnTo>
                      <a:pt x="86" y="36"/>
                    </a:lnTo>
                    <a:lnTo>
                      <a:pt x="87" y="34"/>
                    </a:lnTo>
                    <a:lnTo>
                      <a:pt x="85" y="33"/>
                    </a:lnTo>
                    <a:lnTo>
                      <a:pt x="46" y="1"/>
                    </a:lnTo>
                    <a:lnTo>
                      <a:pt x="45" y="0"/>
                    </a:lnTo>
                    <a:lnTo>
                      <a:pt x="42" y="0"/>
                    </a:lnTo>
                    <a:lnTo>
                      <a:pt x="40" y="0"/>
                    </a:lnTo>
                    <a:lnTo>
                      <a:pt x="38" y="1"/>
                    </a:lnTo>
                    <a:lnTo>
                      <a:pt x="0" y="30"/>
                    </a:lnTo>
                    <a:lnTo>
                      <a:pt x="0" y="33"/>
                    </a:lnTo>
                    <a:lnTo>
                      <a:pt x="1" y="36"/>
                    </a:lnTo>
                    <a:lnTo>
                      <a:pt x="2" y="37"/>
                    </a:lnTo>
                    <a:lnTo>
                      <a:pt x="4" y="3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04" name="Freeform 188"/>
              <p:cNvSpPr>
                <a:spLocks noChangeAspect="1"/>
              </p:cNvSpPr>
              <p:nvPr/>
            </p:nvSpPr>
            <p:spPr bwMode="auto">
              <a:xfrm flipH="1">
                <a:off x="3363" y="3702"/>
                <a:ext cx="78" cy="39"/>
              </a:xfrm>
              <a:custGeom>
                <a:avLst/>
                <a:gdLst>
                  <a:gd name="T0" fmla="*/ 3 w 82"/>
                  <a:gd name="T1" fmla="*/ 0 h 39"/>
                  <a:gd name="T2" fmla="*/ 78 w 82"/>
                  <a:gd name="T3" fmla="*/ 0 h 39"/>
                  <a:gd name="T4" fmla="*/ 79 w 82"/>
                  <a:gd name="T5" fmla="*/ 0 h 39"/>
                  <a:gd name="T6" fmla="*/ 81 w 82"/>
                  <a:gd name="T7" fmla="*/ 1 h 39"/>
                  <a:gd name="T8" fmla="*/ 81 w 82"/>
                  <a:gd name="T9" fmla="*/ 3 h 39"/>
                  <a:gd name="T10" fmla="*/ 81 w 82"/>
                  <a:gd name="T11" fmla="*/ 5 h 39"/>
                  <a:gd name="T12" fmla="*/ 42 w 82"/>
                  <a:gd name="T13" fmla="*/ 36 h 39"/>
                  <a:gd name="T14" fmla="*/ 40 w 82"/>
                  <a:gd name="T15" fmla="*/ 37 h 39"/>
                  <a:gd name="T16" fmla="*/ 38 w 82"/>
                  <a:gd name="T17" fmla="*/ 38 h 39"/>
                  <a:gd name="T18" fmla="*/ 37 w 82"/>
                  <a:gd name="T19" fmla="*/ 37 h 39"/>
                  <a:gd name="T20" fmla="*/ 35 w 82"/>
                  <a:gd name="T21" fmla="*/ 36 h 39"/>
                  <a:gd name="T22" fmla="*/ 1 w 82"/>
                  <a:gd name="T23" fmla="*/ 5 h 39"/>
                  <a:gd name="T24" fmla="*/ 0 w 82"/>
                  <a:gd name="T25" fmla="*/ 3 h 39"/>
                  <a:gd name="T26" fmla="*/ 0 w 82"/>
                  <a:gd name="T27" fmla="*/ 1 h 39"/>
                  <a:gd name="T28" fmla="*/ 1 w 82"/>
                  <a:gd name="T29" fmla="*/ 0 h 39"/>
                  <a:gd name="T30" fmla="*/ 3 w 82"/>
                  <a:gd name="T3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39">
                    <a:moveTo>
                      <a:pt x="3" y="0"/>
                    </a:moveTo>
                    <a:lnTo>
                      <a:pt x="78" y="0"/>
                    </a:lnTo>
                    <a:lnTo>
                      <a:pt x="79" y="0"/>
                    </a:lnTo>
                    <a:lnTo>
                      <a:pt x="81" y="1"/>
                    </a:lnTo>
                    <a:lnTo>
                      <a:pt x="81" y="3"/>
                    </a:lnTo>
                    <a:lnTo>
                      <a:pt x="81" y="5"/>
                    </a:lnTo>
                    <a:lnTo>
                      <a:pt x="42" y="36"/>
                    </a:lnTo>
                    <a:lnTo>
                      <a:pt x="40" y="37"/>
                    </a:lnTo>
                    <a:lnTo>
                      <a:pt x="38" y="38"/>
                    </a:lnTo>
                    <a:lnTo>
                      <a:pt x="37" y="37"/>
                    </a:lnTo>
                    <a:lnTo>
                      <a:pt x="35" y="36"/>
                    </a:lnTo>
                    <a:lnTo>
                      <a:pt x="1" y="5"/>
                    </a:lnTo>
                    <a:lnTo>
                      <a:pt x="0" y="3"/>
                    </a:lnTo>
                    <a:lnTo>
                      <a:pt x="0" y="1"/>
                    </a:lnTo>
                    <a:lnTo>
                      <a:pt x="1" y="0"/>
                    </a:lnTo>
                    <a:lnTo>
                      <a:pt x="3"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05" name="Freeform 189"/>
              <p:cNvSpPr>
                <a:spLocks noChangeAspect="1"/>
              </p:cNvSpPr>
              <p:nvPr/>
            </p:nvSpPr>
            <p:spPr bwMode="auto">
              <a:xfrm flipH="1">
                <a:off x="3266" y="3708"/>
                <a:ext cx="43" cy="70"/>
              </a:xfrm>
              <a:custGeom>
                <a:avLst/>
                <a:gdLst>
                  <a:gd name="T0" fmla="*/ 0 w 46"/>
                  <a:gd name="T1" fmla="*/ 66 h 70"/>
                  <a:gd name="T2" fmla="*/ 0 w 46"/>
                  <a:gd name="T3" fmla="*/ 3 h 70"/>
                  <a:gd name="T4" fmla="*/ 0 w 46"/>
                  <a:gd name="T5" fmla="*/ 1 h 70"/>
                  <a:gd name="T6" fmla="*/ 1 w 46"/>
                  <a:gd name="T7" fmla="*/ 0 h 70"/>
                  <a:gd name="T8" fmla="*/ 2 w 46"/>
                  <a:gd name="T9" fmla="*/ 0 h 70"/>
                  <a:gd name="T10" fmla="*/ 4 w 46"/>
                  <a:gd name="T11" fmla="*/ 1 h 70"/>
                  <a:gd name="T12" fmla="*/ 43 w 46"/>
                  <a:gd name="T13" fmla="*/ 32 h 70"/>
                  <a:gd name="T14" fmla="*/ 45 w 46"/>
                  <a:gd name="T15" fmla="*/ 33 h 70"/>
                  <a:gd name="T16" fmla="*/ 45 w 46"/>
                  <a:gd name="T17" fmla="*/ 34 h 70"/>
                  <a:gd name="T18" fmla="*/ 45 w 46"/>
                  <a:gd name="T19" fmla="*/ 35 h 70"/>
                  <a:gd name="T20" fmla="*/ 43 w 46"/>
                  <a:gd name="T21" fmla="*/ 37 h 70"/>
                  <a:gd name="T22" fmla="*/ 7 w 46"/>
                  <a:gd name="T23" fmla="*/ 69 h 70"/>
                  <a:gd name="T24" fmla="*/ 3 w 46"/>
                  <a:gd name="T25" fmla="*/ 69 h 70"/>
                  <a:gd name="T26" fmla="*/ 1 w 46"/>
                  <a:gd name="T27" fmla="*/ 68 h 70"/>
                  <a:gd name="T28" fmla="*/ 0 w 46"/>
                  <a:gd name="T29" fmla="*/ 67 h 70"/>
                  <a:gd name="T30" fmla="*/ 0 w 46"/>
                  <a:gd name="T31"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0">
                    <a:moveTo>
                      <a:pt x="0" y="66"/>
                    </a:moveTo>
                    <a:lnTo>
                      <a:pt x="0" y="3"/>
                    </a:lnTo>
                    <a:lnTo>
                      <a:pt x="0" y="1"/>
                    </a:lnTo>
                    <a:lnTo>
                      <a:pt x="1" y="0"/>
                    </a:lnTo>
                    <a:lnTo>
                      <a:pt x="2" y="0"/>
                    </a:lnTo>
                    <a:lnTo>
                      <a:pt x="4" y="1"/>
                    </a:lnTo>
                    <a:lnTo>
                      <a:pt x="43" y="32"/>
                    </a:lnTo>
                    <a:lnTo>
                      <a:pt x="45" y="33"/>
                    </a:lnTo>
                    <a:lnTo>
                      <a:pt x="45" y="34"/>
                    </a:lnTo>
                    <a:lnTo>
                      <a:pt x="45" y="35"/>
                    </a:lnTo>
                    <a:lnTo>
                      <a:pt x="43" y="37"/>
                    </a:lnTo>
                    <a:lnTo>
                      <a:pt x="7" y="69"/>
                    </a:lnTo>
                    <a:lnTo>
                      <a:pt x="3" y="69"/>
                    </a:lnTo>
                    <a:lnTo>
                      <a:pt x="1" y="68"/>
                    </a:lnTo>
                    <a:lnTo>
                      <a:pt x="0" y="67"/>
                    </a:lnTo>
                    <a:lnTo>
                      <a:pt x="0" y="66"/>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06" name="Freeform 190"/>
              <p:cNvSpPr>
                <a:spLocks noChangeAspect="1"/>
              </p:cNvSpPr>
              <p:nvPr/>
            </p:nvSpPr>
            <p:spPr bwMode="auto">
              <a:xfrm flipH="1">
                <a:off x="3202" y="3717"/>
                <a:ext cx="48" cy="59"/>
              </a:xfrm>
              <a:custGeom>
                <a:avLst/>
                <a:gdLst>
                  <a:gd name="T0" fmla="*/ 42 w 51"/>
                  <a:gd name="T1" fmla="*/ 58 h 59"/>
                  <a:gd name="T2" fmla="*/ 44 w 51"/>
                  <a:gd name="T3" fmla="*/ 55 h 59"/>
                  <a:gd name="T4" fmla="*/ 45 w 51"/>
                  <a:gd name="T5" fmla="*/ 52 h 59"/>
                  <a:gd name="T6" fmla="*/ 47 w 51"/>
                  <a:gd name="T7" fmla="*/ 50 h 59"/>
                  <a:gd name="T8" fmla="*/ 48 w 51"/>
                  <a:gd name="T9" fmla="*/ 46 h 59"/>
                  <a:gd name="T10" fmla="*/ 48 w 51"/>
                  <a:gd name="T11" fmla="*/ 43 h 59"/>
                  <a:gd name="T12" fmla="*/ 49 w 51"/>
                  <a:gd name="T13" fmla="*/ 38 h 59"/>
                  <a:gd name="T14" fmla="*/ 50 w 51"/>
                  <a:gd name="T15" fmla="*/ 32 h 59"/>
                  <a:gd name="T16" fmla="*/ 50 w 51"/>
                  <a:gd name="T17" fmla="*/ 26 h 59"/>
                  <a:gd name="T18" fmla="*/ 40 w 51"/>
                  <a:gd name="T19" fmla="*/ 26 h 59"/>
                  <a:gd name="T20" fmla="*/ 39 w 51"/>
                  <a:gd name="T21" fmla="*/ 26 h 59"/>
                  <a:gd name="T22" fmla="*/ 37 w 51"/>
                  <a:gd name="T23" fmla="*/ 26 h 59"/>
                  <a:gd name="T24" fmla="*/ 37 w 51"/>
                  <a:gd name="T25" fmla="*/ 25 h 59"/>
                  <a:gd name="T26" fmla="*/ 37 w 51"/>
                  <a:gd name="T27" fmla="*/ 24 h 59"/>
                  <a:gd name="T28" fmla="*/ 37 w 51"/>
                  <a:gd name="T29" fmla="*/ 2 h 59"/>
                  <a:gd name="T30" fmla="*/ 36 w 51"/>
                  <a:gd name="T31" fmla="*/ 0 h 59"/>
                  <a:gd name="T32" fmla="*/ 35 w 51"/>
                  <a:gd name="T33" fmla="*/ 0 h 59"/>
                  <a:gd name="T34" fmla="*/ 34 w 51"/>
                  <a:gd name="T35" fmla="*/ 0 h 59"/>
                  <a:gd name="T36" fmla="*/ 32 w 51"/>
                  <a:gd name="T37" fmla="*/ 0 h 59"/>
                  <a:gd name="T38" fmla="*/ 3 w 51"/>
                  <a:gd name="T39" fmla="*/ 21 h 59"/>
                  <a:gd name="T40" fmla="*/ 1 w 51"/>
                  <a:gd name="T41" fmla="*/ 24 h 59"/>
                  <a:gd name="T42" fmla="*/ 0 w 51"/>
                  <a:gd name="T43" fmla="*/ 26 h 59"/>
                  <a:gd name="T44" fmla="*/ 1 w 51"/>
                  <a:gd name="T45" fmla="*/ 28 h 59"/>
                  <a:gd name="T46" fmla="*/ 3 w 51"/>
                  <a:gd name="T47" fmla="*/ 31 h 59"/>
                  <a:gd name="T48" fmla="*/ 37 w 51"/>
                  <a:gd name="T49" fmla="*/ 58 h 59"/>
                  <a:gd name="T50" fmla="*/ 39 w 51"/>
                  <a:gd name="T51" fmla="*/ 58 h 59"/>
                  <a:gd name="T52" fmla="*/ 40 w 51"/>
                  <a:gd name="T53" fmla="*/ 58 h 59"/>
                  <a:gd name="T54" fmla="*/ 41 w 51"/>
                  <a:gd name="T55" fmla="*/ 58 h 59"/>
                  <a:gd name="T56" fmla="*/ 42 w 51"/>
                  <a:gd name="T5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9">
                    <a:moveTo>
                      <a:pt x="42" y="58"/>
                    </a:moveTo>
                    <a:lnTo>
                      <a:pt x="44" y="55"/>
                    </a:lnTo>
                    <a:lnTo>
                      <a:pt x="45" y="52"/>
                    </a:lnTo>
                    <a:lnTo>
                      <a:pt x="47" y="50"/>
                    </a:lnTo>
                    <a:lnTo>
                      <a:pt x="48" y="46"/>
                    </a:lnTo>
                    <a:lnTo>
                      <a:pt x="48" y="43"/>
                    </a:lnTo>
                    <a:lnTo>
                      <a:pt x="49" y="38"/>
                    </a:lnTo>
                    <a:lnTo>
                      <a:pt x="50" y="32"/>
                    </a:lnTo>
                    <a:lnTo>
                      <a:pt x="50" y="26"/>
                    </a:lnTo>
                    <a:lnTo>
                      <a:pt x="40" y="26"/>
                    </a:lnTo>
                    <a:lnTo>
                      <a:pt x="39" y="26"/>
                    </a:lnTo>
                    <a:lnTo>
                      <a:pt x="37" y="26"/>
                    </a:lnTo>
                    <a:lnTo>
                      <a:pt x="37" y="25"/>
                    </a:lnTo>
                    <a:lnTo>
                      <a:pt x="37" y="24"/>
                    </a:lnTo>
                    <a:lnTo>
                      <a:pt x="37" y="2"/>
                    </a:lnTo>
                    <a:lnTo>
                      <a:pt x="36" y="0"/>
                    </a:lnTo>
                    <a:lnTo>
                      <a:pt x="35" y="0"/>
                    </a:lnTo>
                    <a:lnTo>
                      <a:pt x="34" y="0"/>
                    </a:lnTo>
                    <a:lnTo>
                      <a:pt x="32" y="0"/>
                    </a:lnTo>
                    <a:lnTo>
                      <a:pt x="3" y="21"/>
                    </a:lnTo>
                    <a:lnTo>
                      <a:pt x="1" y="24"/>
                    </a:lnTo>
                    <a:lnTo>
                      <a:pt x="0" y="26"/>
                    </a:lnTo>
                    <a:lnTo>
                      <a:pt x="1" y="28"/>
                    </a:lnTo>
                    <a:lnTo>
                      <a:pt x="3" y="31"/>
                    </a:lnTo>
                    <a:lnTo>
                      <a:pt x="37" y="58"/>
                    </a:lnTo>
                    <a:lnTo>
                      <a:pt x="39" y="58"/>
                    </a:lnTo>
                    <a:lnTo>
                      <a:pt x="40" y="58"/>
                    </a:lnTo>
                    <a:lnTo>
                      <a:pt x="41" y="58"/>
                    </a:lnTo>
                    <a:lnTo>
                      <a:pt x="42" y="5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07" name="Freeform 191"/>
              <p:cNvSpPr>
                <a:spLocks noChangeAspect="1"/>
              </p:cNvSpPr>
              <p:nvPr/>
            </p:nvSpPr>
            <p:spPr bwMode="auto">
              <a:xfrm flipH="1">
                <a:off x="3214" y="3749"/>
                <a:ext cx="82" cy="39"/>
              </a:xfrm>
              <a:custGeom>
                <a:avLst/>
                <a:gdLst>
                  <a:gd name="T0" fmla="*/ 3 w 86"/>
                  <a:gd name="T1" fmla="*/ 38 h 39"/>
                  <a:gd name="T2" fmla="*/ 82 w 86"/>
                  <a:gd name="T3" fmla="*/ 38 h 39"/>
                  <a:gd name="T4" fmla="*/ 83 w 86"/>
                  <a:gd name="T5" fmla="*/ 37 h 39"/>
                  <a:gd name="T6" fmla="*/ 85 w 86"/>
                  <a:gd name="T7" fmla="*/ 36 h 39"/>
                  <a:gd name="T8" fmla="*/ 85 w 86"/>
                  <a:gd name="T9" fmla="*/ 34 h 39"/>
                  <a:gd name="T10" fmla="*/ 84 w 86"/>
                  <a:gd name="T11" fmla="*/ 33 h 39"/>
                  <a:gd name="T12" fmla="*/ 44 w 86"/>
                  <a:gd name="T13" fmla="*/ 1 h 39"/>
                  <a:gd name="T14" fmla="*/ 43 w 86"/>
                  <a:gd name="T15" fmla="*/ 0 h 39"/>
                  <a:gd name="T16" fmla="*/ 41 w 86"/>
                  <a:gd name="T17" fmla="*/ 0 h 39"/>
                  <a:gd name="T18" fmla="*/ 39 w 86"/>
                  <a:gd name="T19" fmla="*/ 0 h 39"/>
                  <a:gd name="T20" fmla="*/ 38 w 86"/>
                  <a:gd name="T21" fmla="*/ 1 h 39"/>
                  <a:gd name="T22" fmla="*/ 1 w 86"/>
                  <a:gd name="T23" fmla="*/ 30 h 39"/>
                  <a:gd name="T24" fmla="*/ 0 w 86"/>
                  <a:gd name="T25" fmla="*/ 33 h 39"/>
                  <a:gd name="T26" fmla="*/ 0 w 86"/>
                  <a:gd name="T27" fmla="*/ 36 h 39"/>
                  <a:gd name="T28" fmla="*/ 1 w 86"/>
                  <a:gd name="T29" fmla="*/ 37 h 39"/>
                  <a:gd name="T30" fmla="*/ 3 w 86"/>
                  <a:gd name="T31"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39">
                    <a:moveTo>
                      <a:pt x="3" y="38"/>
                    </a:moveTo>
                    <a:lnTo>
                      <a:pt x="82" y="38"/>
                    </a:lnTo>
                    <a:lnTo>
                      <a:pt x="83" y="37"/>
                    </a:lnTo>
                    <a:lnTo>
                      <a:pt x="85" y="36"/>
                    </a:lnTo>
                    <a:lnTo>
                      <a:pt x="85" y="34"/>
                    </a:lnTo>
                    <a:lnTo>
                      <a:pt x="84" y="33"/>
                    </a:lnTo>
                    <a:lnTo>
                      <a:pt x="44" y="1"/>
                    </a:lnTo>
                    <a:lnTo>
                      <a:pt x="43" y="0"/>
                    </a:lnTo>
                    <a:lnTo>
                      <a:pt x="41" y="0"/>
                    </a:lnTo>
                    <a:lnTo>
                      <a:pt x="39" y="0"/>
                    </a:lnTo>
                    <a:lnTo>
                      <a:pt x="38" y="1"/>
                    </a:lnTo>
                    <a:lnTo>
                      <a:pt x="1" y="30"/>
                    </a:lnTo>
                    <a:lnTo>
                      <a:pt x="0" y="33"/>
                    </a:lnTo>
                    <a:lnTo>
                      <a:pt x="0" y="36"/>
                    </a:lnTo>
                    <a:lnTo>
                      <a:pt x="1" y="37"/>
                    </a:lnTo>
                    <a:lnTo>
                      <a:pt x="3" y="3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08" name="Freeform 192"/>
              <p:cNvSpPr>
                <a:spLocks noChangeAspect="1"/>
              </p:cNvSpPr>
              <p:nvPr/>
            </p:nvSpPr>
            <p:spPr bwMode="auto">
              <a:xfrm flipH="1">
                <a:off x="3216" y="3702"/>
                <a:ext cx="79" cy="39"/>
              </a:xfrm>
              <a:custGeom>
                <a:avLst/>
                <a:gdLst>
                  <a:gd name="T0" fmla="*/ 5 w 83"/>
                  <a:gd name="T1" fmla="*/ 0 h 39"/>
                  <a:gd name="T2" fmla="*/ 78 w 83"/>
                  <a:gd name="T3" fmla="*/ 0 h 39"/>
                  <a:gd name="T4" fmla="*/ 80 w 83"/>
                  <a:gd name="T5" fmla="*/ 0 h 39"/>
                  <a:gd name="T6" fmla="*/ 82 w 83"/>
                  <a:gd name="T7" fmla="*/ 1 h 39"/>
                  <a:gd name="T8" fmla="*/ 82 w 83"/>
                  <a:gd name="T9" fmla="*/ 3 h 39"/>
                  <a:gd name="T10" fmla="*/ 81 w 83"/>
                  <a:gd name="T11" fmla="*/ 5 h 39"/>
                  <a:gd name="T12" fmla="*/ 44 w 83"/>
                  <a:gd name="T13" fmla="*/ 36 h 39"/>
                  <a:gd name="T14" fmla="*/ 42 w 83"/>
                  <a:gd name="T15" fmla="*/ 37 h 39"/>
                  <a:gd name="T16" fmla="*/ 41 w 83"/>
                  <a:gd name="T17" fmla="*/ 38 h 39"/>
                  <a:gd name="T18" fmla="*/ 39 w 83"/>
                  <a:gd name="T19" fmla="*/ 37 h 39"/>
                  <a:gd name="T20" fmla="*/ 37 w 83"/>
                  <a:gd name="T21" fmla="*/ 36 h 39"/>
                  <a:gd name="T22" fmla="*/ 0 w 83"/>
                  <a:gd name="T23" fmla="*/ 5 h 39"/>
                  <a:gd name="T24" fmla="*/ 0 w 83"/>
                  <a:gd name="T25" fmla="*/ 3 h 39"/>
                  <a:gd name="T26" fmla="*/ 0 w 83"/>
                  <a:gd name="T27" fmla="*/ 1 h 39"/>
                  <a:gd name="T28" fmla="*/ 2 w 83"/>
                  <a:gd name="T29" fmla="*/ 0 h 39"/>
                  <a:gd name="T30" fmla="*/ 5 w 83"/>
                  <a:gd name="T3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39">
                    <a:moveTo>
                      <a:pt x="5" y="0"/>
                    </a:moveTo>
                    <a:lnTo>
                      <a:pt x="78" y="0"/>
                    </a:lnTo>
                    <a:lnTo>
                      <a:pt x="80" y="0"/>
                    </a:lnTo>
                    <a:lnTo>
                      <a:pt x="82" y="1"/>
                    </a:lnTo>
                    <a:lnTo>
                      <a:pt x="82" y="3"/>
                    </a:lnTo>
                    <a:lnTo>
                      <a:pt x="81" y="5"/>
                    </a:lnTo>
                    <a:lnTo>
                      <a:pt x="44" y="36"/>
                    </a:lnTo>
                    <a:lnTo>
                      <a:pt x="42" y="37"/>
                    </a:lnTo>
                    <a:lnTo>
                      <a:pt x="41" y="38"/>
                    </a:lnTo>
                    <a:lnTo>
                      <a:pt x="39" y="37"/>
                    </a:lnTo>
                    <a:lnTo>
                      <a:pt x="37" y="36"/>
                    </a:lnTo>
                    <a:lnTo>
                      <a:pt x="0" y="5"/>
                    </a:lnTo>
                    <a:lnTo>
                      <a:pt x="0" y="3"/>
                    </a:lnTo>
                    <a:lnTo>
                      <a:pt x="0" y="1"/>
                    </a:lnTo>
                    <a:lnTo>
                      <a:pt x="2" y="0"/>
                    </a:lnTo>
                    <a:lnTo>
                      <a:pt x="5"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grpSp>
        <p:nvGrpSpPr>
          <p:cNvPr id="163009" name="Group 193"/>
          <p:cNvGrpSpPr>
            <a:grpSpLocks/>
          </p:cNvGrpSpPr>
          <p:nvPr/>
        </p:nvGrpSpPr>
        <p:grpSpPr bwMode="auto">
          <a:xfrm>
            <a:off x="7543800" y="1981200"/>
            <a:ext cx="762000" cy="4191000"/>
            <a:chOff x="1056" y="1008"/>
            <a:chExt cx="432" cy="912"/>
          </a:xfrm>
        </p:grpSpPr>
        <p:sp>
          <p:nvSpPr>
            <p:cNvPr id="163010" name="Oval 194"/>
            <p:cNvSpPr>
              <a:spLocks noChangeArrowheads="1"/>
            </p:cNvSpPr>
            <p:nvPr/>
          </p:nvSpPr>
          <p:spPr bwMode="auto">
            <a:xfrm>
              <a:off x="1056" y="1728"/>
              <a:ext cx="432" cy="192"/>
            </a:xfrm>
            <a:prstGeom prst="ellipse">
              <a:avLst/>
            </a:prstGeom>
            <a:solidFill>
              <a:srgbClr val="3366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11" name="AutoShape 195"/>
            <p:cNvSpPr>
              <a:spLocks noChangeArrowheads="1"/>
            </p:cNvSpPr>
            <p:nvPr/>
          </p:nvSpPr>
          <p:spPr bwMode="auto">
            <a:xfrm>
              <a:off x="1056" y="1008"/>
              <a:ext cx="432" cy="816"/>
            </a:xfrm>
            <a:prstGeom prst="triangle">
              <a:avLst>
                <a:gd name="adj" fmla="val 50000"/>
              </a:avLst>
            </a:prstGeom>
            <a:solidFill>
              <a:srgbClr val="3366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012" name="Group 196"/>
          <p:cNvGrpSpPr>
            <a:grpSpLocks/>
          </p:cNvGrpSpPr>
          <p:nvPr/>
        </p:nvGrpSpPr>
        <p:grpSpPr bwMode="auto">
          <a:xfrm rot="1642668">
            <a:off x="6781800" y="1835150"/>
            <a:ext cx="762000" cy="3124200"/>
            <a:chOff x="1056" y="1008"/>
            <a:chExt cx="432" cy="912"/>
          </a:xfrm>
        </p:grpSpPr>
        <p:sp>
          <p:nvSpPr>
            <p:cNvPr id="163013" name="Oval 197"/>
            <p:cNvSpPr>
              <a:spLocks noChangeArrowheads="1"/>
            </p:cNvSpPr>
            <p:nvPr/>
          </p:nvSpPr>
          <p:spPr bwMode="auto">
            <a:xfrm>
              <a:off x="1056" y="1728"/>
              <a:ext cx="432" cy="192"/>
            </a:xfrm>
            <a:prstGeom prst="ellipse">
              <a:avLst/>
            </a:prstGeom>
            <a:solidFill>
              <a:srgbClr val="3366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14" name="AutoShape 198"/>
            <p:cNvSpPr>
              <a:spLocks noChangeArrowheads="1"/>
            </p:cNvSpPr>
            <p:nvPr/>
          </p:nvSpPr>
          <p:spPr bwMode="auto">
            <a:xfrm>
              <a:off x="1056" y="1008"/>
              <a:ext cx="432" cy="816"/>
            </a:xfrm>
            <a:prstGeom prst="triangle">
              <a:avLst>
                <a:gd name="adj" fmla="val 50000"/>
              </a:avLst>
            </a:prstGeom>
            <a:solidFill>
              <a:srgbClr val="3366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015" name="Group 199"/>
          <p:cNvGrpSpPr>
            <a:grpSpLocks/>
          </p:cNvGrpSpPr>
          <p:nvPr/>
        </p:nvGrpSpPr>
        <p:grpSpPr bwMode="auto">
          <a:xfrm rot="2323000">
            <a:off x="6096000" y="1905000"/>
            <a:ext cx="762000" cy="3886200"/>
            <a:chOff x="1056" y="1008"/>
            <a:chExt cx="432" cy="912"/>
          </a:xfrm>
        </p:grpSpPr>
        <p:sp>
          <p:nvSpPr>
            <p:cNvPr id="163016" name="Oval 200"/>
            <p:cNvSpPr>
              <a:spLocks noChangeArrowheads="1"/>
            </p:cNvSpPr>
            <p:nvPr/>
          </p:nvSpPr>
          <p:spPr bwMode="auto">
            <a:xfrm>
              <a:off x="1056" y="1728"/>
              <a:ext cx="432" cy="192"/>
            </a:xfrm>
            <a:prstGeom prst="ellipse">
              <a:avLst/>
            </a:prstGeom>
            <a:solidFill>
              <a:srgbClr val="3366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17" name="AutoShape 201"/>
            <p:cNvSpPr>
              <a:spLocks noChangeArrowheads="1"/>
            </p:cNvSpPr>
            <p:nvPr/>
          </p:nvSpPr>
          <p:spPr bwMode="auto">
            <a:xfrm>
              <a:off x="1056" y="1008"/>
              <a:ext cx="432" cy="816"/>
            </a:xfrm>
            <a:prstGeom prst="triangle">
              <a:avLst>
                <a:gd name="adj" fmla="val 50000"/>
              </a:avLst>
            </a:prstGeom>
            <a:solidFill>
              <a:srgbClr val="3366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163018" name="Freeform 202"/>
          <p:cNvSpPr>
            <a:spLocks/>
          </p:cNvSpPr>
          <p:nvPr/>
        </p:nvSpPr>
        <p:spPr bwMode="auto">
          <a:xfrm>
            <a:off x="5410200" y="2133600"/>
            <a:ext cx="701675" cy="609600"/>
          </a:xfrm>
          <a:custGeom>
            <a:avLst/>
            <a:gdLst>
              <a:gd name="T0" fmla="*/ 0 w 1384"/>
              <a:gd name="T1" fmla="*/ 606 h 606"/>
              <a:gd name="T2" fmla="*/ 613 w 1384"/>
              <a:gd name="T3" fmla="*/ 334 h 606"/>
              <a:gd name="T4" fmla="*/ 542 w 1384"/>
              <a:gd name="T5" fmla="*/ 334 h 606"/>
              <a:gd name="T6" fmla="*/ 1384 w 1384"/>
              <a:gd name="T7" fmla="*/ 0 h 606"/>
              <a:gd name="T8" fmla="*/ 670 w 1384"/>
              <a:gd name="T9" fmla="*/ 316 h 606"/>
              <a:gd name="T10" fmla="*/ 751 w 1384"/>
              <a:gd name="T11" fmla="*/ 316 h 606"/>
              <a:gd name="T12" fmla="*/ 0 w 1384"/>
              <a:gd name="T13" fmla="*/ 606 h 606"/>
            </a:gdLst>
            <a:ahLst/>
            <a:cxnLst>
              <a:cxn ang="0">
                <a:pos x="T0" y="T1"/>
              </a:cxn>
              <a:cxn ang="0">
                <a:pos x="T2" y="T3"/>
              </a:cxn>
              <a:cxn ang="0">
                <a:pos x="T4" y="T5"/>
              </a:cxn>
              <a:cxn ang="0">
                <a:pos x="T6" y="T7"/>
              </a:cxn>
              <a:cxn ang="0">
                <a:pos x="T8" y="T9"/>
              </a:cxn>
              <a:cxn ang="0">
                <a:pos x="T10" y="T11"/>
              </a:cxn>
              <a:cxn ang="0">
                <a:pos x="T12" y="T13"/>
              </a:cxn>
            </a:cxnLst>
            <a:rect l="0" t="0" r="r" b="b"/>
            <a:pathLst>
              <a:path w="1384" h="606">
                <a:moveTo>
                  <a:pt x="0" y="606"/>
                </a:moveTo>
                <a:lnTo>
                  <a:pt x="613" y="334"/>
                </a:lnTo>
                <a:lnTo>
                  <a:pt x="542" y="334"/>
                </a:lnTo>
                <a:lnTo>
                  <a:pt x="1384" y="0"/>
                </a:lnTo>
                <a:lnTo>
                  <a:pt x="670" y="316"/>
                </a:lnTo>
                <a:lnTo>
                  <a:pt x="751" y="316"/>
                </a:lnTo>
                <a:lnTo>
                  <a:pt x="0" y="606"/>
                </a:lnTo>
                <a:close/>
              </a:path>
            </a:pathLst>
          </a:custGeom>
          <a:solidFill>
            <a:srgbClr val="FF0000"/>
          </a:solidFill>
          <a:ln w="3175" cmpd="sng">
            <a:solidFill>
              <a:srgbClr val="FF3300"/>
            </a:solidFill>
            <a:prstDash val="solid"/>
            <a:round/>
            <a:headEnd/>
            <a:tailEnd/>
          </a:ln>
        </p:spPr>
        <p:txBody>
          <a:bodyPr/>
          <a:lstStyle/>
          <a:p>
            <a:endParaRPr lang="en-US" dirty="0"/>
          </a:p>
        </p:txBody>
      </p:sp>
      <p:sp>
        <p:nvSpPr>
          <p:cNvPr id="163019" name="Freeform 203"/>
          <p:cNvSpPr>
            <a:spLocks/>
          </p:cNvSpPr>
          <p:nvPr/>
        </p:nvSpPr>
        <p:spPr bwMode="auto">
          <a:xfrm rot="1746261">
            <a:off x="6477000" y="1749425"/>
            <a:ext cx="1295400" cy="685800"/>
          </a:xfrm>
          <a:custGeom>
            <a:avLst/>
            <a:gdLst>
              <a:gd name="T0" fmla="*/ 0 w 1384"/>
              <a:gd name="T1" fmla="*/ 606 h 606"/>
              <a:gd name="T2" fmla="*/ 613 w 1384"/>
              <a:gd name="T3" fmla="*/ 334 h 606"/>
              <a:gd name="T4" fmla="*/ 542 w 1384"/>
              <a:gd name="T5" fmla="*/ 334 h 606"/>
              <a:gd name="T6" fmla="*/ 1384 w 1384"/>
              <a:gd name="T7" fmla="*/ 0 h 606"/>
              <a:gd name="T8" fmla="*/ 670 w 1384"/>
              <a:gd name="T9" fmla="*/ 316 h 606"/>
              <a:gd name="T10" fmla="*/ 751 w 1384"/>
              <a:gd name="T11" fmla="*/ 316 h 606"/>
              <a:gd name="T12" fmla="*/ 0 w 1384"/>
              <a:gd name="T13" fmla="*/ 606 h 606"/>
            </a:gdLst>
            <a:ahLst/>
            <a:cxnLst>
              <a:cxn ang="0">
                <a:pos x="T0" y="T1"/>
              </a:cxn>
              <a:cxn ang="0">
                <a:pos x="T2" y="T3"/>
              </a:cxn>
              <a:cxn ang="0">
                <a:pos x="T4" y="T5"/>
              </a:cxn>
              <a:cxn ang="0">
                <a:pos x="T6" y="T7"/>
              </a:cxn>
              <a:cxn ang="0">
                <a:pos x="T8" y="T9"/>
              </a:cxn>
              <a:cxn ang="0">
                <a:pos x="T10" y="T11"/>
              </a:cxn>
              <a:cxn ang="0">
                <a:pos x="T12" y="T13"/>
              </a:cxn>
            </a:cxnLst>
            <a:rect l="0" t="0" r="r" b="b"/>
            <a:pathLst>
              <a:path w="1384" h="606">
                <a:moveTo>
                  <a:pt x="0" y="606"/>
                </a:moveTo>
                <a:lnTo>
                  <a:pt x="613" y="334"/>
                </a:lnTo>
                <a:lnTo>
                  <a:pt x="542" y="334"/>
                </a:lnTo>
                <a:lnTo>
                  <a:pt x="1384" y="0"/>
                </a:lnTo>
                <a:lnTo>
                  <a:pt x="670" y="316"/>
                </a:lnTo>
                <a:lnTo>
                  <a:pt x="751" y="316"/>
                </a:lnTo>
                <a:lnTo>
                  <a:pt x="0" y="606"/>
                </a:lnTo>
                <a:close/>
              </a:path>
            </a:pathLst>
          </a:custGeom>
          <a:solidFill>
            <a:schemeClr val="accent2"/>
          </a:solidFill>
          <a:ln w="3175" cmpd="sng">
            <a:solidFill>
              <a:schemeClr val="accent2"/>
            </a:solidFill>
            <a:prstDash val="solid"/>
            <a:round/>
            <a:headEnd/>
            <a:tailEnd/>
          </a:ln>
        </p:spPr>
        <p:txBody>
          <a:bodyPr/>
          <a:lstStyle/>
          <a:p>
            <a:endParaRPr lang="en-US" dirty="0"/>
          </a:p>
        </p:txBody>
      </p:sp>
      <p:sp>
        <p:nvSpPr>
          <p:cNvPr id="163020" name="Freeform 204"/>
          <p:cNvSpPr>
            <a:spLocks/>
          </p:cNvSpPr>
          <p:nvPr/>
        </p:nvSpPr>
        <p:spPr bwMode="auto">
          <a:xfrm rot="1140993">
            <a:off x="1927225" y="1390650"/>
            <a:ext cx="4191000" cy="1520825"/>
          </a:xfrm>
          <a:custGeom>
            <a:avLst/>
            <a:gdLst>
              <a:gd name="T0" fmla="*/ 0 w 1384"/>
              <a:gd name="T1" fmla="*/ 606 h 606"/>
              <a:gd name="T2" fmla="*/ 613 w 1384"/>
              <a:gd name="T3" fmla="*/ 334 h 606"/>
              <a:gd name="T4" fmla="*/ 542 w 1384"/>
              <a:gd name="T5" fmla="*/ 334 h 606"/>
              <a:gd name="T6" fmla="*/ 1384 w 1384"/>
              <a:gd name="T7" fmla="*/ 0 h 606"/>
              <a:gd name="T8" fmla="*/ 670 w 1384"/>
              <a:gd name="T9" fmla="*/ 316 h 606"/>
              <a:gd name="T10" fmla="*/ 751 w 1384"/>
              <a:gd name="T11" fmla="*/ 316 h 606"/>
              <a:gd name="T12" fmla="*/ 0 w 1384"/>
              <a:gd name="T13" fmla="*/ 606 h 606"/>
            </a:gdLst>
            <a:ahLst/>
            <a:cxnLst>
              <a:cxn ang="0">
                <a:pos x="T0" y="T1"/>
              </a:cxn>
              <a:cxn ang="0">
                <a:pos x="T2" y="T3"/>
              </a:cxn>
              <a:cxn ang="0">
                <a:pos x="T4" y="T5"/>
              </a:cxn>
              <a:cxn ang="0">
                <a:pos x="T6" y="T7"/>
              </a:cxn>
              <a:cxn ang="0">
                <a:pos x="T8" y="T9"/>
              </a:cxn>
              <a:cxn ang="0">
                <a:pos x="T10" y="T11"/>
              </a:cxn>
              <a:cxn ang="0">
                <a:pos x="T12" y="T13"/>
              </a:cxn>
            </a:cxnLst>
            <a:rect l="0" t="0" r="r" b="b"/>
            <a:pathLst>
              <a:path w="1384" h="606">
                <a:moveTo>
                  <a:pt x="0" y="606"/>
                </a:moveTo>
                <a:lnTo>
                  <a:pt x="613" y="334"/>
                </a:lnTo>
                <a:lnTo>
                  <a:pt x="542" y="334"/>
                </a:lnTo>
                <a:lnTo>
                  <a:pt x="1384" y="0"/>
                </a:lnTo>
                <a:lnTo>
                  <a:pt x="670" y="316"/>
                </a:lnTo>
                <a:lnTo>
                  <a:pt x="751" y="316"/>
                </a:lnTo>
                <a:lnTo>
                  <a:pt x="0" y="606"/>
                </a:lnTo>
                <a:close/>
              </a:path>
            </a:pathLst>
          </a:custGeom>
          <a:solidFill>
            <a:srgbClr val="FFFF00"/>
          </a:solidFill>
          <a:ln w="3175" cmpd="sng">
            <a:solidFill>
              <a:srgbClr val="FFFF00"/>
            </a:solidFill>
            <a:prstDash val="solid"/>
            <a:round/>
            <a:headEnd/>
            <a:tailEnd/>
          </a:ln>
        </p:spPr>
        <p:txBody>
          <a:bodyPr/>
          <a:lstStyle/>
          <a:p>
            <a:endParaRPr lang="en-US" dirty="0"/>
          </a:p>
        </p:txBody>
      </p:sp>
      <p:graphicFrame>
        <p:nvGraphicFramePr>
          <p:cNvPr id="163021" name="Object 205"/>
          <p:cNvGraphicFramePr>
            <a:graphicFrameLocks noChangeAspect="1"/>
          </p:cNvGraphicFramePr>
          <p:nvPr/>
        </p:nvGraphicFramePr>
        <p:xfrm>
          <a:off x="6019800" y="1879600"/>
          <a:ext cx="685800" cy="330200"/>
        </p:xfrm>
        <a:graphic>
          <a:graphicData uri="http://schemas.openxmlformats.org/presentationml/2006/ole">
            <mc:AlternateContent xmlns:mc="http://schemas.openxmlformats.org/markup-compatibility/2006">
              <mc:Choice xmlns:v="urn:schemas-microsoft-com:vml" Requires="v">
                <p:oleObj spid="_x0000_s6213" name="Clip" r:id="rId8" imgW="4582440" imgH="2467080" progId="MS_ClipArt_Gallery.5">
                  <p:embed/>
                </p:oleObj>
              </mc:Choice>
              <mc:Fallback>
                <p:oleObj name="Clip" r:id="rId8" imgW="4582440" imgH="2467080" progId="MS_ClipArt_Gallery.5">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9800" y="1879600"/>
                        <a:ext cx="6858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022" name="Freeform 206"/>
          <p:cNvSpPr>
            <a:spLocks/>
          </p:cNvSpPr>
          <p:nvPr/>
        </p:nvSpPr>
        <p:spPr bwMode="auto">
          <a:xfrm rot="-1399460">
            <a:off x="-203200" y="2632075"/>
            <a:ext cx="2230438" cy="2212975"/>
          </a:xfrm>
          <a:custGeom>
            <a:avLst/>
            <a:gdLst>
              <a:gd name="T0" fmla="*/ 0 w 1384"/>
              <a:gd name="T1" fmla="*/ 606 h 606"/>
              <a:gd name="T2" fmla="*/ 613 w 1384"/>
              <a:gd name="T3" fmla="*/ 334 h 606"/>
              <a:gd name="T4" fmla="*/ 542 w 1384"/>
              <a:gd name="T5" fmla="*/ 334 h 606"/>
              <a:gd name="T6" fmla="*/ 1384 w 1384"/>
              <a:gd name="T7" fmla="*/ 0 h 606"/>
              <a:gd name="T8" fmla="*/ 670 w 1384"/>
              <a:gd name="T9" fmla="*/ 316 h 606"/>
              <a:gd name="T10" fmla="*/ 751 w 1384"/>
              <a:gd name="T11" fmla="*/ 316 h 606"/>
              <a:gd name="T12" fmla="*/ 0 w 1384"/>
              <a:gd name="T13" fmla="*/ 606 h 606"/>
            </a:gdLst>
            <a:ahLst/>
            <a:cxnLst>
              <a:cxn ang="0">
                <a:pos x="T0" y="T1"/>
              </a:cxn>
              <a:cxn ang="0">
                <a:pos x="T2" y="T3"/>
              </a:cxn>
              <a:cxn ang="0">
                <a:pos x="T4" y="T5"/>
              </a:cxn>
              <a:cxn ang="0">
                <a:pos x="T6" y="T7"/>
              </a:cxn>
              <a:cxn ang="0">
                <a:pos x="T8" y="T9"/>
              </a:cxn>
              <a:cxn ang="0">
                <a:pos x="T10" y="T11"/>
              </a:cxn>
              <a:cxn ang="0">
                <a:pos x="T12" y="T13"/>
              </a:cxn>
            </a:cxnLst>
            <a:rect l="0" t="0" r="r" b="b"/>
            <a:pathLst>
              <a:path w="1384" h="606">
                <a:moveTo>
                  <a:pt x="0" y="606"/>
                </a:moveTo>
                <a:lnTo>
                  <a:pt x="613" y="334"/>
                </a:lnTo>
                <a:lnTo>
                  <a:pt x="542" y="334"/>
                </a:lnTo>
                <a:lnTo>
                  <a:pt x="1384" y="0"/>
                </a:lnTo>
                <a:lnTo>
                  <a:pt x="670" y="316"/>
                </a:lnTo>
                <a:lnTo>
                  <a:pt x="751" y="316"/>
                </a:lnTo>
                <a:lnTo>
                  <a:pt x="0" y="606"/>
                </a:lnTo>
                <a:close/>
              </a:path>
            </a:pathLst>
          </a:custGeom>
          <a:solidFill>
            <a:srgbClr val="FFFF00"/>
          </a:solidFill>
          <a:ln w="3175" cmpd="sng">
            <a:solidFill>
              <a:srgbClr val="FFFF00"/>
            </a:solidFill>
            <a:prstDash val="solid"/>
            <a:round/>
            <a:headEnd/>
            <a:tailEnd/>
          </a:ln>
        </p:spPr>
        <p:txBody>
          <a:bodyPr/>
          <a:lstStyle/>
          <a:p>
            <a:endParaRPr lang="en-US" dirty="0"/>
          </a:p>
        </p:txBody>
      </p:sp>
      <p:sp>
        <p:nvSpPr>
          <p:cNvPr id="163023" name="Line 207"/>
          <p:cNvSpPr>
            <a:spLocks noChangeShapeType="1"/>
          </p:cNvSpPr>
          <p:nvPr/>
        </p:nvSpPr>
        <p:spPr bwMode="auto">
          <a:xfrm>
            <a:off x="533400" y="990600"/>
            <a:ext cx="990600" cy="1143000"/>
          </a:xfrm>
          <a:prstGeom prst="line">
            <a:avLst/>
          </a:prstGeom>
          <a:noFill/>
          <a:ln w="12700">
            <a:solidFill>
              <a:srgbClr val="00CC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24" name="Line 208"/>
          <p:cNvSpPr>
            <a:spLocks noChangeShapeType="1"/>
          </p:cNvSpPr>
          <p:nvPr/>
        </p:nvSpPr>
        <p:spPr bwMode="auto">
          <a:xfrm flipV="1">
            <a:off x="1676400" y="1447800"/>
            <a:ext cx="6172200" cy="685800"/>
          </a:xfrm>
          <a:prstGeom prst="line">
            <a:avLst/>
          </a:prstGeom>
          <a:noFill/>
          <a:ln w="12700">
            <a:solidFill>
              <a:srgbClr val="00CC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25" name="Line 209"/>
          <p:cNvSpPr>
            <a:spLocks noChangeShapeType="1"/>
          </p:cNvSpPr>
          <p:nvPr/>
        </p:nvSpPr>
        <p:spPr bwMode="auto">
          <a:xfrm>
            <a:off x="1371600" y="1371600"/>
            <a:ext cx="228600" cy="762000"/>
          </a:xfrm>
          <a:prstGeom prst="line">
            <a:avLst/>
          </a:prstGeom>
          <a:noFill/>
          <a:ln w="12700">
            <a:solidFill>
              <a:srgbClr val="00CC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26" name="Line 210"/>
          <p:cNvSpPr>
            <a:spLocks noChangeShapeType="1"/>
          </p:cNvSpPr>
          <p:nvPr/>
        </p:nvSpPr>
        <p:spPr bwMode="auto">
          <a:xfrm flipV="1">
            <a:off x="1600200" y="1295400"/>
            <a:ext cx="1676400" cy="914400"/>
          </a:xfrm>
          <a:prstGeom prst="line">
            <a:avLst/>
          </a:prstGeom>
          <a:noFill/>
          <a:ln w="12700">
            <a:solidFill>
              <a:srgbClr val="00CC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27" name="Line 211"/>
          <p:cNvSpPr>
            <a:spLocks noChangeShapeType="1"/>
          </p:cNvSpPr>
          <p:nvPr/>
        </p:nvSpPr>
        <p:spPr bwMode="auto">
          <a:xfrm flipV="1">
            <a:off x="1600200" y="990600"/>
            <a:ext cx="6934200" cy="1219200"/>
          </a:xfrm>
          <a:prstGeom prst="line">
            <a:avLst/>
          </a:prstGeom>
          <a:noFill/>
          <a:ln w="12700">
            <a:solidFill>
              <a:srgbClr val="00CC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028" name="Line 212"/>
          <p:cNvSpPr>
            <a:spLocks noChangeShapeType="1"/>
          </p:cNvSpPr>
          <p:nvPr/>
        </p:nvSpPr>
        <p:spPr bwMode="auto">
          <a:xfrm flipV="1">
            <a:off x="1600200" y="1200150"/>
            <a:ext cx="4114800" cy="1009650"/>
          </a:xfrm>
          <a:prstGeom prst="line">
            <a:avLst/>
          </a:prstGeom>
          <a:noFill/>
          <a:ln w="12700">
            <a:solidFill>
              <a:srgbClr val="00CC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163029" name="Group 213"/>
          <p:cNvGrpSpPr>
            <a:grpSpLocks noChangeAspect="1"/>
          </p:cNvGrpSpPr>
          <p:nvPr/>
        </p:nvGrpSpPr>
        <p:grpSpPr bwMode="auto">
          <a:xfrm flipH="1">
            <a:off x="5638800" y="1066800"/>
            <a:ext cx="685800" cy="185738"/>
            <a:chOff x="3217" y="413"/>
            <a:chExt cx="663" cy="196"/>
          </a:xfrm>
        </p:grpSpPr>
        <p:sp>
          <p:nvSpPr>
            <p:cNvPr id="163030" name="Freeform 214"/>
            <p:cNvSpPr>
              <a:spLocks noChangeAspect="1"/>
            </p:cNvSpPr>
            <p:nvPr/>
          </p:nvSpPr>
          <p:spPr bwMode="auto">
            <a:xfrm>
              <a:off x="3217" y="413"/>
              <a:ext cx="249" cy="106"/>
            </a:xfrm>
            <a:custGeom>
              <a:avLst/>
              <a:gdLst>
                <a:gd name="T0" fmla="*/ 0 w 921"/>
                <a:gd name="T1" fmla="*/ 0 h 393"/>
                <a:gd name="T2" fmla="*/ 12 w 921"/>
                <a:gd name="T3" fmla="*/ 231 h 393"/>
                <a:gd name="T4" fmla="*/ 921 w 921"/>
                <a:gd name="T5" fmla="*/ 393 h 393"/>
                <a:gd name="T6" fmla="*/ 891 w 921"/>
                <a:gd name="T7" fmla="*/ 138 h 393"/>
                <a:gd name="T8" fmla="*/ 0 w 921"/>
                <a:gd name="T9" fmla="*/ 0 h 393"/>
              </a:gdLst>
              <a:ahLst/>
              <a:cxnLst>
                <a:cxn ang="0">
                  <a:pos x="T0" y="T1"/>
                </a:cxn>
                <a:cxn ang="0">
                  <a:pos x="T2" y="T3"/>
                </a:cxn>
                <a:cxn ang="0">
                  <a:pos x="T4" y="T5"/>
                </a:cxn>
                <a:cxn ang="0">
                  <a:pos x="T6" y="T7"/>
                </a:cxn>
                <a:cxn ang="0">
                  <a:pos x="T8" y="T9"/>
                </a:cxn>
              </a:cxnLst>
              <a:rect l="0" t="0" r="r" b="b"/>
              <a:pathLst>
                <a:path w="921" h="393">
                  <a:moveTo>
                    <a:pt x="0" y="0"/>
                  </a:moveTo>
                  <a:lnTo>
                    <a:pt x="12" y="231"/>
                  </a:lnTo>
                  <a:lnTo>
                    <a:pt x="921" y="393"/>
                  </a:lnTo>
                  <a:lnTo>
                    <a:pt x="891" y="138"/>
                  </a:lnTo>
                  <a:lnTo>
                    <a:pt x="0" y="0"/>
                  </a:lnTo>
                  <a:close/>
                </a:path>
              </a:pathLst>
            </a:custGeom>
            <a:gradFill rotWithShape="0">
              <a:gsLst>
                <a:gs pos="0">
                  <a:srgbClr val="0000CC"/>
                </a:gs>
                <a:gs pos="100000">
                  <a:srgbClr val="FFFFCC"/>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31" name="Freeform 215"/>
            <p:cNvSpPr>
              <a:spLocks noChangeAspect="1"/>
            </p:cNvSpPr>
            <p:nvPr/>
          </p:nvSpPr>
          <p:spPr bwMode="auto">
            <a:xfrm>
              <a:off x="3593" y="466"/>
              <a:ext cx="287" cy="132"/>
            </a:xfrm>
            <a:custGeom>
              <a:avLst/>
              <a:gdLst>
                <a:gd name="T0" fmla="*/ 0 w 1062"/>
                <a:gd name="T1" fmla="*/ 0 h 489"/>
                <a:gd name="T2" fmla="*/ 21 w 1062"/>
                <a:gd name="T3" fmla="*/ 291 h 489"/>
                <a:gd name="T4" fmla="*/ 1062 w 1062"/>
                <a:gd name="T5" fmla="*/ 489 h 489"/>
                <a:gd name="T6" fmla="*/ 1047 w 1062"/>
                <a:gd name="T7" fmla="*/ 159 h 489"/>
                <a:gd name="T8" fmla="*/ 0 w 1062"/>
                <a:gd name="T9" fmla="*/ 0 h 489"/>
              </a:gdLst>
              <a:ahLst/>
              <a:cxnLst>
                <a:cxn ang="0">
                  <a:pos x="T0" y="T1"/>
                </a:cxn>
                <a:cxn ang="0">
                  <a:pos x="T2" y="T3"/>
                </a:cxn>
                <a:cxn ang="0">
                  <a:pos x="T4" y="T5"/>
                </a:cxn>
                <a:cxn ang="0">
                  <a:pos x="T6" y="T7"/>
                </a:cxn>
                <a:cxn ang="0">
                  <a:pos x="T8" y="T9"/>
                </a:cxn>
              </a:cxnLst>
              <a:rect l="0" t="0" r="r" b="b"/>
              <a:pathLst>
                <a:path w="1062" h="489">
                  <a:moveTo>
                    <a:pt x="0" y="0"/>
                  </a:moveTo>
                  <a:lnTo>
                    <a:pt x="21" y="291"/>
                  </a:lnTo>
                  <a:lnTo>
                    <a:pt x="1062" y="489"/>
                  </a:lnTo>
                  <a:lnTo>
                    <a:pt x="1047" y="159"/>
                  </a:lnTo>
                  <a:lnTo>
                    <a:pt x="0" y="0"/>
                  </a:lnTo>
                  <a:close/>
                </a:path>
              </a:pathLst>
            </a:custGeom>
            <a:gradFill rotWithShape="0">
              <a:gsLst>
                <a:gs pos="0">
                  <a:srgbClr val="FFFFCC"/>
                </a:gs>
                <a:gs pos="50000">
                  <a:srgbClr val="0000CC"/>
                </a:gs>
                <a:gs pos="100000">
                  <a:srgbClr val="FFFFCC"/>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32" name="Line 216"/>
            <p:cNvSpPr>
              <a:spLocks noChangeAspect="1" noChangeShapeType="1"/>
            </p:cNvSpPr>
            <p:nvPr/>
          </p:nvSpPr>
          <p:spPr bwMode="auto">
            <a:xfrm>
              <a:off x="3281" y="424"/>
              <a:ext cx="2" cy="63"/>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33" name="Line 217"/>
            <p:cNvSpPr>
              <a:spLocks noChangeAspect="1" noChangeShapeType="1"/>
            </p:cNvSpPr>
            <p:nvPr/>
          </p:nvSpPr>
          <p:spPr bwMode="auto">
            <a:xfrm>
              <a:off x="3364" y="438"/>
              <a:ext cx="2" cy="63"/>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34" name="Line 218"/>
            <p:cNvSpPr>
              <a:spLocks noChangeAspect="1" noChangeShapeType="1"/>
            </p:cNvSpPr>
            <p:nvPr/>
          </p:nvSpPr>
          <p:spPr bwMode="auto">
            <a:xfrm>
              <a:off x="3678" y="482"/>
              <a:ext cx="4" cy="77"/>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35" name="Line 219"/>
            <p:cNvSpPr>
              <a:spLocks noChangeAspect="1" noChangeShapeType="1"/>
            </p:cNvSpPr>
            <p:nvPr/>
          </p:nvSpPr>
          <p:spPr bwMode="auto">
            <a:xfrm>
              <a:off x="3780" y="497"/>
              <a:ext cx="3" cy="85"/>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036" name="Group 220"/>
            <p:cNvGrpSpPr>
              <a:grpSpLocks noChangeAspect="1"/>
            </p:cNvGrpSpPr>
            <p:nvPr/>
          </p:nvGrpSpPr>
          <p:grpSpPr bwMode="auto">
            <a:xfrm>
              <a:off x="3513" y="549"/>
              <a:ext cx="79" cy="60"/>
              <a:chOff x="3513" y="549"/>
              <a:chExt cx="79" cy="60"/>
            </a:xfrm>
          </p:grpSpPr>
          <p:sp>
            <p:nvSpPr>
              <p:cNvPr id="163037" name="Freeform 221"/>
              <p:cNvSpPr>
                <a:spLocks noChangeAspect="1"/>
              </p:cNvSpPr>
              <p:nvPr/>
            </p:nvSpPr>
            <p:spPr bwMode="auto">
              <a:xfrm>
                <a:off x="3513" y="549"/>
                <a:ext cx="79" cy="58"/>
              </a:xfrm>
              <a:custGeom>
                <a:avLst/>
                <a:gdLst>
                  <a:gd name="T0" fmla="*/ 42 w 591"/>
                  <a:gd name="T1" fmla="*/ 66 h 643"/>
                  <a:gd name="T2" fmla="*/ 0 w 591"/>
                  <a:gd name="T3" fmla="*/ 30 h 643"/>
                  <a:gd name="T4" fmla="*/ 21 w 591"/>
                  <a:gd name="T5" fmla="*/ 0 h 643"/>
                  <a:gd name="T6" fmla="*/ 436 w 591"/>
                  <a:gd name="T7" fmla="*/ 101 h 643"/>
                  <a:gd name="T8" fmla="*/ 591 w 591"/>
                  <a:gd name="T9" fmla="*/ 607 h 643"/>
                  <a:gd name="T10" fmla="*/ 575 w 591"/>
                  <a:gd name="T11" fmla="*/ 643 h 643"/>
                  <a:gd name="T12" fmla="*/ 505 w 591"/>
                  <a:gd name="T13" fmla="*/ 580 h 643"/>
                  <a:gd name="T14" fmla="*/ 42 w 591"/>
                  <a:gd name="T15" fmla="*/ 66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1" h="643">
                    <a:moveTo>
                      <a:pt x="42" y="66"/>
                    </a:moveTo>
                    <a:lnTo>
                      <a:pt x="0" y="30"/>
                    </a:lnTo>
                    <a:lnTo>
                      <a:pt x="21" y="0"/>
                    </a:lnTo>
                    <a:lnTo>
                      <a:pt x="436" y="101"/>
                    </a:lnTo>
                    <a:lnTo>
                      <a:pt x="591" y="607"/>
                    </a:lnTo>
                    <a:lnTo>
                      <a:pt x="575" y="643"/>
                    </a:lnTo>
                    <a:lnTo>
                      <a:pt x="505" y="580"/>
                    </a:lnTo>
                    <a:lnTo>
                      <a:pt x="42" y="66"/>
                    </a:lnTo>
                    <a:close/>
                  </a:path>
                </a:pathLst>
              </a:custGeom>
              <a:solidFill>
                <a:srgbClr val="A8A8A8"/>
              </a:solidFill>
              <a:ln w="1588">
                <a:solidFill>
                  <a:srgbClr val="000000"/>
                </a:solidFill>
                <a:prstDash val="solid"/>
                <a:round/>
                <a:headEnd/>
                <a:tailEnd/>
              </a:ln>
            </p:spPr>
            <p:txBody>
              <a:bodyPr/>
              <a:lstStyle/>
              <a:p>
                <a:endParaRPr lang="en-US" dirty="0"/>
              </a:p>
            </p:txBody>
          </p:sp>
          <p:sp>
            <p:nvSpPr>
              <p:cNvPr id="163038" name="Freeform 222"/>
              <p:cNvSpPr>
                <a:spLocks noChangeAspect="1"/>
              </p:cNvSpPr>
              <p:nvPr/>
            </p:nvSpPr>
            <p:spPr bwMode="auto">
              <a:xfrm>
                <a:off x="3513" y="554"/>
                <a:ext cx="77" cy="55"/>
              </a:xfrm>
              <a:custGeom>
                <a:avLst/>
                <a:gdLst>
                  <a:gd name="T0" fmla="*/ 0 w 573"/>
                  <a:gd name="T1" fmla="*/ 0 h 609"/>
                  <a:gd name="T2" fmla="*/ 155 w 573"/>
                  <a:gd name="T3" fmla="*/ 512 h 609"/>
                  <a:gd name="T4" fmla="*/ 573 w 573"/>
                  <a:gd name="T5" fmla="*/ 609 h 609"/>
                  <a:gd name="T6" fmla="*/ 417 w 573"/>
                  <a:gd name="T7" fmla="*/ 105 h 609"/>
                  <a:gd name="T8" fmla="*/ 0 w 573"/>
                  <a:gd name="T9" fmla="*/ 0 h 609"/>
                </a:gdLst>
                <a:ahLst/>
                <a:cxnLst>
                  <a:cxn ang="0">
                    <a:pos x="T0" y="T1"/>
                  </a:cxn>
                  <a:cxn ang="0">
                    <a:pos x="T2" y="T3"/>
                  </a:cxn>
                  <a:cxn ang="0">
                    <a:pos x="T4" y="T5"/>
                  </a:cxn>
                  <a:cxn ang="0">
                    <a:pos x="T6" y="T7"/>
                  </a:cxn>
                  <a:cxn ang="0">
                    <a:pos x="T8" y="T9"/>
                  </a:cxn>
                </a:cxnLst>
                <a:rect l="0" t="0" r="r" b="b"/>
                <a:pathLst>
                  <a:path w="573" h="609">
                    <a:moveTo>
                      <a:pt x="0" y="0"/>
                    </a:moveTo>
                    <a:lnTo>
                      <a:pt x="155" y="512"/>
                    </a:lnTo>
                    <a:lnTo>
                      <a:pt x="573" y="609"/>
                    </a:lnTo>
                    <a:lnTo>
                      <a:pt x="417" y="105"/>
                    </a:lnTo>
                    <a:lnTo>
                      <a:pt x="0" y="0"/>
                    </a:lnTo>
                    <a:close/>
                  </a:path>
                </a:pathLst>
              </a:custGeom>
              <a:solidFill>
                <a:srgbClr val="FFFFFF"/>
              </a:solidFill>
              <a:ln w="1588">
                <a:solidFill>
                  <a:srgbClr val="9E9E9E"/>
                </a:solidFill>
                <a:prstDash val="solid"/>
                <a:round/>
                <a:headEnd/>
                <a:tailEnd/>
              </a:ln>
            </p:spPr>
            <p:txBody>
              <a:bodyPr/>
              <a:lstStyle/>
              <a:p>
                <a:endParaRPr lang="en-US" dirty="0"/>
              </a:p>
            </p:txBody>
          </p:sp>
        </p:grpSp>
        <p:grpSp>
          <p:nvGrpSpPr>
            <p:cNvPr id="163039" name="Group 223"/>
            <p:cNvGrpSpPr>
              <a:grpSpLocks noChangeAspect="1"/>
            </p:cNvGrpSpPr>
            <p:nvPr/>
          </p:nvGrpSpPr>
          <p:grpSpPr bwMode="auto">
            <a:xfrm>
              <a:off x="3395" y="421"/>
              <a:ext cx="195" cy="148"/>
              <a:chOff x="3548" y="261"/>
              <a:chExt cx="195" cy="148"/>
            </a:xfrm>
          </p:grpSpPr>
          <p:sp>
            <p:nvSpPr>
              <p:cNvPr id="163040" name="AutoShape 224"/>
              <p:cNvSpPr>
                <a:spLocks noChangeAspect="1" noChangeArrowheads="1"/>
              </p:cNvSpPr>
              <p:nvPr/>
            </p:nvSpPr>
            <p:spPr bwMode="auto">
              <a:xfrm>
                <a:off x="3690" y="268"/>
                <a:ext cx="31" cy="33"/>
              </a:xfrm>
              <a:prstGeom prst="cube">
                <a:avLst>
                  <a:gd name="adj" fmla="val 35898"/>
                </a:avLst>
              </a:prstGeom>
              <a:solidFill>
                <a:srgbClr val="777777"/>
              </a:solidFill>
              <a:ln w="3175">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41" name="AutoShape 225"/>
              <p:cNvSpPr>
                <a:spLocks noChangeAspect="1" noChangeArrowheads="1"/>
              </p:cNvSpPr>
              <p:nvPr/>
            </p:nvSpPr>
            <p:spPr bwMode="auto">
              <a:xfrm>
                <a:off x="3635" y="261"/>
                <a:ext cx="25" cy="23"/>
              </a:xfrm>
              <a:prstGeom prst="cube">
                <a:avLst>
                  <a:gd name="adj" fmla="val 48486"/>
                </a:avLst>
              </a:prstGeom>
              <a:solidFill>
                <a:srgbClr val="777777"/>
              </a:solidFill>
              <a:ln w="3175">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42" name="Freeform 226" descr="Paper bag"/>
              <p:cNvSpPr>
                <a:spLocks noChangeAspect="1"/>
              </p:cNvSpPr>
              <p:nvPr/>
            </p:nvSpPr>
            <p:spPr bwMode="auto">
              <a:xfrm>
                <a:off x="3596" y="267"/>
                <a:ext cx="123" cy="55"/>
              </a:xfrm>
              <a:custGeom>
                <a:avLst/>
                <a:gdLst>
                  <a:gd name="T0" fmla="*/ 0 w 456"/>
                  <a:gd name="T1" fmla="*/ 150 h 201"/>
                  <a:gd name="T2" fmla="*/ 150 w 456"/>
                  <a:gd name="T3" fmla="*/ 0 h 201"/>
                  <a:gd name="T4" fmla="*/ 456 w 456"/>
                  <a:gd name="T5" fmla="*/ 39 h 201"/>
                  <a:gd name="T6" fmla="*/ 297 w 456"/>
                  <a:gd name="T7" fmla="*/ 201 h 201"/>
                  <a:gd name="T8" fmla="*/ 0 w 456"/>
                  <a:gd name="T9" fmla="*/ 150 h 201"/>
                </a:gdLst>
                <a:ahLst/>
                <a:cxnLst>
                  <a:cxn ang="0">
                    <a:pos x="T0" y="T1"/>
                  </a:cxn>
                  <a:cxn ang="0">
                    <a:pos x="T2" y="T3"/>
                  </a:cxn>
                  <a:cxn ang="0">
                    <a:pos x="T4" y="T5"/>
                  </a:cxn>
                  <a:cxn ang="0">
                    <a:pos x="T6" y="T7"/>
                  </a:cxn>
                  <a:cxn ang="0">
                    <a:pos x="T8" y="T9"/>
                  </a:cxn>
                </a:cxnLst>
                <a:rect l="0" t="0" r="r" b="b"/>
                <a:pathLst>
                  <a:path w="456" h="201">
                    <a:moveTo>
                      <a:pt x="0" y="150"/>
                    </a:moveTo>
                    <a:lnTo>
                      <a:pt x="150" y="0"/>
                    </a:lnTo>
                    <a:lnTo>
                      <a:pt x="456" y="39"/>
                    </a:lnTo>
                    <a:lnTo>
                      <a:pt x="297" y="201"/>
                    </a:lnTo>
                    <a:lnTo>
                      <a:pt x="0" y="150"/>
                    </a:lnTo>
                    <a:close/>
                  </a:path>
                </a:pathLst>
              </a:custGeom>
              <a:blipFill dpi="0" rotWithShape="0">
                <a:blip r:embed="rId10"/>
                <a:srcRect/>
                <a:tile tx="0" ty="0" sx="100000" sy="100000" flip="none" algn="tl"/>
              </a:blip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43" name="Freeform 227"/>
              <p:cNvSpPr>
                <a:spLocks noChangeAspect="1"/>
              </p:cNvSpPr>
              <p:nvPr/>
            </p:nvSpPr>
            <p:spPr bwMode="auto">
              <a:xfrm>
                <a:off x="3676" y="279"/>
                <a:ext cx="66" cy="108"/>
              </a:xfrm>
              <a:custGeom>
                <a:avLst/>
                <a:gdLst>
                  <a:gd name="T0" fmla="*/ 0 w 246"/>
                  <a:gd name="T1" fmla="*/ 159 h 402"/>
                  <a:gd name="T2" fmla="*/ 156 w 246"/>
                  <a:gd name="T3" fmla="*/ 0 h 402"/>
                  <a:gd name="T4" fmla="*/ 246 w 246"/>
                  <a:gd name="T5" fmla="*/ 246 h 402"/>
                  <a:gd name="T6" fmla="*/ 120 w 246"/>
                  <a:gd name="T7" fmla="*/ 402 h 402"/>
                  <a:gd name="T8" fmla="*/ 0 w 246"/>
                  <a:gd name="T9" fmla="*/ 159 h 402"/>
                </a:gdLst>
                <a:ahLst/>
                <a:cxnLst>
                  <a:cxn ang="0">
                    <a:pos x="T0" y="T1"/>
                  </a:cxn>
                  <a:cxn ang="0">
                    <a:pos x="T2" y="T3"/>
                  </a:cxn>
                  <a:cxn ang="0">
                    <a:pos x="T4" y="T5"/>
                  </a:cxn>
                  <a:cxn ang="0">
                    <a:pos x="T6" y="T7"/>
                  </a:cxn>
                  <a:cxn ang="0">
                    <a:pos x="T8" y="T9"/>
                  </a:cxn>
                </a:cxnLst>
                <a:rect l="0" t="0" r="r" b="b"/>
                <a:pathLst>
                  <a:path w="246" h="402">
                    <a:moveTo>
                      <a:pt x="0" y="159"/>
                    </a:moveTo>
                    <a:lnTo>
                      <a:pt x="156" y="0"/>
                    </a:lnTo>
                    <a:lnTo>
                      <a:pt x="246" y="246"/>
                    </a:lnTo>
                    <a:lnTo>
                      <a:pt x="120" y="402"/>
                    </a:lnTo>
                    <a:lnTo>
                      <a:pt x="0" y="159"/>
                    </a:lnTo>
                    <a:close/>
                  </a:path>
                </a:pathLst>
              </a:custGeom>
              <a:gradFill rotWithShape="0">
                <a:gsLst>
                  <a:gs pos="0">
                    <a:srgbClr val="FFCC66">
                      <a:gamma/>
                      <a:shade val="46275"/>
                      <a:invGamma/>
                    </a:srgbClr>
                  </a:gs>
                  <a:gs pos="100000">
                    <a:srgbClr val="FFCC66"/>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44" name="Freeform 228"/>
              <p:cNvSpPr>
                <a:spLocks noChangeAspect="1"/>
              </p:cNvSpPr>
              <p:nvPr/>
            </p:nvSpPr>
            <p:spPr bwMode="auto">
              <a:xfrm>
                <a:off x="3597" y="309"/>
                <a:ext cx="112" cy="78"/>
              </a:xfrm>
              <a:custGeom>
                <a:avLst/>
                <a:gdLst>
                  <a:gd name="T0" fmla="*/ 0 w 417"/>
                  <a:gd name="T1" fmla="*/ 0 h 291"/>
                  <a:gd name="T2" fmla="*/ 294 w 417"/>
                  <a:gd name="T3" fmla="*/ 51 h 291"/>
                  <a:gd name="T4" fmla="*/ 417 w 417"/>
                  <a:gd name="T5" fmla="*/ 291 h 291"/>
                  <a:gd name="T6" fmla="*/ 111 w 417"/>
                  <a:gd name="T7" fmla="*/ 249 h 291"/>
                  <a:gd name="T8" fmla="*/ 0 w 417"/>
                  <a:gd name="T9" fmla="*/ 0 h 291"/>
                </a:gdLst>
                <a:ahLst/>
                <a:cxnLst>
                  <a:cxn ang="0">
                    <a:pos x="T0" y="T1"/>
                  </a:cxn>
                  <a:cxn ang="0">
                    <a:pos x="T2" y="T3"/>
                  </a:cxn>
                  <a:cxn ang="0">
                    <a:pos x="T4" y="T5"/>
                  </a:cxn>
                  <a:cxn ang="0">
                    <a:pos x="T6" y="T7"/>
                  </a:cxn>
                  <a:cxn ang="0">
                    <a:pos x="T8" y="T9"/>
                  </a:cxn>
                </a:cxnLst>
                <a:rect l="0" t="0" r="r" b="b"/>
                <a:pathLst>
                  <a:path w="417" h="291">
                    <a:moveTo>
                      <a:pt x="0" y="0"/>
                    </a:moveTo>
                    <a:lnTo>
                      <a:pt x="294" y="51"/>
                    </a:lnTo>
                    <a:lnTo>
                      <a:pt x="417" y="291"/>
                    </a:lnTo>
                    <a:lnTo>
                      <a:pt x="111" y="249"/>
                    </a:lnTo>
                    <a:lnTo>
                      <a:pt x="0" y="0"/>
                    </a:lnTo>
                    <a:close/>
                  </a:path>
                </a:pathLst>
              </a:custGeom>
              <a:solidFill>
                <a:srgbClr val="FFCC66">
                  <a:alpha val="50000"/>
                </a:srgbClr>
              </a:soli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45" name="Freeform 229"/>
              <p:cNvSpPr>
                <a:spLocks noChangeAspect="1"/>
              </p:cNvSpPr>
              <p:nvPr/>
            </p:nvSpPr>
            <p:spPr bwMode="auto">
              <a:xfrm>
                <a:off x="3684" y="293"/>
                <a:ext cx="50" cy="88"/>
              </a:xfrm>
              <a:custGeom>
                <a:avLst/>
                <a:gdLst>
                  <a:gd name="T0" fmla="*/ 87 w 186"/>
                  <a:gd name="T1" fmla="*/ 0 h 324"/>
                  <a:gd name="T2" fmla="*/ 0 w 186"/>
                  <a:gd name="T3" fmla="*/ 87 h 324"/>
                  <a:gd name="T4" fmla="*/ 108 w 186"/>
                  <a:gd name="T5" fmla="*/ 324 h 324"/>
                  <a:gd name="T6" fmla="*/ 186 w 186"/>
                  <a:gd name="T7" fmla="*/ 222 h 324"/>
                  <a:gd name="T8" fmla="*/ 87 w 186"/>
                  <a:gd name="T9" fmla="*/ 0 h 324"/>
                </a:gdLst>
                <a:ahLst/>
                <a:cxnLst>
                  <a:cxn ang="0">
                    <a:pos x="T0" y="T1"/>
                  </a:cxn>
                  <a:cxn ang="0">
                    <a:pos x="T2" y="T3"/>
                  </a:cxn>
                  <a:cxn ang="0">
                    <a:pos x="T4" y="T5"/>
                  </a:cxn>
                  <a:cxn ang="0">
                    <a:pos x="T6" y="T7"/>
                  </a:cxn>
                  <a:cxn ang="0">
                    <a:pos x="T8" y="T9"/>
                  </a:cxn>
                </a:cxnLst>
                <a:rect l="0" t="0" r="r" b="b"/>
                <a:pathLst>
                  <a:path w="186" h="324">
                    <a:moveTo>
                      <a:pt x="87" y="0"/>
                    </a:moveTo>
                    <a:lnTo>
                      <a:pt x="0" y="87"/>
                    </a:lnTo>
                    <a:lnTo>
                      <a:pt x="108" y="324"/>
                    </a:lnTo>
                    <a:lnTo>
                      <a:pt x="186" y="222"/>
                    </a:lnTo>
                    <a:lnTo>
                      <a:pt x="87" y="0"/>
                    </a:lnTo>
                    <a:close/>
                  </a:path>
                </a:pathLst>
              </a:custGeom>
              <a:gradFill rotWithShape="0">
                <a:gsLst>
                  <a:gs pos="0">
                    <a:srgbClr val="777777"/>
                  </a:gs>
                  <a:gs pos="50000">
                    <a:srgbClr val="777777">
                      <a:gamma/>
                      <a:tint val="0"/>
                      <a:invGamma/>
                    </a:srgbClr>
                  </a:gs>
                  <a:gs pos="100000">
                    <a:srgbClr val="777777"/>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46" name="Oval 230"/>
              <p:cNvSpPr>
                <a:spLocks noChangeAspect="1" noChangeArrowheads="1"/>
              </p:cNvSpPr>
              <p:nvPr/>
            </p:nvSpPr>
            <p:spPr bwMode="auto">
              <a:xfrm rot="-1365941">
                <a:off x="3701" y="322"/>
                <a:ext cx="13" cy="21"/>
              </a:xfrm>
              <a:prstGeom prst="ellipse">
                <a:avLst/>
              </a:prstGeom>
              <a:solidFill>
                <a:schemeClr val="bg2"/>
              </a:solidFill>
              <a:ln w="12700">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47" name="Freeform 231"/>
              <p:cNvSpPr>
                <a:spLocks noChangeAspect="1"/>
              </p:cNvSpPr>
              <p:nvPr/>
            </p:nvSpPr>
            <p:spPr bwMode="auto">
              <a:xfrm>
                <a:off x="3708" y="317"/>
                <a:ext cx="35" cy="65"/>
              </a:xfrm>
              <a:custGeom>
                <a:avLst/>
                <a:gdLst>
                  <a:gd name="T0" fmla="*/ 0 w 129"/>
                  <a:gd name="T1" fmla="*/ 48 h 240"/>
                  <a:gd name="T2" fmla="*/ 129 w 129"/>
                  <a:gd name="T3" fmla="*/ 240 h 240"/>
                  <a:gd name="T4" fmla="*/ 120 w 129"/>
                  <a:gd name="T5" fmla="*/ 0 h 240"/>
                  <a:gd name="T6" fmla="*/ 0 w 129"/>
                  <a:gd name="T7" fmla="*/ 48 h 240"/>
                </a:gdLst>
                <a:ahLst/>
                <a:cxnLst>
                  <a:cxn ang="0">
                    <a:pos x="T0" y="T1"/>
                  </a:cxn>
                  <a:cxn ang="0">
                    <a:pos x="T2" y="T3"/>
                  </a:cxn>
                  <a:cxn ang="0">
                    <a:pos x="T4" y="T5"/>
                  </a:cxn>
                  <a:cxn ang="0">
                    <a:pos x="T6" y="T7"/>
                  </a:cxn>
                </a:cxnLst>
                <a:rect l="0" t="0" r="r" b="b"/>
                <a:pathLst>
                  <a:path w="129" h="240">
                    <a:moveTo>
                      <a:pt x="0" y="48"/>
                    </a:moveTo>
                    <a:lnTo>
                      <a:pt x="129" y="240"/>
                    </a:lnTo>
                    <a:lnTo>
                      <a:pt x="120" y="0"/>
                    </a:lnTo>
                    <a:lnTo>
                      <a:pt x="0" y="48"/>
                    </a:lnTo>
                    <a:close/>
                  </a:path>
                </a:pathLst>
              </a:custGeom>
              <a:noFill/>
              <a:ln w="9525" cap="flat" cmpd="sng">
                <a:solidFill>
                  <a:srgbClr val="777777"/>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048" name="Group 232"/>
              <p:cNvGrpSpPr>
                <a:grpSpLocks noChangeAspect="1"/>
              </p:cNvGrpSpPr>
              <p:nvPr/>
            </p:nvGrpSpPr>
            <p:grpSpPr bwMode="auto">
              <a:xfrm>
                <a:off x="3568" y="293"/>
                <a:ext cx="146" cy="116"/>
                <a:chOff x="1847" y="513"/>
                <a:chExt cx="540" cy="431"/>
              </a:xfrm>
            </p:grpSpPr>
            <p:sp>
              <p:nvSpPr>
                <p:cNvPr id="163049" name="Freeform 233"/>
                <p:cNvSpPr>
                  <a:spLocks noChangeAspect="1"/>
                </p:cNvSpPr>
                <p:nvPr/>
              </p:nvSpPr>
              <p:spPr bwMode="auto">
                <a:xfrm>
                  <a:off x="1847" y="513"/>
                  <a:ext cx="540" cy="431"/>
                </a:xfrm>
                <a:custGeom>
                  <a:avLst/>
                  <a:gdLst>
                    <a:gd name="T0" fmla="*/ 100 w 540"/>
                    <a:gd name="T1" fmla="*/ 0 h 431"/>
                    <a:gd name="T2" fmla="*/ 346 w 540"/>
                    <a:gd name="T3" fmla="*/ 35 h 431"/>
                    <a:gd name="T4" fmla="*/ 373 w 540"/>
                    <a:gd name="T5" fmla="*/ 45 h 431"/>
                    <a:gd name="T6" fmla="*/ 390 w 540"/>
                    <a:gd name="T7" fmla="*/ 59 h 431"/>
                    <a:gd name="T8" fmla="*/ 409 w 540"/>
                    <a:gd name="T9" fmla="*/ 71 h 431"/>
                    <a:gd name="T10" fmla="*/ 420 w 540"/>
                    <a:gd name="T11" fmla="*/ 83 h 431"/>
                    <a:gd name="T12" fmla="*/ 432 w 540"/>
                    <a:gd name="T13" fmla="*/ 99 h 431"/>
                    <a:gd name="T14" fmla="*/ 438 w 540"/>
                    <a:gd name="T15" fmla="*/ 107 h 431"/>
                    <a:gd name="T16" fmla="*/ 540 w 540"/>
                    <a:gd name="T17" fmla="*/ 324 h 431"/>
                    <a:gd name="T18" fmla="*/ 540 w 540"/>
                    <a:gd name="T19" fmla="*/ 350 h 431"/>
                    <a:gd name="T20" fmla="*/ 471 w 540"/>
                    <a:gd name="T21" fmla="*/ 423 h 431"/>
                    <a:gd name="T22" fmla="*/ 456 w 540"/>
                    <a:gd name="T23" fmla="*/ 431 h 431"/>
                    <a:gd name="T24" fmla="*/ 430 w 540"/>
                    <a:gd name="T25" fmla="*/ 431 h 431"/>
                    <a:gd name="T26" fmla="*/ 202 w 540"/>
                    <a:gd name="T27" fmla="*/ 401 h 431"/>
                    <a:gd name="T28" fmla="*/ 162 w 540"/>
                    <a:gd name="T29" fmla="*/ 389 h 431"/>
                    <a:gd name="T30" fmla="*/ 138 w 540"/>
                    <a:gd name="T31" fmla="*/ 374 h 431"/>
                    <a:gd name="T32" fmla="*/ 106 w 540"/>
                    <a:gd name="T33" fmla="*/ 344 h 431"/>
                    <a:gd name="T34" fmla="*/ 94 w 540"/>
                    <a:gd name="T35" fmla="*/ 317 h 431"/>
                    <a:gd name="T36" fmla="*/ 0 w 540"/>
                    <a:gd name="T37" fmla="*/ 113 h 431"/>
                    <a:gd name="T38" fmla="*/ 0 w 540"/>
                    <a:gd name="T39" fmla="*/ 96 h 431"/>
                    <a:gd name="T40" fmla="*/ 6 w 540"/>
                    <a:gd name="T41" fmla="*/ 83 h 431"/>
                    <a:gd name="T42" fmla="*/ 16 w 540"/>
                    <a:gd name="T43" fmla="*/ 68 h 431"/>
                    <a:gd name="T44" fmla="*/ 28 w 540"/>
                    <a:gd name="T45" fmla="*/ 56 h 431"/>
                    <a:gd name="T46" fmla="*/ 70 w 540"/>
                    <a:gd name="T47" fmla="*/ 17 h 431"/>
                    <a:gd name="T48" fmla="*/ 84 w 540"/>
                    <a:gd name="T49" fmla="*/ 5 h 431"/>
                    <a:gd name="T50" fmla="*/ 100 w 540"/>
                    <a:gd name="T51"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431">
                      <a:moveTo>
                        <a:pt x="100" y="0"/>
                      </a:moveTo>
                      <a:lnTo>
                        <a:pt x="346" y="35"/>
                      </a:lnTo>
                      <a:lnTo>
                        <a:pt x="373" y="45"/>
                      </a:lnTo>
                      <a:lnTo>
                        <a:pt x="390" y="59"/>
                      </a:lnTo>
                      <a:lnTo>
                        <a:pt x="409" y="71"/>
                      </a:lnTo>
                      <a:lnTo>
                        <a:pt x="420" y="83"/>
                      </a:lnTo>
                      <a:lnTo>
                        <a:pt x="432" y="99"/>
                      </a:lnTo>
                      <a:lnTo>
                        <a:pt x="438" y="107"/>
                      </a:lnTo>
                      <a:lnTo>
                        <a:pt x="540" y="324"/>
                      </a:lnTo>
                      <a:lnTo>
                        <a:pt x="540" y="350"/>
                      </a:lnTo>
                      <a:lnTo>
                        <a:pt x="471" y="423"/>
                      </a:lnTo>
                      <a:lnTo>
                        <a:pt x="456" y="431"/>
                      </a:lnTo>
                      <a:lnTo>
                        <a:pt x="430" y="431"/>
                      </a:lnTo>
                      <a:lnTo>
                        <a:pt x="202" y="401"/>
                      </a:lnTo>
                      <a:lnTo>
                        <a:pt x="162" y="389"/>
                      </a:lnTo>
                      <a:lnTo>
                        <a:pt x="138" y="374"/>
                      </a:lnTo>
                      <a:lnTo>
                        <a:pt x="106" y="344"/>
                      </a:lnTo>
                      <a:lnTo>
                        <a:pt x="94" y="317"/>
                      </a:lnTo>
                      <a:lnTo>
                        <a:pt x="0" y="113"/>
                      </a:lnTo>
                      <a:lnTo>
                        <a:pt x="0" y="96"/>
                      </a:lnTo>
                      <a:lnTo>
                        <a:pt x="6" y="83"/>
                      </a:lnTo>
                      <a:lnTo>
                        <a:pt x="16" y="68"/>
                      </a:lnTo>
                      <a:lnTo>
                        <a:pt x="28" y="56"/>
                      </a:lnTo>
                      <a:lnTo>
                        <a:pt x="70" y="17"/>
                      </a:lnTo>
                      <a:lnTo>
                        <a:pt x="84" y="5"/>
                      </a:lnTo>
                      <a:lnTo>
                        <a:pt x="100" y="0"/>
                      </a:lnTo>
                      <a:close/>
                    </a:path>
                  </a:pathLst>
                </a:custGeom>
                <a:solidFill>
                  <a:srgbClr val="EAEAEA">
                    <a:alpha val="50000"/>
                  </a:srgbClr>
                </a:soli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50" name="Freeform 234"/>
                <p:cNvSpPr>
                  <a:spLocks noChangeAspect="1"/>
                </p:cNvSpPr>
                <p:nvPr/>
              </p:nvSpPr>
              <p:spPr bwMode="auto">
                <a:xfrm>
                  <a:off x="1853" y="528"/>
                  <a:ext cx="520" cy="401"/>
                </a:xfrm>
                <a:custGeom>
                  <a:avLst/>
                  <a:gdLst>
                    <a:gd name="T0" fmla="*/ 30 w 520"/>
                    <a:gd name="T1" fmla="*/ 51 h 401"/>
                    <a:gd name="T2" fmla="*/ 129 w 520"/>
                    <a:gd name="T3" fmla="*/ 65 h 401"/>
                    <a:gd name="T4" fmla="*/ 276 w 520"/>
                    <a:gd name="T5" fmla="*/ 86 h 401"/>
                    <a:gd name="T6" fmla="*/ 303 w 520"/>
                    <a:gd name="T7" fmla="*/ 96 h 401"/>
                    <a:gd name="T8" fmla="*/ 320 w 520"/>
                    <a:gd name="T9" fmla="*/ 110 h 401"/>
                    <a:gd name="T10" fmla="*/ 339 w 520"/>
                    <a:gd name="T11" fmla="*/ 122 h 401"/>
                    <a:gd name="T12" fmla="*/ 350 w 520"/>
                    <a:gd name="T13" fmla="*/ 134 h 401"/>
                    <a:gd name="T14" fmla="*/ 362 w 520"/>
                    <a:gd name="T15" fmla="*/ 150 h 401"/>
                    <a:gd name="T16" fmla="*/ 368 w 520"/>
                    <a:gd name="T17" fmla="*/ 158 h 401"/>
                    <a:gd name="T18" fmla="*/ 470 w 520"/>
                    <a:gd name="T19" fmla="*/ 375 h 401"/>
                    <a:gd name="T20" fmla="*/ 470 w 520"/>
                    <a:gd name="T21" fmla="*/ 401 h 401"/>
                    <a:gd name="T22" fmla="*/ 520 w 520"/>
                    <a:gd name="T23" fmla="*/ 351 h 401"/>
                    <a:gd name="T24" fmla="*/ 499 w 520"/>
                    <a:gd name="T25" fmla="*/ 354 h 401"/>
                    <a:gd name="T26" fmla="*/ 400 w 520"/>
                    <a:gd name="T27" fmla="*/ 339 h 401"/>
                    <a:gd name="T28" fmla="*/ 270 w 520"/>
                    <a:gd name="T29" fmla="*/ 321 h 401"/>
                    <a:gd name="T30" fmla="*/ 237 w 520"/>
                    <a:gd name="T31" fmla="*/ 312 h 401"/>
                    <a:gd name="T32" fmla="*/ 196 w 520"/>
                    <a:gd name="T33" fmla="*/ 294 h 401"/>
                    <a:gd name="T34" fmla="*/ 171 w 520"/>
                    <a:gd name="T35" fmla="*/ 270 h 401"/>
                    <a:gd name="T36" fmla="*/ 159 w 520"/>
                    <a:gd name="T37" fmla="*/ 242 h 401"/>
                    <a:gd name="T38" fmla="*/ 84 w 520"/>
                    <a:gd name="T39" fmla="*/ 81 h 401"/>
                    <a:gd name="T40" fmla="*/ 76 w 520"/>
                    <a:gd name="T41" fmla="*/ 63 h 401"/>
                    <a:gd name="T42" fmla="*/ 64 w 520"/>
                    <a:gd name="T43" fmla="*/ 39 h 401"/>
                    <a:gd name="T44" fmla="*/ 60 w 520"/>
                    <a:gd name="T45" fmla="*/ 30 h 401"/>
                    <a:gd name="T46" fmla="*/ 67 w 520"/>
                    <a:gd name="T47" fmla="*/ 0 h 401"/>
                    <a:gd name="T48" fmla="*/ 0 w 520"/>
                    <a:gd name="T49" fmla="*/ 68 h 401"/>
                    <a:gd name="T50" fmla="*/ 14 w 520"/>
                    <a:gd name="T51" fmla="*/ 56 h 401"/>
                    <a:gd name="T52" fmla="*/ 30 w 520"/>
                    <a:gd name="T53" fmla="*/ 5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0" h="401">
                      <a:moveTo>
                        <a:pt x="30" y="51"/>
                      </a:moveTo>
                      <a:lnTo>
                        <a:pt x="129" y="65"/>
                      </a:lnTo>
                      <a:lnTo>
                        <a:pt x="276" y="86"/>
                      </a:lnTo>
                      <a:lnTo>
                        <a:pt x="303" y="96"/>
                      </a:lnTo>
                      <a:lnTo>
                        <a:pt x="320" y="110"/>
                      </a:lnTo>
                      <a:lnTo>
                        <a:pt x="339" y="122"/>
                      </a:lnTo>
                      <a:lnTo>
                        <a:pt x="350" y="134"/>
                      </a:lnTo>
                      <a:lnTo>
                        <a:pt x="362" y="150"/>
                      </a:lnTo>
                      <a:lnTo>
                        <a:pt x="368" y="158"/>
                      </a:lnTo>
                      <a:lnTo>
                        <a:pt x="470" y="375"/>
                      </a:lnTo>
                      <a:lnTo>
                        <a:pt x="470" y="401"/>
                      </a:lnTo>
                      <a:lnTo>
                        <a:pt x="520" y="351"/>
                      </a:lnTo>
                      <a:lnTo>
                        <a:pt x="499" y="354"/>
                      </a:lnTo>
                      <a:lnTo>
                        <a:pt x="400" y="339"/>
                      </a:lnTo>
                      <a:lnTo>
                        <a:pt x="270" y="321"/>
                      </a:lnTo>
                      <a:lnTo>
                        <a:pt x="237" y="312"/>
                      </a:lnTo>
                      <a:lnTo>
                        <a:pt x="196" y="294"/>
                      </a:lnTo>
                      <a:lnTo>
                        <a:pt x="171" y="270"/>
                      </a:lnTo>
                      <a:lnTo>
                        <a:pt x="159" y="242"/>
                      </a:lnTo>
                      <a:lnTo>
                        <a:pt x="84" y="81"/>
                      </a:lnTo>
                      <a:lnTo>
                        <a:pt x="76" y="63"/>
                      </a:lnTo>
                      <a:lnTo>
                        <a:pt x="64" y="39"/>
                      </a:lnTo>
                      <a:lnTo>
                        <a:pt x="60" y="30"/>
                      </a:lnTo>
                      <a:lnTo>
                        <a:pt x="67" y="0"/>
                      </a:lnTo>
                      <a:lnTo>
                        <a:pt x="0" y="68"/>
                      </a:lnTo>
                      <a:lnTo>
                        <a:pt x="14" y="56"/>
                      </a:lnTo>
                      <a:lnTo>
                        <a:pt x="30" y="51"/>
                      </a:lnTo>
                      <a:close/>
                    </a:path>
                  </a:pathLst>
                </a:custGeom>
                <a:solidFill>
                  <a:srgbClr val="EAEAEA">
                    <a:alpha val="50000"/>
                  </a:srgbClr>
                </a:soli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51" name="Line 235"/>
                <p:cNvSpPr>
                  <a:spLocks noChangeAspect="1" noChangeShapeType="1"/>
                </p:cNvSpPr>
                <p:nvPr/>
              </p:nvSpPr>
              <p:spPr bwMode="auto">
                <a:xfrm flipV="1">
                  <a:off x="2063" y="851"/>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52" name="Line 236"/>
                <p:cNvSpPr>
                  <a:spLocks noChangeAspect="1" noChangeShapeType="1"/>
                </p:cNvSpPr>
                <p:nvPr/>
              </p:nvSpPr>
              <p:spPr bwMode="auto">
                <a:xfrm flipV="1">
                  <a:off x="2156" y="866"/>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53" name="Line 237"/>
                <p:cNvSpPr>
                  <a:spLocks noChangeAspect="1" noChangeShapeType="1"/>
                </p:cNvSpPr>
                <p:nvPr/>
              </p:nvSpPr>
              <p:spPr bwMode="auto">
                <a:xfrm flipV="1">
                  <a:off x="2255" y="877"/>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54" name="Line 238"/>
                <p:cNvSpPr>
                  <a:spLocks noChangeAspect="1" noChangeShapeType="1"/>
                </p:cNvSpPr>
                <p:nvPr/>
              </p:nvSpPr>
              <p:spPr bwMode="auto">
                <a:xfrm flipV="1">
                  <a:off x="1989" y="819"/>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55" name="Line 239"/>
                <p:cNvSpPr>
                  <a:spLocks noChangeAspect="1" noChangeShapeType="1"/>
                </p:cNvSpPr>
                <p:nvPr/>
              </p:nvSpPr>
              <p:spPr bwMode="auto">
                <a:xfrm flipV="1">
                  <a:off x="1952" y="764"/>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56" name="Line 240"/>
                <p:cNvSpPr>
                  <a:spLocks noChangeAspect="1" noChangeShapeType="1"/>
                </p:cNvSpPr>
                <p:nvPr/>
              </p:nvSpPr>
              <p:spPr bwMode="auto">
                <a:xfrm flipV="1">
                  <a:off x="1901" y="673"/>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57" name="Line 241"/>
                <p:cNvSpPr>
                  <a:spLocks noChangeAspect="1" noChangeShapeType="1"/>
                </p:cNvSpPr>
                <p:nvPr/>
              </p:nvSpPr>
              <p:spPr bwMode="auto">
                <a:xfrm flipV="1">
                  <a:off x="1863" y="578"/>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58" name="Line 242"/>
                <p:cNvSpPr>
                  <a:spLocks noChangeAspect="1" noChangeShapeType="1"/>
                </p:cNvSpPr>
                <p:nvPr/>
              </p:nvSpPr>
              <p:spPr bwMode="auto">
                <a:xfrm flipV="1">
                  <a:off x="1922" y="517"/>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59" name="Line 243"/>
                <p:cNvSpPr>
                  <a:spLocks noChangeAspect="1" noChangeShapeType="1"/>
                </p:cNvSpPr>
                <p:nvPr/>
              </p:nvSpPr>
              <p:spPr bwMode="auto">
                <a:xfrm flipV="1">
                  <a:off x="2027" y="531"/>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60" name="Line 244"/>
                <p:cNvSpPr>
                  <a:spLocks noChangeAspect="1" noChangeShapeType="1"/>
                </p:cNvSpPr>
                <p:nvPr/>
              </p:nvSpPr>
              <p:spPr bwMode="auto">
                <a:xfrm flipV="1">
                  <a:off x="2123" y="549"/>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61" name="Line 245"/>
                <p:cNvSpPr>
                  <a:spLocks noChangeAspect="1" noChangeShapeType="1"/>
                </p:cNvSpPr>
                <p:nvPr/>
              </p:nvSpPr>
              <p:spPr bwMode="auto">
                <a:xfrm flipV="1">
                  <a:off x="2197" y="588"/>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62" name="Line 246"/>
                <p:cNvSpPr>
                  <a:spLocks noChangeAspect="1" noChangeShapeType="1"/>
                </p:cNvSpPr>
                <p:nvPr/>
              </p:nvSpPr>
              <p:spPr bwMode="auto">
                <a:xfrm flipV="1">
                  <a:off x="2241" y="666"/>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63" name="Line 247"/>
                <p:cNvSpPr>
                  <a:spLocks noChangeAspect="1" noChangeShapeType="1"/>
                </p:cNvSpPr>
                <p:nvPr/>
              </p:nvSpPr>
              <p:spPr bwMode="auto">
                <a:xfrm flipV="1">
                  <a:off x="2279" y="741"/>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64" name="Line 248"/>
                <p:cNvSpPr>
                  <a:spLocks noChangeAspect="1" noChangeShapeType="1"/>
                </p:cNvSpPr>
                <p:nvPr/>
              </p:nvSpPr>
              <p:spPr bwMode="auto">
                <a:xfrm flipV="1">
                  <a:off x="2314" y="807"/>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65" name="Line 249"/>
                <p:cNvSpPr>
                  <a:spLocks noChangeAspect="1" noChangeShapeType="1"/>
                </p:cNvSpPr>
                <p:nvPr/>
              </p:nvSpPr>
              <p:spPr bwMode="auto">
                <a:xfrm>
                  <a:off x="2186" y="544"/>
                  <a:ext cx="7" cy="11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66" name="Line 250"/>
                <p:cNvSpPr>
                  <a:spLocks noChangeAspect="1" noChangeShapeType="1"/>
                </p:cNvSpPr>
                <p:nvPr/>
              </p:nvSpPr>
              <p:spPr bwMode="auto">
                <a:xfrm>
                  <a:off x="1991" y="522"/>
                  <a:ext cx="30" cy="82"/>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67" name="Line 251"/>
                <p:cNvSpPr>
                  <a:spLocks noChangeAspect="1" noChangeShapeType="1"/>
                </p:cNvSpPr>
                <p:nvPr/>
              </p:nvSpPr>
              <p:spPr bwMode="auto">
                <a:xfrm>
                  <a:off x="2124" y="847"/>
                  <a:ext cx="34" cy="8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68" name="Line 252"/>
                <p:cNvSpPr>
                  <a:spLocks noChangeAspect="1" noChangeShapeType="1"/>
                </p:cNvSpPr>
                <p:nvPr/>
              </p:nvSpPr>
              <p:spPr bwMode="auto">
                <a:xfrm flipH="1">
                  <a:off x="1989" y="768"/>
                  <a:ext cx="19" cy="11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69" name="Line 253"/>
                <p:cNvSpPr>
                  <a:spLocks noChangeAspect="1" noChangeShapeType="1"/>
                </p:cNvSpPr>
                <p:nvPr/>
              </p:nvSpPr>
              <p:spPr bwMode="auto">
                <a:xfrm flipH="1">
                  <a:off x="1901" y="581"/>
                  <a:ext cx="20" cy="15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70" name="Line 254"/>
                <p:cNvSpPr>
                  <a:spLocks noChangeAspect="1" noChangeShapeType="1"/>
                </p:cNvSpPr>
                <p:nvPr/>
              </p:nvSpPr>
              <p:spPr bwMode="auto">
                <a:xfrm flipH="1" flipV="1">
                  <a:off x="1901" y="746"/>
                  <a:ext cx="110" cy="22"/>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71" name="Line 255"/>
                <p:cNvSpPr>
                  <a:spLocks noChangeAspect="1" noChangeShapeType="1"/>
                </p:cNvSpPr>
                <p:nvPr/>
              </p:nvSpPr>
              <p:spPr bwMode="auto">
                <a:xfrm flipH="1">
                  <a:off x="1983" y="855"/>
                  <a:ext cx="140" cy="2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72" name="Line 256"/>
                <p:cNvSpPr>
                  <a:spLocks noChangeAspect="1" noChangeShapeType="1"/>
                </p:cNvSpPr>
                <p:nvPr/>
              </p:nvSpPr>
              <p:spPr bwMode="auto">
                <a:xfrm flipH="1">
                  <a:off x="2156" y="881"/>
                  <a:ext cx="155" cy="4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73" name="Line 257"/>
                <p:cNvSpPr>
                  <a:spLocks noChangeAspect="1" noChangeShapeType="1"/>
                </p:cNvSpPr>
                <p:nvPr/>
              </p:nvSpPr>
              <p:spPr bwMode="auto">
                <a:xfrm flipH="1" flipV="1">
                  <a:off x="2203" y="653"/>
                  <a:ext cx="104" cy="1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74" name="Line 258"/>
                <p:cNvSpPr>
                  <a:spLocks noChangeAspect="1" noChangeShapeType="1"/>
                </p:cNvSpPr>
                <p:nvPr/>
              </p:nvSpPr>
              <p:spPr bwMode="auto">
                <a:xfrm flipV="1">
                  <a:off x="2277" y="667"/>
                  <a:ext cx="22" cy="13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75" name="Line 259"/>
                <p:cNvSpPr>
                  <a:spLocks noChangeAspect="1" noChangeShapeType="1"/>
                </p:cNvSpPr>
                <p:nvPr/>
              </p:nvSpPr>
              <p:spPr bwMode="auto">
                <a:xfrm flipV="1">
                  <a:off x="2284" y="807"/>
                  <a:ext cx="87" cy="0"/>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76" name="Line 260"/>
                <p:cNvSpPr>
                  <a:spLocks noChangeAspect="1" noChangeShapeType="1"/>
                </p:cNvSpPr>
                <p:nvPr/>
              </p:nvSpPr>
              <p:spPr bwMode="auto">
                <a:xfrm flipV="1">
                  <a:off x="2026" y="551"/>
                  <a:ext cx="156" cy="4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077" name="Group 261"/>
              <p:cNvGrpSpPr>
                <a:grpSpLocks noChangeAspect="1"/>
              </p:cNvGrpSpPr>
              <p:nvPr/>
            </p:nvGrpSpPr>
            <p:grpSpPr bwMode="auto">
              <a:xfrm>
                <a:off x="3605" y="318"/>
                <a:ext cx="79" cy="67"/>
                <a:chOff x="1956" y="618"/>
                <a:chExt cx="294" cy="246"/>
              </a:xfrm>
            </p:grpSpPr>
            <p:grpSp>
              <p:nvGrpSpPr>
                <p:cNvPr id="163078" name="Group 262"/>
                <p:cNvGrpSpPr>
                  <a:grpSpLocks noChangeAspect="1"/>
                </p:cNvGrpSpPr>
                <p:nvPr/>
              </p:nvGrpSpPr>
              <p:grpSpPr bwMode="auto">
                <a:xfrm>
                  <a:off x="2001" y="618"/>
                  <a:ext cx="60" cy="54"/>
                  <a:chOff x="2001" y="618"/>
                  <a:chExt cx="60" cy="54"/>
                </a:xfrm>
              </p:grpSpPr>
              <p:sp>
                <p:nvSpPr>
                  <p:cNvPr id="163079" name="Line 263"/>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80" name="Line 264"/>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81" name="Line 265"/>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082" name="Group 266"/>
                <p:cNvGrpSpPr>
                  <a:grpSpLocks noChangeAspect="1"/>
                </p:cNvGrpSpPr>
                <p:nvPr/>
              </p:nvGrpSpPr>
              <p:grpSpPr bwMode="auto">
                <a:xfrm>
                  <a:off x="2151" y="648"/>
                  <a:ext cx="60" cy="54"/>
                  <a:chOff x="2001" y="618"/>
                  <a:chExt cx="60" cy="54"/>
                </a:xfrm>
              </p:grpSpPr>
              <p:sp>
                <p:nvSpPr>
                  <p:cNvPr id="163083" name="Line 267"/>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84" name="Line 268"/>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85" name="Line 269"/>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086" name="Group 270"/>
                <p:cNvGrpSpPr>
                  <a:grpSpLocks noChangeAspect="1"/>
                </p:cNvGrpSpPr>
                <p:nvPr/>
              </p:nvGrpSpPr>
              <p:grpSpPr bwMode="auto">
                <a:xfrm>
                  <a:off x="2073" y="738"/>
                  <a:ext cx="60" cy="54"/>
                  <a:chOff x="2001" y="618"/>
                  <a:chExt cx="60" cy="54"/>
                </a:xfrm>
              </p:grpSpPr>
              <p:sp>
                <p:nvSpPr>
                  <p:cNvPr id="163087" name="Line 271"/>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88" name="Line 272"/>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89" name="Line 273"/>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090" name="Group 274"/>
                <p:cNvGrpSpPr>
                  <a:grpSpLocks noChangeAspect="1"/>
                </p:cNvGrpSpPr>
                <p:nvPr/>
              </p:nvGrpSpPr>
              <p:grpSpPr bwMode="auto">
                <a:xfrm>
                  <a:off x="2190" y="762"/>
                  <a:ext cx="60" cy="54"/>
                  <a:chOff x="2001" y="618"/>
                  <a:chExt cx="60" cy="54"/>
                </a:xfrm>
              </p:grpSpPr>
              <p:sp>
                <p:nvSpPr>
                  <p:cNvPr id="163091" name="Line 275"/>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92" name="Line 276"/>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93" name="Line 277"/>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094" name="Group 278"/>
                <p:cNvGrpSpPr>
                  <a:grpSpLocks noChangeAspect="1"/>
                </p:cNvGrpSpPr>
                <p:nvPr/>
              </p:nvGrpSpPr>
              <p:grpSpPr bwMode="auto">
                <a:xfrm>
                  <a:off x="1956" y="642"/>
                  <a:ext cx="279" cy="222"/>
                  <a:chOff x="1956" y="642"/>
                  <a:chExt cx="279" cy="222"/>
                </a:xfrm>
              </p:grpSpPr>
              <p:sp>
                <p:nvSpPr>
                  <p:cNvPr id="163095" name="Oval 279"/>
                  <p:cNvSpPr>
                    <a:spLocks noChangeAspect="1" noChangeArrowheads="1"/>
                  </p:cNvSpPr>
                  <p:nvPr/>
                </p:nvSpPr>
                <p:spPr bwMode="auto">
                  <a:xfrm rot="-2406606">
                    <a:off x="1956" y="642"/>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96" name="Oval 280"/>
                  <p:cNvSpPr>
                    <a:spLocks noChangeAspect="1" noChangeArrowheads="1"/>
                  </p:cNvSpPr>
                  <p:nvPr/>
                </p:nvSpPr>
                <p:spPr bwMode="auto">
                  <a:xfrm rot="-2406606">
                    <a:off x="2097" y="666"/>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97" name="Oval 281"/>
                  <p:cNvSpPr>
                    <a:spLocks noChangeAspect="1" noChangeArrowheads="1"/>
                  </p:cNvSpPr>
                  <p:nvPr/>
                </p:nvSpPr>
                <p:spPr bwMode="auto">
                  <a:xfrm rot="-2406606">
                    <a:off x="2160" y="777"/>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098" name="Oval 282"/>
                  <p:cNvSpPr>
                    <a:spLocks noChangeAspect="1" noChangeArrowheads="1"/>
                  </p:cNvSpPr>
                  <p:nvPr/>
                </p:nvSpPr>
                <p:spPr bwMode="auto">
                  <a:xfrm rot="-2406606">
                    <a:off x="2031" y="753"/>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grpSp>
            <p:nvGrpSpPr>
              <p:cNvPr id="163099" name="Group 283"/>
              <p:cNvGrpSpPr>
                <a:grpSpLocks noChangeAspect="1"/>
              </p:cNvGrpSpPr>
              <p:nvPr/>
            </p:nvGrpSpPr>
            <p:grpSpPr bwMode="auto">
              <a:xfrm>
                <a:off x="3548" y="295"/>
                <a:ext cx="81" cy="22"/>
                <a:chOff x="1743" y="372"/>
                <a:chExt cx="300" cy="80"/>
              </a:xfrm>
            </p:grpSpPr>
            <p:sp>
              <p:nvSpPr>
                <p:cNvPr id="163100" name="Freeform 284"/>
                <p:cNvSpPr>
                  <a:spLocks noChangeAspect="1"/>
                </p:cNvSpPr>
                <p:nvPr/>
              </p:nvSpPr>
              <p:spPr bwMode="auto">
                <a:xfrm>
                  <a:off x="1747" y="372"/>
                  <a:ext cx="296" cy="75"/>
                </a:xfrm>
                <a:custGeom>
                  <a:avLst/>
                  <a:gdLst>
                    <a:gd name="T0" fmla="*/ 285 w 296"/>
                    <a:gd name="T1" fmla="*/ 0 h 75"/>
                    <a:gd name="T2" fmla="*/ 62 w 296"/>
                    <a:gd name="T3" fmla="*/ 59 h 75"/>
                    <a:gd name="T4" fmla="*/ 0 w 296"/>
                    <a:gd name="T5" fmla="*/ 75 h 75"/>
                    <a:gd name="T6" fmla="*/ 71 w 296"/>
                    <a:gd name="T7" fmla="*/ 69 h 75"/>
                    <a:gd name="T8" fmla="*/ 296 w 296"/>
                    <a:gd name="T9" fmla="*/ 8 h 75"/>
                    <a:gd name="T10" fmla="*/ 285 w 296"/>
                    <a:gd name="T11" fmla="*/ 0 h 75"/>
                  </a:gdLst>
                  <a:ahLst/>
                  <a:cxnLst>
                    <a:cxn ang="0">
                      <a:pos x="T0" y="T1"/>
                    </a:cxn>
                    <a:cxn ang="0">
                      <a:pos x="T2" y="T3"/>
                    </a:cxn>
                    <a:cxn ang="0">
                      <a:pos x="T4" y="T5"/>
                    </a:cxn>
                    <a:cxn ang="0">
                      <a:pos x="T6" y="T7"/>
                    </a:cxn>
                    <a:cxn ang="0">
                      <a:pos x="T8" y="T9"/>
                    </a:cxn>
                    <a:cxn ang="0">
                      <a:pos x="T10" y="T11"/>
                    </a:cxn>
                  </a:cxnLst>
                  <a:rect l="0" t="0" r="r" b="b"/>
                  <a:pathLst>
                    <a:path w="296" h="75">
                      <a:moveTo>
                        <a:pt x="285" y="0"/>
                      </a:moveTo>
                      <a:lnTo>
                        <a:pt x="62" y="59"/>
                      </a:lnTo>
                      <a:lnTo>
                        <a:pt x="0" y="75"/>
                      </a:lnTo>
                      <a:lnTo>
                        <a:pt x="71" y="69"/>
                      </a:lnTo>
                      <a:lnTo>
                        <a:pt x="296" y="8"/>
                      </a:lnTo>
                      <a:lnTo>
                        <a:pt x="285" y="0"/>
                      </a:lnTo>
                      <a:close/>
                    </a:path>
                  </a:pathLst>
                </a:custGeom>
                <a:gradFill rotWithShape="0">
                  <a:gsLst>
                    <a:gs pos="0">
                      <a:srgbClr val="777777"/>
                    </a:gs>
                    <a:gs pos="100000">
                      <a:srgbClr val="777777">
                        <a:gamma/>
                        <a:tint val="0"/>
                        <a:invGamma/>
                      </a:srgbClr>
                    </a:gs>
                  </a:gsLst>
                  <a:lin ang="18900000" scaled="1"/>
                </a:gra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01" name="Freeform 285"/>
                <p:cNvSpPr>
                  <a:spLocks noChangeAspect="1"/>
                </p:cNvSpPr>
                <p:nvPr/>
              </p:nvSpPr>
              <p:spPr bwMode="auto">
                <a:xfrm>
                  <a:off x="1743" y="424"/>
                  <a:ext cx="63" cy="28"/>
                </a:xfrm>
                <a:custGeom>
                  <a:avLst/>
                  <a:gdLst>
                    <a:gd name="T0" fmla="*/ 0 w 63"/>
                    <a:gd name="T1" fmla="*/ 28 h 28"/>
                    <a:gd name="T2" fmla="*/ 55 w 63"/>
                    <a:gd name="T3" fmla="*/ 0 h 28"/>
                    <a:gd name="T4" fmla="*/ 61 w 63"/>
                    <a:gd name="T5" fmla="*/ 10 h 28"/>
                    <a:gd name="T6" fmla="*/ 63 w 63"/>
                    <a:gd name="T7" fmla="*/ 27 h 28"/>
                    <a:gd name="T8" fmla="*/ 0 w 63"/>
                    <a:gd name="T9" fmla="*/ 28 h 28"/>
                  </a:gdLst>
                  <a:ahLst/>
                  <a:cxnLst>
                    <a:cxn ang="0">
                      <a:pos x="T0" y="T1"/>
                    </a:cxn>
                    <a:cxn ang="0">
                      <a:pos x="T2" y="T3"/>
                    </a:cxn>
                    <a:cxn ang="0">
                      <a:pos x="T4" y="T5"/>
                    </a:cxn>
                    <a:cxn ang="0">
                      <a:pos x="T6" y="T7"/>
                    </a:cxn>
                    <a:cxn ang="0">
                      <a:pos x="T8" y="T9"/>
                    </a:cxn>
                  </a:cxnLst>
                  <a:rect l="0" t="0" r="r" b="b"/>
                  <a:pathLst>
                    <a:path w="63" h="28">
                      <a:moveTo>
                        <a:pt x="0" y="28"/>
                      </a:moveTo>
                      <a:lnTo>
                        <a:pt x="55" y="0"/>
                      </a:lnTo>
                      <a:lnTo>
                        <a:pt x="61" y="10"/>
                      </a:lnTo>
                      <a:lnTo>
                        <a:pt x="63" y="27"/>
                      </a:lnTo>
                      <a:lnTo>
                        <a:pt x="0" y="28"/>
                      </a:lnTo>
                      <a:close/>
                    </a:path>
                  </a:pathLst>
                </a:custGeom>
                <a:gradFill rotWithShape="0">
                  <a:gsLst>
                    <a:gs pos="0">
                      <a:srgbClr val="777777">
                        <a:gamma/>
                        <a:tint val="21176"/>
                        <a:invGamma/>
                      </a:srgbClr>
                    </a:gs>
                    <a:gs pos="50000">
                      <a:srgbClr val="777777"/>
                    </a:gs>
                    <a:gs pos="100000">
                      <a:srgbClr val="777777">
                        <a:gamma/>
                        <a:tint val="21176"/>
                        <a:invGamma/>
                      </a:srgbClr>
                    </a:gs>
                  </a:gsLst>
                  <a:lin ang="2700000" scaled="1"/>
                </a:gra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grpSp>
      <p:pic>
        <p:nvPicPr>
          <p:cNvPr id="163102" name="Picture 286" descr="C:\Empty\SIBRhigh.tif"/>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96200" y="1295400"/>
            <a:ext cx="322263" cy="280988"/>
          </a:xfrm>
          <a:prstGeom prst="rect">
            <a:avLst/>
          </a:prstGeom>
          <a:noFill/>
          <a:extLst>
            <a:ext uri="{909E8E84-426E-40DD-AFC4-6F175D3DCCD1}">
              <a14:hiddenFill xmlns:a14="http://schemas.microsoft.com/office/drawing/2010/main">
                <a:solidFill>
                  <a:srgbClr val="FFFFFF"/>
                </a:solidFill>
              </a14:hiddenFill>
            </a:ext>
          </a:extLst>
        </p:spPr>
      </p:pic>
      <p:pic>
        <p:nvPicPr>
          <p:cNvPr id="163103" name="Picture 287" descr="C:\Empty\Satelite.tif"/>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800" y="1728788"/>
            <a:ext cx="741363" cy="633412"/>
          </a:xfrm>
          <a:prstGeom prst="rect">
            <a:avLst/>
          </a:prstGeom>
          <a:noFill/>
          <a:extLst>
            <a:ext uri="{909E8E84-426E-40DD-AFC4-6F175D3DCCD1}">
              <a14:hiddenFill xmlns:a14="http://schemas.microsoft.com/office/drawing/2010/main">
                <a:solidFill>
                  <a:srgbClr val="FFFFFF"/>
                </a:solidFill>
              </a14:hiddenFill>
            </a:ext>
          </a:extLst>
        </p:spPr>
      </p:pic>
      <p:grpSp>
        <p:nvGrpSpPr>
          <p:cNvPr id="163104" name="Group 288"/>
          <p:cNvGrpSpPr>
            <a:grpSpLocks noChangeAspect="1"/>
          </p:cNvGrpSpPr>
          <p:nvPr/>
        </p:nvGrpSpPr>
        <p:grpSpPr bwMode="auto">
          <a:xfrm flipH="1">
            <a:off x="8305800" y="914400"/>
            <a:ext cx="685800" cy="185738"/>
            <a:chOff x="3217" y="413"/>
            <a:chExt cx="663" cy="196"/>
          </a:xfrm>
        </p:grpSpPr>
        <p:sp>
          <p:nvSpPr>
            <p:cNvPr id="163105" name="Freeform 289"/>
            <p:cNvSpPr>
              <a:spLocks noChangeAspect="1"/>
            </p:cNvSpPr>
            <p:nvPr/>
          </p:nvSpPr>
          <p:spPr bwMode="auto">
            <a:xfrm>
              <a:off x="3217" y="413"/>
              <a:ext cx="249" cy="106"/>
            </a:xfrm>
            <a:custGeom>
              <a:avLst/>
              <a:gdLst>
                <a:gd name="T0" fmla="*/ 0 w 921"/>
                <a:gd name="T1" fmla="*/ 0 h 393"/>
                <a:gd name="T2" fmla="*/ 12 w 921"/>
                <a:gd name="T3" fmla="*/ 231 h 393"/>
                <a:gd name="T4" fmla="*/ 921 w 921"/>
                <a:gd name="T5" fmla="*/ 393 h 393"/>
                <a:gd name="T6" fmla="*/ 891 w 921"/>
                <a:gd name="T7" fmla="*/ 138 h 393"/>
                <a:gd name="T8" fmla="*/ 0 w 921"/>
                <a:gd name="T9" fmla="*/ 0 h 393"/>
              </a:gdLst>
              <a:ahLst/>
              <a:cxnLst>
                <a:cxn ang="0">
                  <a:pos x="T0" y="T1"/>
                </a:cxn>
                <a:cxn ang="0">
                  <a:pos x="T2" y="T3"/>
                </a:cxn>
                <a:cxn ang="0">
                  <a:pos x="T4" y="T5"/>
                </a:cxn>
                <a:cxn ang="0">
                  <a:pos x="T6" y="T7"/>
                </a:cxn>
                <a:cxn ang="0">
                  <a:pos x="T8" y="T9"/>
                </a:cxn>
              </a:cxnLst>
              <a:rect l="0" t="0" r="r" b="b"/>
              <a:pathLst>
                <a:path w="921" h="393">
                  <a:moveTo>
                    <a:pt x="0" y="0"/>
                  </a:moveTo>
                  <a:lnTo>
                    <a:pt x="12" y="231"/>
                  </a:lnTo>
                  <a:lnTo>
                    <a:pt x="921" y="393"/>
                  </a:lnTo>
                  <a:lnTo>
                    <a:pt x="891" y="138"/>
                  </a:lnTo>
                  <a:lnTo>
                    <a:pt x="0" y="0"/>
                  </a:lnTo>
                  <a:close/>
                </a:path>
              </a:pathLst>
            </a:custGeom>
            <a:gradFill rotWithShape="0">
              <a:gsLst>
                <a:gs pos="0">
                  <a:srgbClr val="0000CC"/>
                </a:gs>
                <a:gs pos="100000">
                  <a:srgbClr val="FFFFCC"/>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06" name="Freeform 290"/>
            <p:cNvSpPr>
              <a:spLocks noChangeAspect="1"/>
            </p:cNvSpPr>
            <p:nvPr/>
          </p:nvSpPr>
          <p:spPr bwMode="auto">
            <a:xfrm>
              <a:off x="3593" y="466"/>
              <a:ext cx="287" cy="132"/>
            </a:xfrm>
            <a:custGeom>
              <a:avLst/>
              <a:gdLst>
                <a:gd name="T0" fmla="*/ 0 w 1062"/>
                <a:gd name="T1" fmla="*/ 0 h 489"/>
                <a:gd name="T2" fmla="*/ 21 w 1062"/>
                <a:gd name="T3" fmla="*/ 291 h 489"/>
                <a:gd name="T4" fmla="*/ 1062 w 1062"/>
                <a:gd name="T5" fmla="*/ 489 h 489"/>
                <a:gd name="T6" fmla="*/ 1047 w 1062"/>
                <a:gd name="T7" fmla="*/ 159 h 489"/>
                <a:gd name="T8" fmla="*/ 0 w 1062"/>
                <a:gd name="T9" fmla="*/ 0 h 489"/>
              </a:gdLst>
              <a:ahLst/>
              <a:cxnLst>
                <a:cxn ang="0">
                  <a:pos x="T0" y="T1"/>
                </a:cxn>
                <a:cxn ang="0">
                  <a:pos x="T2" y="T3"/>
                </a:cxn>
                <a:cxn ang="0">
                  <a:pos x="T4" y="T5"/>
                </a:cxn>
                <a:cxn ang="0">
                  <a:pos x="T6" y="T7"/>
                </a:cxn>
                <a:cxn ang="0">
                  <a:pos x="T8" y="T9"/>
                </a:cxn>
              </a:cxnLst>
              <a:rect l="0" t="0" r="r" b="b"/>
              <a:pathLst>
                <a:path w="1062" h="489">
                  <a:moveTo>
                    <a:pt x="0" y="0"/>
                  </a:moveTo>
                  <a:lnTo>
                    <a:pt x="21" y="291"/>
                  </a:lnTo>
                  <a:lnTo>
                    <a:pt x="1062" y="489"/>
                  </a:lnTo>
                  <a:lnTo>
                    <a:pt x="1047" y="159"/>
                  </a:lnTo>
                  <a:lnTo>
                    <a:pt x="0" y="0"/>
                  </a:lnTo>
                  <a:close/>
                </a:path>
              </a:pathLst>
            </a:custGeom>
            <a:gradFill rotWithShape="0">
              <a:gsLst>
                <a:gs pos="0">
                  <a:srgbClr val="FFFFCC"/>
                </a:gs>
                <a:gs pos="50000">
                  <a:srgbClr val="0000CC"/>
                </a:gs>
                <a:gs pos="100000">
                  <a:srgbClr val="FFFFCC"/>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07" name="Line 291"/>
            <p:cNvSpPr>
              <a:spLocks noChangeAspect="1" noChangeShapeType="1"/>
            </p:cNvSpPr>
            <p:nvPr/>
          </p:nvSpPr>
          <p:spPr bwMode="auto">
            <a:xfrm>
              <a:off x="3281" y="424"/>
              <a:ext cx="2" cy="63"/>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08" name="Line 292"/>
            <p:cNvSpPr>
              <a:spLocks noChangeAspect="1" noChangeShapeType="1"/>
            </p:cNvSpPr>
            <p:nvPr/>
          </p:nvSpPr>
          <p:spPr bwMode="auto">
            <a:xfrm>
              <a:off x="3364" y="438"/>
              <a:ext cx="2" cy="63"/>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09" name="Line 293"/>
            <p:cNvSpPr>
              <a:spLocks noChangeAspect="1" noChangeShapeType="1"/>
            </p:cNvSpPr>
            <p:nvPr/>
          </p:nvSpPr>
          <p:spPr bwMode="auto">
            <a:xfrm>
              <a:off x="3678" y="482"/>
              <a:ext cx="4" cy="77"/>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10" name="Line 294"/>
            <p:cNvSpPr>
              <a:spLocks noChangeAspect="1" noChangeShapeType="1"/>
            </p:cNvSpPr>
            <p:nvPr/>
          </p:nvSpPr>
          <p:spPr bwMode="auto">
            <a:xfrm>
              <a:off x="3780" y="497"/>
              <a:ext cx="3" cy="85"/>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111" name="Group 295"/>
            <p:cNvGrpSpPr>
              <a:grpSpLocks noChangeAspect="1"/>
            </p:cNvGrpSpPr>
            <p:nvPr/>
          </p:nvGrpSpPr>
          <p:grpSpPr bwMode="auto">
            <a:xfrm>
              <a:off x="3513" y="549"/>
              <a:ext cx="79" cy="60"/>
              <a:chOff x="3513" y="549"/>
              <a:chExt cx="79" cy="60"/>
            </a:xfrm>
          </p:grpSpPr>
          <p:sp>
            <p:nvSpPr>
              <p:cNvPr id="163112" name="Freeform 296"/>
              <p:cNvSpPr>
                <a:spLocks noChangeAspect="1"/>
              </p:cNvSpPr>
              <p:nvPr/>
            </p:nvSpPr>
            <p:spPr bwMode="auto">
              <a:xfrm>
                <a:off x="3513" y="549"/>
                <a:ext cx="79" cy="58"/>
              </a:xfrm>
              <a:custGeom>
                <a:avLst/>
                <a:gdLst>
                  <a:gd name="T0" fmla="*/ 42 w 591"/>
                  <a:gd name="T1" fmla="*/ 66 h 643"/>
                  <a:gd name="T2" fmla="*/ 0 w 591"/>
                  <a:gd name="T3" fmla="*/ 30 h 643"/>
                  <a:gd name="T4" fmla="*/ 21 w 591"/>
                  <a:gd name="T5" fmla="*/ 0 h 643"/>
                  <a:gd name="T6" fmla="*/ 436 w 591"/>
                  <a:gd name="T7" fmla="*/ 101 h 643"/>
                  <a:gd name="T8" fmla="*/ 591 w 591"/>
                  <a:gd name="T9" fmla="*/ 607 h 643"/>
                  <a:gd name="T10" fmla="*/ 575 w 591"/>
                  <a:gd name="T11" fmla="*/ 643 h 643"/>
                  <a:gd name="T12" fmla="*/ 505 w 591"/>
                  <a:gd name="T13" fmla="*/ 580 h 643"/>
                  <a:gd name="T14" fmla="*/ 42 w 591"/>
                  <a:gd name="T15" fmla="*/ 66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1" h="643">
                    <a:moveTo>
                      <a:pt x="42" y="66"/>
                    </a:moveTo>
                    <a:lnTo>
                      <a:pt x="0" y="30"/>
                    </a:lnTo>
                    <a:lnTo>
                      <a:pt x="21" y="0"/>
                    </a:lnTo>
                    <a:lnTo>
                      <a:pt x="436" y="101"/>
                    </a:lnTo>
                    <a:lnTo>
                      <a:pt x="591" y="607"/>
                    </a:lnTo>
                    <a:lnTo>
                      <a:pt x="575" y="643"/>
                    </a:lnTo>
                    <a:lnTo>
                      <a:pt x="505" y="580"/>
                    </a:lnTo>
                    <a:lnTo>
                      <a:pt x="42" y="66"/>
                    </a:lnTo>
                    <a:close/>
                  </a:path>
                </a:pathLst>
              </a:custGeom>
              <a:solidFill>
                <a:srgbClr val="A8A8A8"/>
              </a:solidFill>
              <a:ln w="1588">
                <a:solidFill>
                  <a:srgbClr val="000000"/>
                </a:solidFill>
                <a:prstDash val="solid"/>
                <a:round/>
                <a:headEnd/>
                <a:tailEnd/>
              </a:ln>
            </p:spPr>
            <p:txBody>
              <a:bodyPr/>
              <a:lstStyle/>
              <a:p>
                <a:endParaRPr lang="en-US" dirty="0"/>
              </a:p>
            </p:txBody>
          </p:sp>
          <p:sp>
            <p:nvSpPr>
              <p:cNvPr id="163113" name="Freeform 297"/>
              <p:cNvSpPr>
                <a:spLocks noChangeAspect="1"/>
              </p:cNvSpPr>
              <p:nvPr/>
            </p:nvSpPr>
            <p:spPr bwMode="auto">
              <a:xfrm>
                <a:off x="3513" y="554"/>
                <a:ext cx="77" cy="55"/>
              </a:xfrm>
              <a:custGeom>
                <a:avLst/>
                <a:gdLst>
                  <a:gd name="T0" fmla="*/ 0 w 573"/>
                  <a:gd name="T1" fmla="*/ 0 h 609"/>
                  <a:gd name="T2" fmla="*/ 155 w 573"/>
                  <a:gd name="T3" fmla="*/ 512 h 609"/>
                  <a:gd name="T4" fmla="*/ 573 w 573"/>
                  <a:gd name="T5" fmla="*/ 609 h 609"/>
                  <a:gd name="T6" fmla="*/ 417 w 573"/>
                  <a:gd name="T7" fmla="*/ 105 h 609"/>
                  <a:gd name="T8" fmla="*/ 0 w 573"/>
                  <a:gd name="T9" fmla="*/ 0 h 609"/>
                </a:gdLst>
                <a:ahLst/>
                <a:cxnLst>
                  <a:cxn ang="0">
                    <a:pos x="T0" y="T1"/>
                  </a:cxn>
                  <a:cxn ang="0">
                    <a:pos x="T2" y="T3"/>
                  </a:cxn>
                  <a:cxn ang="0">
                    <a:pos x="T4" y="T5"/>
                  </a:cxn>
                  <a:cxn ang="0">
                    <a:pos x="T6" y="T7"/>
                  </a:cxn>
                  <a:cxn ang="0">
                    <a:pos x="T8" y="T9"/>
                  </a:cxn>
                </a:cxnLst>
                <a:rect l="0" t="0" r="r" b="b"/>
                <a:pathLst>
                  <a:path w="573" h="609">
                    <a:moveTo>
                      <a:pt x="0" y="0"/>
                    </a:moveTo>
                    <a:lnTo>
                      <a:pt x="155" y="512"/>
                    </a:lnTo>
                    <a:lnTo>
                      <a:pt x="573" y="609"/>
                    </a:lnTo>
                    <a:lnTo>
                      <a:pt x="417" y="105"/>
                    </a:lnTo>
                    <a:lnTo>
                      <a:pt x="0" y="0"/>
                    </a:lnTo>
                    <a:close/>
                  </a:path>
                </a:pathLst>
              </a:custGeom>
              <a:solidFill>
                <a:srgbClr val="FFFFFF"/>
              </a:solidFill>
              <a:ln w="1588">
                <a:solidFill>
                  <a:srgbClr val="9E9E9E"/>
                </a:solidFill>
                <a:prstDash val="solid"/>
                <a:round/>
                <a:headEnd/>
                <a:tailEnd/>
              </a:ln>
            </p:spPr>
            <p:txBody>
              <a:bodyPr/>
              <a:lstStyle/>
              <a:p>
                <a:endParaRPr lang="en-US" dirty="0"/>
              </a:p>
            </p:txBody>
          </p:sp>
        </p:grpSp>
        <p:grpSp>
          <p:nvGrpSpPr>
            <p:cNvPr id="163114" name="Group 298"/>
            <p:cNvGrpSpPr>
              <a:grpSpLocks noChangeAspect="1"/>
            </p:cNvGrpSpPr>
            <p:nvPr/>
          </p:nvGrpSpPr>
          <p:grpSpPr bwMode="auto">
            <a:xfrm>
              <a:off x="3395" y="421"/>
              <a:ext cx="195" cy="148"/>
              <a:chOff x="3548" y="261"/>
              <a:chExt cx="195" cy="148"/>
            </a:xfrm>
          </p:grpSpPr>
          <p:sp>
            <p:nvSpPr>
              <p:cNvPr id="163115" name="AutoShape 299"/>
              <p:cNvSpPr>
                <a:spLocks noChangeAspect="1" noChangeArrowheads="1"/>
              </p:cNvSpPr>
              <p:nvPr/>
            </p:nvSpPr>
            <p:spPr bwMode="auto">
              <a:xfrm>
                <a:off x="3690" y="268"/>
                <a:ext cx="31" cy="33"/>
              </a:xfrm>
              <a:prstGeom prst="cube">
                <a:avLst>
                  <a:gd name="adj" fmla="val 35898"/>
                </a:avLst>
              </a:prstGeom>
              <a:solidFill>
                <a:srgbClr val="777777"/>
              </a:solidFill>
              <a:ln w="3175">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16" name="AutoShape 300"/>
              <p:cNvSpPr>
                <a:spLocks noChangeAspect="1" noChangeArrowheads="1"/>
              </p:cNvSpPr>
              <p:nvPr/>
            </p:nvSpPr>
            <p:spPr bwMode="auto">
              <a:xfrm>
                <a:off x="3635" y="261"/>
                <a:ext cx="25" cy="23"/>
              </a:xfrm>
              <a:prstGeom prst="cube">
                <a:avLst>
                  <a:gd name="adj" fmla="val 48486"/>
                </a:avLst>
              </a:prstGeom>
              <a:solidFill>
                <a:srgbClr val="777777"/>
              </a:solidFill>
              <a:ln w="3175">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17" name="Freeform 301" descr="Paper bag"/>
              <p:cNvSpPr>
                <a:spLocks noChangeAspect="1"/>
              </p:cNvSpPr>
              <p:nvPr/>
            </p:nvSpPr>
            <p:spPr bwMode="auto">
              <a:xfrm>
                <a:off x="3596" y="267"/>
                <a:ext cx="123" cy="55"/>
              </a:xfrm>
              <a:custGeom>
                <a:avLst/>
                <a:gdLst>
                  <a:gd name="T0" fmla="*/ 0 w 456"/>
                  <a:gd name="T1" fmla="*/ 150 h 201"/>
                  <a:gd name="T2" fmla="*/ 150 w 456"/>
                  <a:gd name="T3" fmla="*/ 0 h 201"/>
                  <a:gd name="T4" fmla="*/ 456 w 456"/>
                  <a:gd name="T5" fmla="*/ 39 h 201"/>
                  <a:gd name="T6" fmla="*/ 297 w 456"/>
                  <a:gd name="T7" fmla="*/ 201 h 201"/>
                  <a:gd name="T8" fmla="*/ 0 w 456"/>
                  <a:gd name="T9" fmla="*/ 150 h 201"/>
                </a:gdLst>
                <a:ahLst/>
                <a:cxnLst>
                  <a:cxn ang="0">
                    <a:pos x="T0" y="T1"/>
                  </a:cxn>
                  <a:cxn ang="0">
                    <a:pos x="T2" y="T3"/>
                  </a:cxn>
                  <a:cxn ang="0">
                    <a:pos x="T4" y="T5"/>
                  </a:cxn>
                  <a:cxn ang="0">
                    <a:pos x="T6" y="T7"/>
                  </a:cxn>
                  <a:cxn ang="0">
                    <a:pos x="T8" y="T9"/>
                  </a:cxn>
                </a:cxnLst>
                <a:rect l="0" t="0" r="r" b="b"/>
                <a:pathLst>
                  <a:path w="456" h="201">
                    <a:moveTo>
                      <a:pt x="0" y="150"/>
                    </a:moveTo>
                    <a:lnTo>
                      <a:pt x="150" y="0"/>
                    </a:lnTo>
                    <a:lnTo>
                      <a:pt x="456" y="39"/>
                    </a:lnTo>
                    <a:lnTo>
                      <a:pt x="297" y="201"/>
                    </a:lnTo>
                    <a:lnTo>
                      <a:pt x="0" y="150"/>
                    </a:lnTo>
                    <a:close/>
                  </a:path>
                </a:pathLst>
              </a:custGeom>
              <a:blipFill dpi="0" rotWithShape="0">
                <a:blip r:embed="rId10"/>
                <a:srcRect/>
                <a:tile tx="0" ty="0" sx="100000" sy="100000" flip="none" algn="tl"/>
              </a:blip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18" name="Freeform 302"/>
              <p:cNvSpPr>
                <a:spLocks noChangeAspect="1"/>
              </p:cNvSpPr>
              <p:nvPr/>
            </p:nvSpPr>
            <p:spPr bwMode="auto">
              <a:xfrm>
                <a:off x="3676" y="279"/>
                <a:ext cx="66" cy="108"/>
              </a:xfrm>
              <a:custGeom>
                <a:avLst/>
                <a:gdLst>
                  <a:gd name="T0" fmla="*/ 0 w 246"/>
                  <a:gd name="T1" fmla="*/ 159 h 402"/>
                  <a:gd name="T2" fmla="*/ 156 w 246"/>
                  <a:gd name="T3" fmla="*/ 0 h 402"/>
                  <a:gd name="T4" fmla="*/ 246 w 246"/>
                  <a:gd name="T5" fmla="*/ 246 h 402"/>
                  <a:gd name="T6" fmla="*/ 120 w 246"/>
                  <a:gd name="T7" fmla="*/ 402 h 402"/>
                  <a:gd name="T8" fmla="*/ 0 w 246"/>
                  <a:gd name="T9" fmla="*/ 159 h 402"/>
                </a:gdLst>
                <a:ahLst/>
                <a:cxnLst>
                  <a:cxn ang="0">
                    <a:pos x="T0" y="T1"/>
                  </a:cxn>
                  <a:cxn ang="0">
                    <a:pos x="T2" y="T3"/>
                  </a:cxn>
                  <a:cxn ang="0">
                    <a:pos x="T4" y="T5"/>
                  </a:cxn>
                  <a:cxn ang="0">
                    <a:pos x="T6" y="T7"/>
                  </a:cxn>
                  <a:cxn ang="0">
                    <a:pos x="T8" y="T9"/>
                  </a:cxn>
                </a:cxnLst>
                <a:rect l="0" t="0" r="r" b="b"/>
                <a:pathLst>
                  <a:path w="246" h="402">
                    <a:moveTo>
                      <a:pt x="0" y="159"/>
                    </a:moveTo>
                    <a:lnTo>
                      <a:pt x="156" y="0"/>
                    </a:lnTo>
                    <a:lnTo>
                      <a:pt x="246" y="246"/>
                    </a:lnTo>
                    <a:lnTo>
                      <a:pt x="120" y="402"/>
                    </a:lnTo>
                    <a:lnTo>
                      <a:pt x="0" y="159"/>
                    </a:lnTo>
                    <a:close/>
                  </a:path>
                </a:pathLst>
              </a:custGeom>
              <a:gradFill rotWithShape="0">
                <a:gsLst>
                  <a:gs pos="0">
                    <a:srgbClr val="FFCC66">
                      <a:gamma/>
                      <a:shade val="46275"/>
                      <a:invGamma/>
                    </a:srgbClr>
                  </a:gs>
                  <a:gs pos="100000">
                    <a:srgbClr val="FFCC66"/>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19" name="Freeform 303"/>
              <p:cNvSpPr>
                <a:spLocks noChangeAspect="1"/>
              </p:cNvSpPr>
              <p:nvPr/>
            </p:nvSpPr>
            <p:spPr bwMode="auto">
              <a:xfrm>
                <a:off x="3597" y="309"/>
                <a:ext cx="112" cy="78"/>
              </a:xfrm>
              <a:custGeom>
                <a:avLst/>
                <a:gdLst>
                  <a:gd name="T0" fmla="*/ 0 w 417"/>
                  <a:gd name="T1" fmla="*/ 0 h 291"/>
                  <a:gd name="T2" fmla="*/ 294 w 417"/>
                  <a:gd name="T3" fmla="*/ 51 h 291"/>
                  <a:gd name="T4" fmla="*/ 417 w 417"/>
                  <a:gd name="T5" fmla="*/ 291 h 291"/>
                  <a:gd name="T6" fmla="*/ 111 w 417"/>
                  <a:gd name="T7" fmla="*/ 249 h 291"/>
                  <a:gd name="T8" fmla="*/ 0 w 417"/>
                  <a:gd name="T9" fmla="*/ 0 h 291"/>
                </a:gdLst>
                <a:ahLst/>
                <a:cxnLst>
                  <a:cxn ang="0">
                    <a:pos x="T0" y="T1"/>
                  </a:cxn>
                  <a:cxn ang="0">
                    <a:pos x="T2" y="T3"/>
                  </a:cxn>
                  <a:cxn ang="0">
                    <a:pos x="T4" y="T5"/>
                  </a:cxn>
                  <a:cxn ang="0">
                    <a:pos x="T6" y="T7"/>
                  </a:cxn>
                  <a:cxn ang="0">
                    <a:pos x="T8" y="T9"/>
                  </a:cxn>
                </a:cxnLst>
                <a:rect l="0" t="0" r="r" b="b"/>
                <a:pathLst>
                  <a:path w="417" h="291">
                    <a:moveTo>
                      <a:pt x="0" y="0"/>
                    </a:moveTo>
                    <a:lnTo>
                      <a:pt x="294" y="51"/>
                    </a:lnTo>
                    <a:lnTo>
                      <a:pt x="417" y="291"/>
                    </a:lnTo>
                    <a:lnTo>
                      <a:pt x="111" y="249"/>
                    </a:lnTo>
                    <a:lnTo>
                      <a:pt x="0" y="0"/>
                    </a:lnTo>
                    <a:close/>
                  </a:path>
                </a:pathLst>
              </a:custGeom>
              <a:solidFill>
                <a:srgbClr val="FFCC66">
                  <a:alpha val="50000"/>
                </a:srgbClr>
              </a:soli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20" name="Freeform 304"/>
              <p:cNvSpPr>
                <a:spLocks noChangeAspect="1"/>
              </p:cNvSpPr>
              <p:nvPr/>
            </p:nvSpPr>
            <p:spPr bwMode="auto">
              <a:xfrm>
                <a:off x="3684" y="293"/>
                <a:ext cx="50" cy="88"/>
              </a:xfrm>
              <a:custGeom>
                <a:avLst/>
                <a:gdLst>
                  <a:gd name="T0" fmla="*/ 87 w 186"/>
                  <a:gd name="T1" fmla="*/ 0 h 324"/>
                  <a:gd name="T2" fmla="*/ 0 w 186"/>
                  <a:gd name="T3" fmla="*/ 87 h 324"/>
                  <a:gd name="T4" fmla="*/ 108 w 186"/>
                  <a:gd name="T5" fmla="*/ 324 h 324"/>
                  <a:gd name="T6" fmla="*/ 186 w 186"/>
                  <a:gd name="T7" fmla="*/ 222 h 324"/>
                  <a:gd name="T8" fmla="*/ 87 w 186"/>
                  <a:gd name="T9" fmla="*/ 0 h 324"/>
                </a:gdLst>
                <a:ahLst/>
                <a:cxnLst>
                  <a:cxn ang="0">
                    <a:pos x="T0" y="T1"/>
                  </a:cxn>
                  <a:cxn ang="0">
                    <a:pos x="T2" y="T3"/>
                  </a:cxn>
                  <a:cxn ang="0">
                    <a:pos x="T4" y="T5"/>
                  </a:cxn>
                  <a:cxn ang="0">
                    <a:pos x="T6" y="T7"/>
                  </a:cxn>
                  <a:cxn ang="0">
                    <a:pos x="T8" y="T9"/>
                  </a:cxn>
                </a:cxnLst>
                <a:rect l="0" t="0" r="r" b="b"/>
                <a:pathLst>
                  <a:path w="186" h="324">
                    <a:moveTo>
                      <a:pt x="87" y="0"/>
                    </a:moveTo>
                    <a:lnTo>
                      <a:pt x="0" y="87"/>
                    </a:lnTo>
                    <a:lnTo>
                      <a:pt x="108" y="324"/>
                    </a:lnTo>
                    <a:lnTo>
                      <a:pt x="186" y="222"/>
                    </a:lnTo>
                    <a:lnTo>
                      <a:pt x="87" y="0"/>
                    </a:lnTo>
                    <a:close/>
                  </a:path>
                </a:pathLst>
              </a:custGeom>
              <a:gradFill rotWithShape="0">
                <a:gsLst>
                  <a:gs pos="0">
                    <a:srgbClr val="777777"/>
                  </a:gs>
                  <a:gs pos="50000">
                    <a:srgbClr val="777777">
                      <a:gamma/>
                      <a:tint val="0"/>
                      <a:invGamma/>
                    </a:srgbClr>
                  </a:gs>
                  <a:gs pos="100000">
                    <a:srgbClr val="777777"/>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21" name="Oval 305"/>
              <p:cNvSpPr>
                <a:spLocks noChangeAspect="1" noChangeArrowheads="1"/>
              </p:cNvSpPr>
              <p:nvPr/>
            </p:nvSpPr>
            <p:spPr bwMode="auto">
              <a:xfrm rot="-1365941">
                <a:off x="3701" y="322"/>
                <a:ext cx="13" cy="21"/>
              </a:xfrm>
              <a:prstGeom prst="ellipse">
                <a:avLst/>
              </a:prstGeom>
              <a:solidFill>
                <a:schemeClr val="bg2"/>
              </a:solidFill>
              <a:ln w="12700">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22" name="Freeform 306"/>
              <p:cNvSpPr>
                <a:spLocks noChangeAspect="1"/>
              </p:cNvSpPr>
              <p:nvPr/>
            </p:nvSpPr>
            <p:spPr bwMode="auto">
              <a:xfrm>
                <a:off x="3708" y="317"/>
                <a:ext cx="35" cy="65"/>
              </a:xfrm>
              <a:custGeom>
                <a:avLst/>
                <a:gdLst>
                  <a:gd name="T0" fmla="*/ 0 w 129"/>
                  <a:gd name="T1" fmla="*/ 48 h 240"/>
                  <a:gd name="T2" fmla="*/ 129 w 129"/>
                  <a:gd name="T3" fmla="*/ 240 h 240"/>
                  <a:gd name="T4" fmla="*/ 120 w 129"/>
                  <a:gd name="T5" fmla="*/ 0 h 240"/>
                  <a:gd name="T6" fmla="*/ 0 w 129"/>
                  <a:gd name="T7" fmla="*/ 48 h 240"/>
                </a:gdLst>
                <a:ahLst/>
                <a:cxnLst>
                  <a:cxn ang="0">
                    <a:pos x="T0" y="T1"/>
                  </a:cxn>
                  <a:cxn ang="0">
                    <a:pos x="T2" y="T3"/>
                  </a:cxn>
                  <a:cxn ang="0">
                    <a:pos x="T4" y="T5"/>
                  </a:cxn>
                  <a:cxn ang="0">
                    <a:pos x="T6" y="T7"/>
                  </a:cxn>
                </a:cxnLst>
                <a:rect l="0" t="0" r="r" b="b"/>
                <a:pathLst>
                  <a:path w="129" h="240">
                    <a:moveTo>
                      <a:pt x="0" y="48"/>
                    </a:moveTo>
                    <a:lnTo>
                      <a:pt x="129" y="240"/>
                    </a:lnTo>
                    <a:lnTo>
                      <a:pt x="120" y="0"/>
                    </a:lnTo>
                    <a:lnTo>
                      <a:pt x="0" y="48"/>
                    </a:lnTo>
                    <a:close/>
                  </a:path>
                </a:pathLst>
              </a:custGeom>
              <a:noFill/>
              <a:ln w="9525" cap="flat" cmpd="sng">
                <a:solidFill>
                  <a:srgbClr val="777777"/>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123" name="Group 307"/>
              <p:cNvGrpSpPr>
                <a:grpSpLocks noChangeAspect="1"/>
              </p:cNvGrpSpPr>
              <p:nvPr/>
            </p:nvGrpSpPr>
            <p:grpSpPr bwMode="auto">
              <a:xfrm>
                <a:off x="3568" y="293"/>
                <a:ext cx="146" cy="116"/>
                <a:chOff x="1847" y="513"/>
                <a:chExt cx="540" cy="431"/>
              </a:xfrm>
            </p:grpSpPr>
            <p:sp>
              <p:nvSpPr>
                <p:cNvPr id="163124" name="Freeform 308"/>
                <p:cNvSpPr>
                  <a:spLocks noChangeAspect="1"/>
                </p:cNvSpPr>
                <p:nvPr/>
              </p:nvSpPr>
              <p:spPr bwMode="auto">
                <a:xfrm>
                  <a:off x="1847" y="513"/>
                  <a:ext cx="540" cy="431"/>
                </a:xfrm>
                <a:custGeom>
                  <a:avLst/>
                  <a:gdLst>
                    <a:gd name="T0" fmla="*/ 100 w 540"/>
                    <a:gd name="T1" fmla="*/ 0 h 431"/>
                    <a:gd name="T2" fmla="*/ 346 w 540"/>
                    <a:gd name="T3" fmla="*/ 35 h 431"/>
                    <a:gd name="T4" fmla="*/ 373 w 540"/>
                    <a:gd name="T5" fmla="*/ 45 h 431"/>
                    <a:gd name="T6" fmla="*/ 390 w 540"/>
                    <a:gd name="T7" fmla="*/ 59 h 431"/>
                    <a:gd name="T8" fmla="*/ 409 w 540"/>
                    <a:gd name="T9" fmla="*/ 71 h 431"/>
                    <a:gd name="T10" fmla="*/ 420 w 540"/>
                    <a:gd name="T11" fmla="*/ 83 h 431"/>
                    <a:gd name="T12" fmla="*/ 432 w 540"/>
                    <a:gd name="T13" fmla="*/ 99 h 431"/>
                    <a:gd name="T14" fmla="*/ 438 w 540"/>
                    <a:gd name="T15" fmla="*/ 107 h 431"/>
                    <a:gd name="T16" fmla="*/ 540 w 540"/>
                    <a:gd name="T17" fmla="*/ 324 h 431"/>
                    <a:gd name="T18" fmla="*/ 540 w 540"/>
                    <a:gd name="T19" fmla="*/ 350 h 431"/>
                    <a:gd name="T20" fmla="*/ 471 w 540"/>
                    <a:gd name="T21" fmla="*/ 423 h 431"/>
                    <a:gd name="T22" fmla="*/ 456 w 540"/>
                    <a:gd name="T23" fmla="*/ 431 h 431"/>
                    <a:gd name="T24" fmla="*/ 430 w 540"/>
                    <a:gd name="T25" fmla="*/ 431 h 431"/>
                    <a:gd name="T26" fmla="*/ 202 w 540"/>
                    <a:gd name="T27" fmla="*/ 401 h 431"/>
                    <a:gd name="T28" fmla="*/ 162 w 540"/>
                    <a:gd name="T29" fmla="*/ 389 h 431"/>
                    <a:gd name="T30" fmla="*/ 138 w 540"/>
                    <a:gd name="T31" fmla="*/ 374 h 431"/>
                    <a:gd name="T32" fmla="*/ 106 w 540"/>
                    <a:gd name="T33" fmla="*/ 344 h 431"/>
                    <a:gd name="T34" fmla="*/ 94 w 540"/>
                    <a:gd name="T35" fmla="*/ 317 h 431"/>
                    <a:gd name="T36" fmla="*/ 0 w 540"/>
                    <a:gd name="T37" fmla="*/ 113 h 431"/>
                    <a:gd name="T38" fmla="*/ 0 w 540"/>
                    <a:gd name="T39" fmla="*/ 96 h 431"/>
                    <a:gd name="T40" fmla="*/ 6 w 540"/>
                    <a:gd name="T41" fmla="*/ 83 h 431"/>
                    <a:gd name="T42" fmla="*/ 16 w 540"/>
                    <a:gd name="T43" fmla="*/ 68 h 431"/>
                    <a:gd name="T44" fmla="*/ 28 w 540"/>
                    <a:gd name="T45" fmla="*/ 56 h 431"/>
                    <a:gd name="T46" fmla="*/ 70 w 540"/>
                    <a:gd name="T47" fmla="*/ 17 h 431"/>
                    <a:gd name="T48" fmla="*/ 84 w 540"/>
                    <a:gd name="T49" fmla="*/ 5 h 431"/>
                    <a:gd name="T50" fmla="*/ 100 w 540"/>
                    <a:gd name="T51"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431">
                      <a:moveTo>
                        <a:pt x="100" y="0"/>
                      </a:moveTo>
                      <a:lnTo>
                        <a:pt x="346" y="35"/>
                      </a:lnTo>
                      <a:lnTo>
                        <a:pt x="373" y="45"/>
                      </a:lnTo>
                      <a:lnTo>
                        <a:pt x="390" y="59"/>
                      </a:lnTo>
                      <a:lnTo>
                        <a:pt x="409" y="71"/>
                      </a:lnTo>
                      <a:lnTo>
                        <a:pt x="420" y="83"/>
                      </a:lnTo>
                      <a:lnTo>
                        <a:pt x="432" y="99"/>
                      </a:lnTo>
                      <a:lnTo>
                        <a:pt x="438" y="107"/>
                      </a:lnTo>
                      <a:lnTo>
                        <a:pt x="540" y="324"/>
                      </a:lnTo>
                      <a:lnTo>
                        <a:pt x="540" y="350"/>
                      </a:lnTo>
                      <a:lnTo>
                        <a:pt x="471" y="423"/>
                      </a:lnTo>
                      <a:lnTo>
                        <a:pt x="456" y="431"/>
                      </a:lnTo>
                      <a:lnTo>
                        <a:pt x="430" y="431"/>
                      </a:lnTo>
                      <a:lnTo>
                        <a:pt x="202" y="401"/>
                      </a:lnTo>
                      <a:lnTo>
                        <a:pt x="162" y="389"/>
                      </a:lnTo>
                      <a:lnTo>
                        <a:pt x="138" y="374"/>
                      </a:lnTo>
                      <a:lnTo>
                        <a:pt x="106" y="344"/>
                      </a:lnTo>
                      <a:lnTo>
                        <a:pt x="94" y="317"/>
                      </a:lnTo>
                      <a:lnTo>
                        <a:pt x="0" y="113"/>
                      </a:lnTo>
                      <a:lnTo>
                        <a:pt x="0" y="96"/>
                      </a:lnTo>
                      <a:lnTo>
                        <a:pt x="6" y="83"/>
                      </a:lnTo>
                      <a:lnTo>
                        <a:pt x="16" y="68"/>
                      </a:lnTo>
                      <a:lnTo>
                        <a:pt x="28" y="56"/>
                      </a:lnTo>
                      <a:lnTo>
                        <a:pt x="70" y="17"/>
                      </a:lnTo>
                      <a:lnTo>
                        <a:pt x="84" y="5"/>
                      </a:lnTo>
                      <a:lnTo>
                        <a:pt x="100" y="0"/>
                      </a:lnTo>
                      <a:close/>
                    </a:path>
                  </a:pathLst>
                </a:custGeom>
                <a:solidFill>
                  <a:srgbClr val="EAEAEA">
                    <a:alpha val="50000"/>
                  </a:srgbClr>
                </a:soli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25" name="Freeform 309"/>
                <p:cNvSpPr>
                  <a:spLocks noChangeAspect="1"/>
                </p:cNvSpPr>
                <p:nvPr/>
              </p:nvSpPr>
              <p:spPr bwMode="auto">
                <a:xfrm>
                  <a:off x="1853" y="528"/>
                  <a:ext cx="520" cy="401"/>
                </a:xfrm>
                <a:custGeom>
                  <a:avLst/>
                  <a:gdLst>
                    <a:gd name="T0" fmla="*/ 30 w 520"/>
                    <a:gd name="T1" fmla="*/ 51 h 401"/>
                    <a:gd name="T2" fmla="*/ 129 w 520"/>
                    <a:gd name="T3" fmla="*/ 65 h 401"/>
                    <a:gd name="T4" fmla="*/ 276 w 520"/>
                    <a:gd name="T5" fmla="*/ 86 h 401"/>
                    <a:gd name="T6" fmla="*/ 303 w 520"/>
                    <a:gd name="T7" fmla="*/ 96 h 401"/>
                    <a:gd name="T8" fmla="*/ 320 w 520"/>
                    <a:gd name="T9" fmla="*/ 110 h 401"/>
                    <a:gd name="T10" fmla="*/ 339 w 520"/>
                    <a:gd name="T11" fmla="*/ 122 h 401"/>
                    <a:gd name="T12" fmla="*/ 350 w 520"/>
                    <a:gd name="T13" fmla="*/ 134 h 401"/>
                    <a:gd name="T14" fmla="*/ 362 w 520"/>
                    <a:gd name="T15" fmla="*/ 150 h 401"/>
                    <a:gd name="T16" fmla="*/ 368 w 520"/>
                    <a:gd name="T17" fmla="*/ 158 h 401"/>
                    <a:gd name="T18" fmla="*/ 470 w 520"/>
                    <a:gd name="T19" fmla="*/ 375 h 401"/>
                    <a:gd name="T20" fmla="*/ 470 w 520"/>
                    <a:gd name="T21" fmla="*/ 401 h 401"/>
                    <a:gd name="T22" fmla="*/ 520 w 520"/>
                    <a:gd name="T23" fmla="*/ 351 h 401"/>
                    <a:gd name="T24" fmla="*/ 499 w 520"/>
                    <a:gd name="T25" fmla="*/ 354 h 401"/>
                    <a:gd name="T26" fmla="*/ 400 w 520"/>
                    <a:gd name="T27" fmla="*/ 339 h 401"/>
                    <a:gd name="T28" fmla="*/ 270 w 520"/>
                    <a:gd name="T29" fmla="*/ 321 h 401"/>
                    <a:gd name="T30" fmla="*/ 237 w 520"/>
                    <a:gd name="T31" fmla="*/ 312 h 401"/>
                    <a:gd name="T32" fmla="*/ 196 w 520"/>
                    <a:gd name="T33" fmla="*/ 294 h 401"/>
                    <a:gd name="T34" fmla="*/ 171 w 520"/>
                    <a:gd name="T35" fmla="*/ 270 h 401"/>
                    <a:gd name="T36" fmla="*/ 159 w 520"/>
                    <a:gd name="T37" fmla="*/ 242 h 401"/>
                    <a:gd name="T38" fmla="*/ 84 w 520"/>
                    <a:gd name="T39" fmla="*/ 81 h 401"/>
                    <a:gd name="T40" fmla="*/ 76 w 520"/>
                    <a:gd name="T41" fmla="*/ 63 h 401"/>
                    <a:gd name="T42" fmla="*/ 64 w 520"/>
                    <a:gd name="T43" fmla="*/ 39 h 401"/>
                    <a:gd name="T44" fmla="*/ 60 w 520"/>
                    <a:gd name="T45" fmla="*/ 30 h 401"/>
                    <a:gd name="T46" fmla="*/ 67 w 520"/>
                    <a:gd name="T47" fmla="*/ 0 h 401"/>
                    <a:gd name="T48" fmla="*/ 0 w 520"/>
                    <a:gd name="T49" fmla="*/ 68 h 401"/>
                    <a:gd name="T50" fmla="*/ 14 w 520"/>
                    <a:gd name="T51" fmla="*/ 56 h 401"/>
                    <a:gd name="T52" fmla="*/ 30 w 520"/>
                    <a:gd name="T53" fmla="*/ 5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0" h="401">
                      <a:moveTo>
                        <a:pt x="30" y="51"/>
                      </a:moveTo>
                      <a:lnTo>
                        <a:pt x="129" y="65"/>
                      </a:lnTo>
                      <a:lnTo>
                        <a:pt x="276" y="86"/>
                      </a:lnTo>
                      <a:lnTo>
                        <a:pt x="303" y="96"/>
                      </a:lnTo>
                      <a:lnTo>
                        <a:pt x="320" y="110"/>
                      </a:lnTo>
                      <a:lnTo>
                        <a:pt x="339" y="122"/>
                      </a:lnTo>
                      <a:lnTo>
                        <a:pt x="350" y="134"/>
                      </a:lnTo>
                      <a:lnTo>
                        <a:pt x="362" y="150"/>
                      </a:lnTo>
                      <a:lnTo>
                        <a:pt x="368" y="158"/>
                      </a:lnTo>
                      <a:lnTo>
                        <a:pt x="470" y="375"/>
                      </a:lnTo>
                      <a:lnTo>
                        <a:pt x="470" y="401"/>
                      </a:lnTo>
                      <a:lnTo>
                        <a:pt x="520" y="351"/>
                      </a:lnTo>
                      <a:lnTo>
                        <a:pt x="499" y="354"/>
                      </a:lnTo>
                      <a:lnTo>
                        <a:pt x="400" y="339"/>
                      </a:lnTo>
                      <a:lnTo>
                        <a:pt x="270" y="321"/>
                      </a:lnTo>
                      <a:lnTo>
                        <a:pt x="237" y="312"/>
                      </a:lnTo>
                      <a:lnTo>
                        <a:pt x="196" y="294"/>
                      </a:lnTo>
                      <a:lnTo>
                        <a:pt x="171" y="270"/>
                      </a:lnTo>
                      <a:lnTo>
                        <a:pt x="159" y="242"/>
                      </a:lnTo>
                      <a:lnTo>
                        <a:pt x="84" y="81"/>
                      </a:lnTo>
                      <a:lnTo>
                        <a:pt x="76" y="63"/>
                      </a:lnTo>
                      <a:lnTo>
                        <a:pt x="64" y="39"/>
                      </a:lnTo>
                      <a:lnTo>
                        <a:pt x="60" y="30"/>
                      </a:lnTo>
                      <a:lnTo>
                        <a:pt x="67" y="0"/>
                      </a:lnTo>
                      <a:lnTo>
                        <a:pt x="0" y="68"/>
                      </a:lnTo>
                      <a:lnTo>
                        <a:pt x="14" y="56"/>
                      </a:lnTo>
                      <a:lnTo>
                        <a:pt x="30" y="51"/>
                      </a:lnTo>
                      <a:close/>
                    </a:path>
                  </a:pathLst>
                </a:custGeom>
                <a:solidFill>
                  <a:srgbClr val="EAEAEA">
                    <a:alpha val="50000"/>
                  </a:srgbClr>
                </a:soli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26" name="Line 310"/>
                <p:cNvSpPr>
                  <a:spLocks noChangeAspect="1" noChangeShapeType="1"/>
                </p:cNvSpPr>
                <p:nvPr/>
              </p:nvSpPr>
              <p:spPr bwMode="auto">
                <a:xfrm flipV="1">
                  <a:off x="2063" y="851"/>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27" name="Line 311"/>
                <p:cNvSpPr>
                  <a:spLocks noChangeAspect="1" noChangeShapeType="1"/>
                </p:cNvSpPr>
                <p:nvPr/>
              </p:nvSpPr>
              <p:spPr bwMode="auto">
                <a:xfrm flipV="1">
                  <a:off x="2156" y="866"/>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28" name="Line 312"/>
                <p:cNvSpPr>
                  <a:spLocks noChangeAspect="1" noChangeShapeType="1"/>
                </p:cNvSpPr>
                <p:nvPr/>
              </p:nvSpPr>
              <p:spPr bwMode="auto">
                <a:xfrm flipV="1">
                  <a:off x="2255" y="877"/>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29" name="Line 313"/>
                <p:cNvSpPr>
                  <a:spLocks noChangeAspect="1" noChangeShapeType="1"/>
                </p:cNvSpPr>
                <p:nvPr/>
              </p:nvSpPr>
              <p:spPr bwMode="auto">
                <a:xfrm flipV="1">
                  <a:off x="1989" y="819"/>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30" name="Line 314"/>
                <p:cNvSpPr>
                  <a:spLocks noChangeAspect="1" noChangeShapeType="1"/>
                </p:cNvSpPr>
                <p:nvPr/>
              </p:nvSpPr>
              <p:spPr bwMode="auto">
                <a:xfrm flipV="1">
                  <a:off x="1952" y="764"/>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31" name="Line 315"/>
                <p:cNvSpPr>
                  <a:spLocks noChangeAspect="1" noChangeShapeType="1"/>
                </p:cNvSpPr>
                <p:nvPr/>
              </p:nvSpPr>
              <p:spPr bwMode="auto">
                <a:xfrm flipV="1">
                  <a:off x="1901" y="673"/>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32" name="Line 316"/>
                <p:cNvSpPr>
                  <a:spLocks noChangeAspect="1" noChangeShapeType="1"/>
                </p:cNvSpPr>
                <p:nvPr/>
              </p:nvSpPr>
              <p:spPr bwMode="auto">
                <a:xfrm flipV="1">
                  <a:off x="1863" y="578"/>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33" name="Line 317"/>
                <p:cNvSpPr>
                  <a:spLocks noChangeAspect="1" noChangeShapeType="1"/>
                </p:cNvSpPr>
                <p:nvPr/>
              </p:nvSpPr>
              <p:spPr bwMode="auto">
                <a:xfrm flipV="1">
                  <a:off x="1922" y="517"/>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34" name="Line 318"/>
                <p:cNvSpPr>
                  <a:spLocks noChangeAspect="1" noChangeShapeType="1"/>
                </p:cNvSpPr>
                <p:nvPr/>
              </p:nvSpPr>
              <p:spPr bwMode="auto">
                <a:xfrm flipV="1">
                  <a:off x="2027" y="531"/>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35" name="Line 319"/>
                <p:cNvSpPr>
                  <a:spLocks noChangeAspect="1" noChangeShapeType="1"/>
                </p:cNvSpPr>
                <p:nvPr/>
              </p:nvSpPr>
              <p:spPr bwMode="auto">
                <a:xfrm flipV="1">
                  <a:off x="2123" y="549"/>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36" name="Line 320"/>
                <p:cNvSpPr>
                  <a:spLocks noChangeAspect="1" noChangeShapeType="1"/>
                </p:cNvSpPr>
                <p:nvPr/>
              </p:nvSpPr>
              <p:spPr bwMode="auto">
                <a:xfrm flipV="1">
                  <a:off x="2197" y="588"/>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37" name="Line 321"/>
                <p:cNvSpPr>
                  <a:spLocks noChangeAspect="1" noChangeShapeType="1"/>
                </p:cNvSpPr>
                <p:nvPr/>
              </p:nvSpPr>
              <p:spPr bwMode="auto">
                <a:xfrm flipV="1">
                  <a:off x="2241" y="666"/>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38" name="Line 322"/>
                <p:cNvSpPr>
                  <a:spLocks noChangeAspect="1" noChangeShapeType="1"/>
                </p:cNvSpPr>
                <p:nvPr/>
              </p:nvSpPr>
              <p:spPr bwMode="auto">
                <a:xfrm flipV="1">
                  <a:off x="2279" y="741"/>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39" name="Line 323"/>
                <p:cNvSpPr>
                  <a:spLocks noChangeAspect="1" noChangeShapeType="1"/>
                </p:cNvSpPr>
                <p:nvPr/>
              </p:nvSpPr>
              <p:spPr bwMode="auto">
                <a:xfrm flipV="1">
                  <a:off x="2314" y="807"/>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40" name="Line 324"/>
                <p:cNvSpPr>
                  <a:spLocks noChangeAspect="1" noChangeShapeType="1"/>
                </p:cNvSpPr>
                <p:nvPr/>
              </p:nvSpPr>
              <p:spPr bwMode="auto">
                <a:xfrm>
                  <a:off x="2186" y="544"/>
                  <a:ext cx="7" cy="11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41" name="Line 325"/>
                <p:cNvSpPr>
                  <a:spLocks noChangeAspect="1" noChangeShapeType="1"/>
                </p:cNvSpPr>
                <p:nvPr/>
              </p:nvSpPr>
              <p:spPr bwMode="auto">
                <a:xfrm>
                  <a:off x="1991" y="522"/>
                  <a:ext cx="30" cy="82"/>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42" name="Line 326"/>
                <p:cNvSpPr>
                  <a:spLocks noChangeAspect="1" noChangeShapeType="1"/>
                </p:cNvSpPr>
                <p:nvPr/>
              </p:nvSpPr>
              <p:spPr bwMode="auto">
                <a:xfrm>
                  <a:off x="2124" y="847"/>
                  <a:ext cx="34" cy="8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43" name="Line 327"/>
                <p:cNvSpPr>
                  <a:spLocks noChangeAspect="1" noChangeShapeType="1"/>
                </p:cNvSpPr>
                <p:nvPr/>
              </p:nvSpPr>
              <p:spPr bwMode="auto">
                <a:xfrm flipH="1">
                  <a:off x="1989" y="768"/>
                  <a:ext cx="19" cy="11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44" name="Line 328"/>
                <p:cNvSpPr>
                  <a:spLocks noChangeAspect="1" noChangeShapeType="1"/>
                </p:cNvSpPr>
                <p:nvPr/>
              </p:nvSpPr>
              <p:spPr bwMode="auto">
                <a:xfrm flipH="1">
                  <a:off x="1901" y="581"/>
                  <a:ext cx="20" cy="15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45" name="Line 329"/>
                <p:cNvSpPr>
                  <a:spLocks noChangeAspect="1" noChangeShapeType="1"/>
                </p:cNvSpPr>
                <p:nvPr/>
              </p:nvSpPr>
              <p:spPr bwMode="auto">
                <a:xfrm flipH="1" flipV="1">
                  <a:off x="1901" y="746"/>
                  <a:ext cx="110" cy="22"/>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46" name="Line 330"/>
                <p:cNvSpPr>
                  <a:spLocks noChangeAspect="1" noChangeShapeType="1"/>
                </p:cNvSpPr>
                <p:nvPr/>
              </p:nvSpPr>
              <p:spPr bwMode="auto">
                <a:xfrm flipH="1">
                  <a:off x="1983" y="855"/>
                  <a:ext cx="140" cy="2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47" name="Line 331"/>
                <p:cNvSpPr>
                  <a:spLocks noChangeAspect="1" noChangeShapeType="1"/>
                </p:cNvSpPr>
                <p:nvPr/>
              </p:nvSpPr>
              <p:spPr bwMode="auto">
                <a:xfrm flipH="1">
                  <a:off x="2156" y="881"/>
                  <a:ext cx="155" cy="4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48" name="Line 332"/>
                <p:cNvSpPr>
                  <a:spLocks noChangeAspect="1" noChangeShapeType="1"/>
                </p:cNvSpPr>
                <p:nvPr/>
              </p:nvSpPr>
              <p:spPr bwMode="auto">
                <a:xfrm flipH="1" flipV="1">
                  <a:off x="2203" y="653"/>
                  <a:ext cx="104" cy="1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49" name="Line 333"/>
                <p:cNvSpPr>
                  <a:spLocks noChangeAspect="1" noChangeShapeType="1"/>
                </p:cNvSpPr>
                <p:nvPr/>
              </p:nvSpPr>
              <p:spPr bwMode="auto">
                <a:xfrm flipV="1">
                  <a:off x="2277" y="667"/>
                  <a:ext cx="22" cy="13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50" name="Line 334"/>
                <p:cNvSpPr>
                  <a:spLocks noChangeAspect="1" noChangeShapeType="1"/>
                </p:cNvSpPr>
                <p:nvPr/>
              </p:nvSpPr>
              <p:spPr bwMode="auto">
                <a:xfrm flipV="1">
                  <a:off x="2284" y="807"/>
                  <a:ext cx="87" cy="0"/>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51" name="Line 335"/>
                <p:cNvSpPr>
                  <a:spLocks noChangeAspect="1" noChangeShapeType="1"/>
                </p:cNvSpPr>
                <p:nvPr/>
              </p:nvSpPr>
              <p:spPr bwMode="auto">
                <a:xfrm flipV="1">
                  <a:off x="2026" y="551"/>
                  <a:ext cx="156" cy="4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152" name="Group 336"/>
              <p:cNvGrpSpPr>
                <a:grpSpLocks noChangeAspect="1"/>
              </p:cNvGrpSpPr>
              <p:nvPr/>
            </p:nvGrpSpPr>
            <p:grpSpPr bwMode="auto">
              <a:xfrm>
                <a:off x="3605" y="318"/>
                <a:ext cx="79" cy="67"/>
                <a:chOff x="1956" y="618"/>
                <a:chExt cx="294" cy="246"/>
              </a:xfrm>
            </p:grpSpPr>
            <p:grpSp>
              <p:nvGrpSpPr>
                <p:cNvPr id="163153" name="Group 337"/>
                <p:cNvGrpSpPr>
                  <a:grpSpLocks noChangeAspect="1"/>
                </p:cNvGrpSpPr>
                <p:nvPr/>
              </p:nvGrpSpPr>
              <p:grpSpPr bwMode="auto">
                <a:xfrm>
                  <a:off x="2001" y="618"/>
                  <a:ext cx="60" cy="54"/>
                  <a:chOff x="2001" y="618"/>
                  <a:chExt cx="60" cy="54"/>
                </a:xfrm>
              </p:grpSpPr>
              <p:sp>
                <p:nvSpPr>
                  <p:cNvPr id="163154" name="Line 338"/>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55" name="Line 339"/>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56" name="Line 340"/>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157" name="Group 341"/>
                <p:cNvGrpSpPr>
                  <a:grpSpLocks noChangeAspect="1"/>
                </p:cNvGrpSpPr>
                <p:nvPr/>
              </p:nvGrpSpPr>
              <p:grpSpPr bwMode="auto">
                <a:xfrm>
                  <a:off x="2151" y="648"/>
                  <a:ext cx="60" cy="54"/>
                  <a:chOff x="2001" y="618"/>
                  <a:chExt cx="60" cy="54"/>
                </a:xfrm>
              </p:grpSpPr>
              <p:sp>
                <p:nvSpPr>
                  <p:cNvPr id="163158" name="Line 342"/>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59" name="Line 343"/>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60" name="Line 344"/>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161" name="Group 345"/>
                <p:cNvGrpSpPr>
                  <a:grpSpLocks noChangeAspect="1"/>
                </p:cNvGrpSpPr>
                <p:nvPr/>
              </p:nvGrpSpPr>
              <p:grpSpPr bwMode="auto">
                <a:xfrm>
                  <a:off x="2073" y="738"/>
                  <a:ext cx="60" cy="54"/>
                  <a:chOff x="2001" y="618"/>
                  <a:chExt cx="60" cy="54"/>
                </a:xfrm>
              </p:grpSpPr>
              <p:sp>
                <p:nvSpPr>
                  <p:cNvPr id="163162" name="Line 346"/>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63" name="Line 347"/>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64" name="Line 348"/>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165" name="Group 349"/>
                <p:cNvGrpSpPr>
                  <a:grpSpLocks noChangeAspect="1"/>
                </p:cNvGrpSpPr>
                <p:nvPr/>
              </p:nvGrpSpPr>
              <p:grpSpPr bwMode="auto">
                <a:xfrm>
                  <a:off x="2190" y="762"/>
                  <a:ext cx="60" cy="54"/>
                  <a:chOff x="2001" y="618"/>
                  <a:chExt cx="60" cy="54"/>
                </a:xfrm>
              </p:grpSpPr>
              <p:sp>
                <p:nvSpPr>
                  <p:cNvPr id="163166" name="Line 350"/>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67" name="Line 351"/>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68" name="Line 352"/>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169" name="Group 353"/>
                <p:cNvGrpSpPr>
                  <a:grpSpLocks noChangeAspect="1"/>
                </p:cNvGrpSpPr>
                <p:nvPr/>
              </p:nvGrpSpPr>
              <p:grpSpPr bwMode="auto">
                <a:xfrm>
                  <a:off x="1956" y="642"/>
                  <a:ext cx="279" cy="222"/>
                  <a:chOff x="1956" y="642"/>
                  <a:chExt cx="279" cy="222"/>
                </a:xfrm>
              </p:grpSpPr>
              <p:sp>
                <p:nvSpPr>
                  <p:cNvPr id="163170" name="Oval 354"/>
                  <p:cNvSpPr>
                    <a:spLocks noChangeAspect="1" noChangeArrowheads="1"/>
                  </p:cNvSpPr>
                  <p:nvPr/>
                </p:nvSpPr>
                <p:spPr bwMode="auto">
                  <a:xfrm rot="-2406606">
                    <a:off x="1956" y="642"/>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71" name="Oval 355"/>
                  <p:cNvSpPr>
                    <a:spLocks noChangeAspect="1" noChangeArrowheads="1"/>
                  </p:cNvSpPr>
                  <p:nvPr/>
                </p:nvSpPr>
                <p:spPr bwMode="auto">
                  <a:xfrm rot="-2406606">
                    <a:off x="2097" y="666"/>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72" name="Oval 356"/>
                  <p:cNvSpPr>
                    <a:spLocks noChangeAspect="1" noChangeArrowheads="1"/>
                  </p:cNvSpPr>
                  <p:nvPr/>
                </p:nvSpPr>
                <p:spPr bwMode="auto">
                  <a:xfrm rot="-2406606">
                    <a:off x="2160" y="777"/>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73" name="Oval 357"/>
                  <p:cNvSpPr>
                    <a:spLocks noChangeAspect="1" noChangeArrowheads="1"/>
                  </p:cNvSpPr>
                  <p:nvPr/>
                </p:nvSpPr>
                <p:spPr bwMode="auto">
                  <a:xfrm rot="-2406606">
                    <a:off x="2031" y="753"/>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grpSp>
            <p:nvGrpSpPr>
              <p:cNvPr id="163174" name="Group 358"/>
              <p:cNvGrpSpPr>
                <a:grpSpLocks noChangeAspect="1"/>
              </p:cNvGrpSpPr>
              <p:nvPr/>
            </p:nvGrpSpPr>
            <p:grpSpPr bwMode="auto">
              <a:xfrm>
                <a:off x="3548" y="295"/>
                <a:ext cx="81" cy="22"/>
                <a:chOff x="1743" y="372"/>
                <a:chExt cx="300" cy="80"/>
              </a:xfrm>
            </p:grpSpPr>
            <p:sp>
              <p:nvSpPr>
                <p:cNvPr id="163175" name="Freeform 359"/>
                <p:cNvSpPr>
                  <a:spLocks noChangeAspect="1"/>
                </p:cNvSpPr>
                <p:nvPr/>
              </p:nvSpPr>
              <p:spPr bwMode="auto">
                <a:xfrm>
                  <a:off x="1747" y="372"/>
                  <a:ext cx="296" cy="75"/>
                </a:xfrm>
                <a:custGeom>
                  <a:avLst/>
                  <a:gdLst>
                    <a:gd name="T0" fmla="*/ 285 w 296"/>
                    <a:gd name="T1" fmla="*/ 0 h 75"/>
                    <a:gd name="T2" fmla="*/ 62 w 296"/>
                    <a:gd name="T3" fmla="*/ 59 h 75"/>
                    <a:gd name="T4" fmla="*/ 0 w 296"/>
                    <a:gd name="T5" fmla="*/ 75 h 75"/>
                    <a:gd name="T6" fmla="*/ 71 w 296"/>
                    <a:gd name="T7" fmla="*/ 69 h 75"/>
                    <a:gd name="T8" fmla="*/ 296 w 296"/>
                    <a:gd name="T9" fmla="*/ 8 h 75"/>
                    <a:gd name="T10" fmla="*/ 285 w 296"/>
                    <a:gd name="T11" fmla="*/ 0 h 75"/>
                  </a:gdLst>
                  <a:ahLst/>
                  <a:cxnLst>
                    <a:cxn ang="0">
                      <a:pos x="T0" y="T1"/>
                    </a:cxn>
                    <a:cxn ang="0">
                      <a:pos x="T2" y="T3"/>
                    </a:cxn>
                    <a:cxn ang="0">
                      <a:pos x="T4" y="T5"/>
                    </a:cxn>
                    <a:cxn ang="0">
                      <a:pos x="T6" y="T7"/>
                    </a:cxn>
                    <a:cxn ang="0">
                      <a:pos x="T8" y="T9"/>
                    </a:cxn>
                    <a:cxn ang="0">
                      <a:pos x="T10" y="T11"/>
                    </a:cxn>
                  </a:cxnLst>
                  <a:rect l="0" t="0" r="r" b="b"/>
                  <a:pathLst>
                    <a:path w="296" h="75">
                      <a:moveTo>
                        <a:pt x="285" y="0"/>
                      </a:moveTo>
                      <a:lnTo>
                        <a:pt x="62" y="59"/>
                      </a:lnTo>
                      <a:lnTo>
                        <a:pt x="0" y="75"/>
                      </a:lnTo>
                      <a:lnTo>
                        <a:pt x="71" y="69"/>
                      </a:lnTo>
                      <a:lnTo>
                        <a:pt x="296" y="8"/>
                      </a:lnTo>
                      <a:lnTo>
                        <a:pt x="285" y="0"/>
                      </a:lnTo>
                      <a:close/>
                    </a:path>
                  </a:pathLst>
                </a:custGeom>
                <a:gradFill rotWithShape="0">
                  <a:gsLst>
                    <a:gs pos="0">
                      <a:srgbClr val="777777"/>
                    </a:gs>
                    <a:gs pos="100000">
                      <a:srgbClr val="777777">
                        <a:gamma/>
                        <a:tint val="0"/>
                        <a:invGamma/>
                      </a:srgbClr>
                    </a:gs>
                  </a:gsLst>
                  <a:lin ang="18900000" scaled="1"/>
                </a:gra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76" name="Freeform 360"/>
                <p:cNvSpPr>
                  <a:spLocks noChangeAspect="1"/>
                </p:cNvSpPr>
                <p:nvPr/>
              </p:nvSpPr>
              <p:spPr bwMode="auto">
                <a:xfrm>
                  <a:off x="1743" y="424"/>
                  <a:ext cx="63" cy="28"/>
                </a:xfrm>
                <a:custGeom>
                  <a:avLst/>
                  <a:gdLst>
                    <a:gd name="T0" fmla="*/ 0 w 63"/>
                    <a:gd name="T1" fmla="*/ 28 h 28"/>
                    <a:gd name="T2" fmla="*/ 55 w 63"/>
                    <a:gd name="T3" fmla="*/ 0 h 28"/>
                    <a:gd name="T4" fmla="*/ 61 w 63"/>
                    <a:gd name="T5" fmla="*/ 10 h 28"/>
                    <a:gd name="T6" fmla="*/ 63 w 63"/>
                    <a:gd name="T7" fmla="*/ 27 h 28"/>
                    <a:gd name="T8" fmla="*/ 0 w 63"/>
                    <a:gd name="T9" fmla="*/ 28 h 28"/>
                  </a:gdLst>
                  <a:ahLst/>
                  <a:cxnLst>
                    <a:cxn ang="0">
                      <a:pos x="T0" y="T1"/>
                    </a:cxn>
                    <a:cxn ang="0">
                      <a:pos x="T2" y="T3"/>
                    </a:cxn>
                    <a:cxn ang="0">
                      <a:pos x="T4" y="T5"/>
                    </a:cxn>
                    <a:cxn ang="0">
                      <a:pos x="T6" y="T7"/>
                    </a:cxn>
                    <a:cxn ang="0">
                      <a:pos x="T8" y="T9"/>
                    </a:cxn>
                  </a:cxnLst>
                  <a:rect l="0" t="0" r="r" b="b"/>
                  <a:pathLst>
                    <a:path w="63" h="28">
                      <a:moveTo>
                        <a:pt x="0" y="28"/>
                      </a:moveTo>
                      <a:lnTo>
                        <a:pt x="55" y="0"/>
                      </a:lnTo>
                      <a:lnTo>
                        <a:pt x="61" y="10"/>
                      </a:lnTo>
                      <a:lnTo>
                        <a:pt x="63" y="27"/>
                      </a:lnTo>
                      <a:lnTo>
                        <a:pt x="0" y="28"/>
                      </a:lnTo>
                      <a:close/>
                    </a:path>
                  </a:pathLst>
                </a:custGeom>
                <a:gradFill rotWithShape="0">
                  <a:gsLst>
                    <a:gs pos="0">
                      <a:srgbClr val="777777">
                        <a:gamma/>
                        <a:tint val="21176"/>
                        <a:invGamma/>
                      </a:srgbClr>
                    </a:gs>
                    <a:gs pos="50000">
                      <a:srgbClr val="777777"/>
                    </a:gs>
                    <a:gs pos="100000">
                      <a:srgbClr val="777777">
                        <a:gamma/>
                        <a:tint val="21176"/>
                        <a:invGamma/>
                      </a:srgbClr>
                    </a:gs>
                  </a:gsLst>
                  <a:lin ang="2700000" scaled="1"/>
                </a:gra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grpSp>
      <p:grpSp>
        <p:nvGrpSpPr>
          <p:cNvPr id="163177" name="Group 361"/>
          <p:cNvGrpSpPr>
            <a:grpSpLocks noChangeAspect="1"/>
          </p:cNvGrpSpPr>
          <p:nvPr/>
        </p:nvGrpSpPr>
        <p:grpSpPr bwMode="auto">
          <a:xfrm flipH="1">
            <a:off x="76200" y="896938"/>
            <a:ext cx="685800" cy="185737"/>
            <a:chOff x="3217" y="413"/>
            <a:chExt cx="663" cy="196"/>
          </a:xfrm>
        </p:grpSpPr>
        <p:sp>
          <p:nvSpPr>
            <p:cNvPr id="163178" name="Freeform 362"/>
            <p:cNvSpPr>
              <a:spLocks noChangeAspect="1"/>
            </p:cNvSpPr>
            <p:nvPr/>
          </p:nvSpPr>
          <p:spPr bwMode="auto">
            <a:xfrm>
              <a:off x="3217" y="413"/>
              <a:ext cx="249" cy="106"/>
            </a:xfrm>
            <a:custGeom>
              <a:avLst/>
              <a:gdLst>
                <a:gd name="T0" fmla="*/ 0 w 921"/>
                <a:gd name="T1" fmla="*/ 0 h 393"/>
                <a:gd name="T2" fmla="*/ 12 w 921"/>
                <a:gd name="T3" fmla="*/ 231 h 393"/>
                <a:gd name="T4" fmla="*/ 921 w 921"/>
                <a:gd name="T5" fmla="*/ 393 h 393"/>
                <a:gd name="T6" fmla="*/ 891 w 921"/>
                <a:gd name="T7" fmla="*/ 138 h 393"/>
                <a:gd name="T8" fmla="*/ 0 w 921"/>
                <a:gd name="T9" fmla="*/ 0 h 393"/>
              </a:gdLst>
              <a:ahLst/>
              <a:cxnLst>
                <a:cxn ang="0">
                  <a:pos x="T0" y="T1"/>
                </a:cxn>
                <a:cxn ang="0">
                  <a:pos x="T2" y="T3"/>
                </a:cxn>
                <a:cxn ang="0">
                  <a:pos x="T4" y="T5"/>
                </a:cxn>
                <a:cxn ang="0">
                  <a:pos x="T6" y="T7"/>
                </a:cxn>
                <a:cxn ang="0">
                  <a:pos x="T8" y="T9"/>
                </a:cxn>
              </a:cxnLst>
              <a:rect l="0" t="0" r="r" b="b"/>
              <a:pathLst>
                <a:path w="921" h="393">
                  <a:moveTo>
                    <a:pt x="0" y="0"/>
                  </a:moveTo>
                  <a:lnTo>
                    <a:pt x="12" y="231"/>
                  </a:lnTo>
                  <a:lnTo>
                    <a:pt x="921" y="393"/>
                  </a:lnTo>
                  <a:lnTo>
                    <a:pt x="891" y="138"/>
                  </a:lnTo>
                  <a:lnTo>
                    <a:pt x="0" y="0"/>
                  </a:lnTo>
                  <a:close/>
                </a:path>
              </a:pathLst>
            </a:custGeom>
            <a:gradFill rotWithShape="0">
              <a:gsLst>
                <a:gs pos="0">
                  <a:srgbClr val="0000CC"/>
                </a:gs>
                <a:gs pos="100000">
                  <a:srgbClr val="FFFFCC"/>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79" name="Freeform 363"/>
            <p:cNvSpPr>
              <a:spLocks noChangeAspect="1"/>
            </p:cNvSpPr>
            <p:nvPr/>
          </p:nvSpPr>
          <p:spPr bwMode="auto">
            <a:xfrm>
              <a:off x="3593" y="466"/>
              <a:ext cx="287" cy="132"/>
            </a:xfrm>
            <a:custGeom>
              <a:avLst/>
              <a:gdLst>
                <a:gd name="T0" fmla="*/ 0 w 1062"/>
                <a:gd name="T1" fmla="*/ 0 h 489"/>
                <a:gd name="T2" fmla="*/ 21 w 1062"/>
                <a:gd name="T3" fmla="*/ 291 h 489"/>
                <a:gd name="T4" fmla="*/ 1062 w 1062"/>
                <a:gd name="T5" fmla="*/ 489 h 489"/>
                <a:gd name="T6" fmla="*/ 1047 w 1062"/>
                <a:gd name="T7" fmla="*/ 159 h 489"/>
                <a:gd name="T8" fmla="*/ 0 w 1062"/>
                <a:gd name="T9" fmla="*/ 0 h 489"/>
              </a:gdLst>
              <a:ahLst/>
              <a:cxnLst>
                <a:cxn ang="0">
                  <a:pos x="T0" y="T1"/>
                </a:cxn>
                <a:cxn ang="0">
                  <a:pos x="T2" y="T3"/>
                </a:cxn>
                <a:cxn ang="0">
                  <a:pos x="T4" y="T5"/>
                </a:cxn>
                <a:cxn ang="0">
                  <a:pos x="T6" y="T7"/>
                </a:cxn>
                <a:cxn ang="0">
                  <a:pos x="T8" y="T9"/>
                </a:cxn>
              </a:cxnLst>
              <a:rect l="0" t="0" r="r" b="b"/>
              <a:pathLst>
                <a:path w="1062" h="489">
                  <a:moveTo>
                    <a:pt x="0" y="0"/>
                  </a:moveTo>
                  <a:lnTo>
                    <a:pt x="21" y="291"/>
                  </a:lnTo>
                  <a:lnTo>
                    <a:pt x="1062" y="489"/>
                  </a:lnTo>
                  <a:lnTo>
                    <a:pt x="1047" y="159"/>
                  </a:lnTo>
                  <a:lnTo>
                    <a:pt x="0" y="0"/>
                  </a:lnTo>
                  <a:close/>
                </a:path>
              </a:pathLst>
            </a:custGeom>
            <a:gradFill rotWithShape="0">
              <a:gsLst>
                <a:gs pos="0">
                  <a:srgbClr val="FFFFCC"/>
                </a:gs>
                <a:gs pos="50000">
                  <a:srgbClr val="0000CC"/>
                </a:gs>
                <a:gs pos="100000">
                  <a:srgbClr val="FFFFCC"/>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80" name="Line 364"/>
            <p:cNvSpPr>
              <a:spLocks noChangeAspect="1" noChangeShapeType="1"/>
            </p:cNvSpPr>
            <p:nvPr/>
          </p:nvSpPr>
          <p:spPr bwMode="auto">
            <a:xfrm>
              <a:off x="3281" y="424"/>
              <a:ext cx="2" cy="63"/>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81" name="Line 365"/>
            <p:cNvSpPr>
              <a:spLocks noChangeAspect="1" noChangeShapeType="1"/>
            </p:cNvSpPr>
            <p:nvPr/>
          </p:nvSpPr>
          <p:spPr bwMode="auto">
            <a:xfrm>
              <a:off x="3364" y="438"/>
              <a:ext cx="2" cy="63"/>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82" name="Line 366"/>
            <p:cNvSpPr>
              <a:spLocks noChangeAspect="1" noChangeShapeType="1"/>
            </p:cNvSpPr>
            <p:nvPr/>
          </p:nvSpPr>
          <p:spPr bwMode="auto">
            <a:xfrm>
              <a:off x="3678" y="482"/>
              <a:ext cx="4" cy="77"/>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83" name="Line 367"/>
            <p:cNvSpPr>
              <a:spLocks noChangeAspect="1" noChangeShapeType="1"/>
            </p:cNvSpPr>
            <p:nvPr/>
          </p:nvSpPr>
          <p:spPr bwMode="auto">
            <a:xfrm>
              <a:off x="3780" y="497"/>
              <a:ext cx="3" cy="85"/>
            </a:xfrm>
            <a:prstGeom prst="line">
              <a:avLst/>
            </a:prstGeom>
            <a:noFill/>
            <a:ln w="635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184" name="Group 368"/>
            <p:cNvGrpSpPr>
              <a:grpSpLocks noChangeAspect="1"/>
            </p:cNvGrpSpPr>
            <p:nvPr/>
          </p:nvGrpSpPr>
          <p:grpSpPr bwMode="auto">
            <a:xfrm>
              <a:off x="3513" y="549"/>
              <a:ext cx="79" cy="60"/>
              <a:chOff x="3513" y="549"/>
              <a:chExt cx="79" cy="60"/>
            </a:xfrm>
          </p:grpSpPr>
          <p:sp>
            <p:nvSpPr>
              <p:cNvPr id="163185" name="Freeform 369"/>
              <p:cNvSpPr>
                <a:spLocks noChangeAspect="1"/>
              </p:cNvSpPr>
              <p:nvPr/>
            </p:nvSpPr>
            <p:spPr bwMode="auto">
              <a:xfrm>
                <a:off x="3513" y="549"/>
                <a:ext cx="79" cy="58"/>
              </a:xfrm>
              <a:custGeom>
                <a:avLst/>
                <a:gdLst>
                  <a:gd name="T0" fmla="*/ 42 w 591"/>
                  <a:gd name="T1" fmla="*/ 66 h 643"/>
                  <a:gd name="T2" fmla="*/ 0 w 591"/>
                  <a:gd name="T3" fmla="*/ 30 h 643"/>
                  <a:gd name="T4" fmla="*/ 21 w 591"/>
                  <a:gd name="T5" fmla="*/ 0 h 643"/>
                  <a:gd name="T6" fmla="*/ 436 w 591"/>
                  <a:gd name="T7" fmla="*/ 101 h 643"/>
                  <a:gd name="T8" fmla="*/ 591 w 591"/>
                  <a:gd name="T9" fmla="*/ 607 h 643"/>
                  <a:gd name="T10" fmla="*/ 575 w 591"/>
                  <a:gd name="T11" fmla="*/ 643 h 643"/>
                  <a:gd name="T12" fmla="*/ 505 w 591"/>
                  <a:gd name="T13" fmla="*/ 580 h 643"/>
                  <a:gd name="T14" fmla="*/ 42 w 591"/>
                  <a:gd name="T15" fmla="*/ 66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1" h="643">
                    <a:moveTo>
                      <a:pt x="42" y="66"/>
                    </a:moveTo>
                    <a:lnTo>
                      <a:pt x="0" y="30"/>
                    </a:lnTo>
                    <a:lnTo>
                      <a:pt x="21" y="0"/>
                    </a:lnTo>
                    <a:lnTo>
                      <a:pt x="436" y="101"/>
                    </a:lnTo>
                    <a:lnTo>
                      <a:pt x="591" y="607"/>
                    </a:lnTo>
                    <a:lnTo>
                      <a:pt x="575" y="643"/>
                    </a:lnTo>
                    <a:lnTo>
                      <a:pt x="505" y="580"/>
                    </a:lnTo>
                    <a:lnTo>
                      <a:pt x="42" y="66"/>
                    </a:lnTo>
                    <a:close/>
                  </a:path>
                </a:pathLst>
              </a:custGeom>
              <a:solidFill>
                <a:srgbClr val="A8A8A8"/>
              </a:solidFill>
              <a:ln w="1588">
                <a:solidFill>
                  <a:srgbClr val="000000"/>
                </a:solidFill>
                <a:prstDash val="solid"/>
                <a:round/>
                <a:headEnd/>
                <a:tailEnd/>
              </a:ln>
            </p:spPr>
            <p:txBody>
              <a:bodyPr/>
              <a:lstStyle/>
              <a:p>
                <a:endParaRPr lang="en-US" dirty="0"/>
              </a:p>
            </p:txBody>
          </p:sp>
          <p:sp>
            <p:nvSpPr>
              <p:cNvPr id="163186" name="Freeform 370"/>
              <p:cNvSpPr>
                <a:spLocks noChangeAspect="1"/>
              </p:cNvSpPr>
              <p:nvPr/>
            </p:nvSpPr>
            <p:spPr bwMode="auto">
              <a:xfrm>
                <a:off x="3513" y="554"/>
                <a:ext cx="77" cy="55"/>
              </a:xfrm>
              <a:custGeom>
                <a:avLst/>
                <a:gdLst>
                  <a:gd name="T0" fmla="*/ 0 w 573"/>
                  <a:gd name="T1" fmla="*/ 0 h 609"/>
                  <a:gd name="T2" fmla="*/ 155 w 573"/>
                  <a:gd name="T3" fmla="*/ 512 h 609"/>
                  <a:gd name="T4" fmla="*/ 573 w 573"/>
                  <a:gd name="T5" fmla="*/ 609 h 609"/>
                  <a:gd name="T6" fmla="*/ 417 w 573"/>
                  <a:gd name="T7" fmla="*/ 105 h 609"/>
                  <a:gd name="T8" fmla="*/ 0 w 573"/>
                  <a:gd name="T9" fmla="*/ 0 h 609"/>
                </a:gdLst>
                <a:ahLst/>
                <a:cxnLst>
                  <a:cxn ang="0">
                    <a:pos x="T0" y="T1"/>
                  </a:cxn>
                  <a:cxn ang="0">
                    <a:pos x="T2" y="T3"/>
                  </a:cxn>
                  <a:cxn ang="0">
                    <a:pos x="T4" y="T5"/>
                  </a:cxn>
                  <a:cxn ang="0">
                    <a:pos x="T6" y="T7"/>
                  </a:cxn>
                  <a:cxn ang="0">
                    <a:pos x="T8" y="T9"/>
                  </a:cxn>
                </a:cxnLst>
                <a:rect l="0" t="0" r="r" b="b"/>
                <a:pathLst>
                  <a:path w="573" h="609">
                    <a:moveTo>
                      <a:pt x="0" y="0"/>
                    </a:moveTo>
                    <a:lnTo>
                      <a:pt x="155" y="512"/>
                    </a:lnTo>
                    <a:lnTo>
                      <a:pt x="573" y="609"/>
                    </a:lnTo>
                    <a:lnTo>
                      <a:pt x="417" y="105"/>
                    </a:lnTo>
                    <a:lnTo>
                      <a:pt x="0" y="0"/>
                    </a:lnTo>
                    <a:close/>
                  </a:path>
                </a:pathLst>
              </a:custGeom>
              <a:solidFill>
                <a:srgbClr val="FFFFFF"/>
              </a:solidFill>
              <a:ln w="1588">
                <a:solidFill>
                  <a:srgbClr val="9E9E9E"/>
                </a:solidFill>
                <a:prstDash val="solid"/>
                <a:round/>
                <a:headEnd/>
                <a:tailEnd/>
              </a:ln>
            </p:spPr>
            <p:txBody>
              <a:bodyPr/>
              <a:lstStyle/>
              <a:p>
                <a:endParaRPr lang="en-US" dirty="0"/>
              </a:p>
            </p:txBody>
          </p:sp>
        </p:grpSp>
        <p:grpSp>
          <p:nvGrpSpPr>
            <p:cNvPr id="163187" name="Group 371"/>
            <p:cNvGrpSpPr>
              <a:grpSpLocks noChangeAspect="1"/>
            </p:cNvGrpSpPr>
            <p:nvPr/>
          </p:nvGrpSpPr>
          <p:grpSpPr bwMode="auto">
            <a:xfrm>
              <a:off x="3395" y="421"/>
              <a:ext cx="195" cy="148"/>
              <a:chOff x="3548" y="261"/>
              <a:chExt cx="195" cy="148"/>
            </a:xfrm>
          </p:grpSpPr>
          <p:sp>
            <p:nvSpPr>
              <p:cNvPr id="163188" name="AutoShape 372"/>
              <p:cNvSpPr>
                <a:spLocks noChangeAspect="1" noChangeArrowheads="1"/>
              </p:cNvSpPr>
              <p:nvPr/>
            </p:nvSpPr>
            <p:spPr bwMode="auto">
              <a:xfrm>
                <a:off x="3690" y="268"/>
                <a:ext cx="31" cy="33"/>
              </a:xfrm>
              <a:prstGeom prst="cube">
                <a:avLst>
                  <a:gd name="adj" fmla="val 35898"/>
                </a:avLst>
              </a:prstGeom>
              <a:solidFill>
                <a:srgbClr val="777777"/>
              </a:solidFill>
              <a:ln w="3175">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89" name="AutoShape 373"/>
              <p:cNvSpPr>
                <a:spLocks noChangeAspect="1" noChangeArrowheads="1"/>
              </p:cNvSpPr>
              <p:nvPr/>
            </p:nvSpPr>
            <p:spPr bwMode="auto">
              <a:xfrm>
                <a:off x="3635" y="261"/>
                <a:ext cx="25" cy="23"/>
              </a:xfrm>
              <a:prstGeom prst="cube">
                <a:avLst>
                  <a:gd name="adj" fmla="val 48486"/>
                </a:avLst>
              </a:prstGeom>
              <a:solidFill>
                <a:srgbClr val="777777"/>
              </a:solidFill>
              <a:ln w="3175">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90" name="Freeform 374" descr="Paper bag"/>
              <p:cNvSpPr>
                <a:spLocks noChangeAspect="1"/>
              </p:cNvSpPr>
              <p:nvPr/>
            </p:nvSpPr>
            <p:spPr bwMode="auto">
              <a:xfrm>
                <a:off x="3596" y="267"/>
                <a:ext cx="123" cy="55"/>
              </a:xfrm>
              <a:custGeom>
                <a:avLst/>
                <a:gdLst>
                  <a:gd name="T0" fmla="*/ 0 w 456"/>
                  <a:gd name="T1" fmla="*/ 150 h 201"/>
                  <a:gd name="T2" fmla="*/ 150 w 456"/>
                  <a:gd name="T3" fmla="*/ 0 h 201"/>
                  <a:gd name="T4" fmla="*/ 456 w 456"/>
                  <a:gd name="T5" fmla="*/ 39 h 201"/>
                  <a:gd name="T6" fmla="*/ 297 w 456"/>
                  <a:gd name="T7" fmla="*/ 201 h 201"/>
                  <a:gd name="T8" fmla="*/ 0 w 456"/>
                  <a:gd name="T9" fmla="*/ 150 h 201"/>
                </a:gdLst>
                <a:ahLst/>
                <a:cxnLst>
                  <a:cxn ang="0">
                    <a:pos x="T0" y="T1"/>
                  </a:cxn>
                  <a:cxn ang="0">
                    <a:pos x="T2" y="T3"/>
                  </a:cxn>
                  <a:cxn ang="0">
                    <a:pos x="T4" y="T5"/>
                  </a:cxn>
                  <a:cxn ang="0">
                    <a:pos x="T6" y="T7"/>
                  </a:cxn>
                  <a:cxn ang="0">
                    <a:pos x="T8" y="T9"/>
                  </a:cxn>
                </a:cxnLst>
                <a:rect l="0" t="0" r="r" b="b"/>
                <a:pathLst>
                  <a:path w="456" h="201">
                    <a:moveTo>
                      <a:pt x="0" y="150"/>
                    </a:moveTo>
                    <a:lnTo>
                      <a:pt x="150" y="0"/>
                    </a:lnTo>
                    <a:lnTo>
                      <a:pt x="456" y="39"/>
                    </a:lnTo>
                    <a:lnTo>
                      <a:pt x="297" y="201"/>
                    </a:lnTo>
                    <a:lnTo>
                      <a:pt x="0" y="150"/>
                    </a:lnTo>
                    <a:close/>
                  </a:path>
                </a:pathLst>
              </a:custGeom>
              <a:blipFill dpi="0" rotWithShape="0">
                <a:blip r:embed="rId10"/>
                <a:srcRect/>
                <a:tile tx="0" ty="0" sx="100000" sy="100000" flip="none" algn="tl"/>
              </a:blip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91" name="Freeform 375"/>
              <p:cNvSpPr>
                <a:spLocks noChangeAspect="1"/>
              </p:cNvSpPr>
              <p:nvPr/>
            </p:nvSpPr>
            <p:spPr bwMode="auto">
              <a:xfrm>
                <a:off x="3676" y="279"/>
                <a:ext cx="66" cy="108"/>
              </a:xfrm>
              <a:custGeom>
                <a:avLst/>
                <a:gdLst>
                  <a:gd name="T0" fmla="*/ 0 w 246"/>
                  <a:gd name="T1" fmla="*/ 159 h 402"/>
                  <a:gd name="T2" fmla="*/ 156 w 246"/>
                  <a:gd name="T3" fmla="*/ 0 h 402"/>
                  <a:gd name="T4" fmla="*/ 246 w 246"/>
                  <a:gd name="T5" fmla="*/ 246 h 402"/>
                  <a:gd name="T6" fmla="*/ 120 w 246"/>
                  <a:gd name="T7" fmla="*/ 402 h 402"/>
                  <a:gd name="T8" fmla="*/ 0 w 246"/>
                  <a:gd name="T9" fmla="*/ 159 h 402"/>
                </a:gdLst>
                <a:ahLst/>
                <a:cxnLst>
                  <a:cxn ang="0">
                    <a:pos x="T0" y="T1"/>
                  </a:cxn>
                  <a:cxn ang="0">
                    <a:pos x="T2" y="T3"/>
                  </a:cxn>
                  <a:cxn ang="0">
                    <a:pos x="T4" y="T5"/>
                  </a:cxn>
                  <a:cxn ang="0">
                    <a:pos x="T6" y="T7"/>
                  </a:cxn>
                  <a:cxn ang="0">
                    <a:pos x="T8" y="T9"/>
                  </a:cxn>
                </a:cxnLst>
                <a:rect l="0" t="0" r="r" b="b"/>
                <a:pathLst>
                  <a:path w="246" h="402">
                    <a:moveTo>
                      <a:pt x="0" y="159"/>
                    </a:moveTo>
                    <a:lnTo>
                      <a:pt x="156" y="0"/>
                    </a:lnTo>
                    <a:lnTo>
                      <a:pt x="246" y="246"/>
                    </a:lnTo>
                    <a:lnTo>
                      <a:pt x="120" y="402"/>
                    </a:lnTo>
                    <a:lnTo>
                      <a:pt x="0" y="159"/>
                    </a:lnTo>
                    <a:close/>
                  </a:path>
                </a:pathLst>
              </a:custGeom>
              <a:gradFill rotWithShape="0">
                <a:gsLst>
                  <a:gs pos="0">
                    <a:srgbClr val="FFCC66">
                      <a:gamma/>
                      <a:shade val="46275"/>
                      <a:invGamma/>
                    </a:srgbClr>
                  </a:gs>
                  <a:gs pos="100000">
                    <a:srgbClr val="FFCC66"/>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92" name="Freeform 376"/>
              <p:cNvSpPr>
                <a:spLocks noChangeAspect="1"/>
              </p:cNvSpPr>
              <p:nvPr/>
            </p:nvSpPr>
            <p:spPr bwMode="auto">
              <a:xfrm>
                <a:off x="3597" y="309"/>
                <a:ext cx="112" cy="78"/>
              </a:xfrm>
              <a:custGeom>
                <a:avLst/>
                <a:gdLst>
                  <a:gd name="T0" fmla="*/ 0 w 417"/>
                  <a:gd name="T1" fmla="*/ 0 h 291"/>
                  <a:gd name="T2" fmla="*/ 294 w 417"/>
                  <a:gd name="T3" fmla="*/ 51 h 291"/>
                  <a:gd name="T4" fmla="*/ 417 w 417"/>
                  <a:gd name="T5" fmla="*/ 291 h 291"/>
                  <a:gd name="T6" fmla="*/ 111 w 417"/>
                  <a:gd name="T7" fmla="*/ 249 h 291"/>
                  <a:gd name="T8" fmla="*/ 0 w 417"/>
                  <a:gd name="T9" fmla="*/ 0 h 291"/>
                </a:gdLst>
                <a:ahLst/>
                <a:cxnLst>
                  <a:cxn ang="0">
                    <a:pos x="T0" y="T1"/>
                  </a:cxn>
                  <a:cxn ang="0">
                    <a:pos x="T2" y="T3"/>
                  </a:cxn>
                  <a:cxn ang="0">
                    <a:pos x="T4" y="T5"/>
                  </a:cxn>
                  <a:cxn ang="0">
                    <a:pos x="T6" y="T7"/>
                  </a:cxn>
                  <a:cxn ang="0">
                    <a:pos x="T8" y="T9"/>
                  </a:cxn>
                </a:cxnLst>
                <a:rect l="0" t="0" r="r" b="b"/>
                <a:pathLst>
                  <a:path w="417" h="291">
                    <a:moveTo>
                      <a:pt x="0" y="0"/>
                    </a:moveTo>
                    <a:lnTo>
                      <a:pt x="294" y="51"/>
                    </a:lnTo>
                    <a:lnTo>
                      <a:pt x="417" y="291"/>
                    </a:lnTo>
                    <a:lnTo>
                      <a:pt x="111" y="249"/>
                    </a:lnTo>
                    <a:lnTo>
                      <a:pt x="0" y="0"/>
                    </a:lnTo>
                    <a:close/>
                  </a:path>
                </a:pathLst>
              </a:custGeom>
              <a:solidFill>
                <a:srgbClr val="FFCC66">
                  <a:alpha val="50000"/>
                </a:srgbClr>
              </a:soli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93" name="Freeform 377"/>
              <p:cNvSpPr>
                <a:spLocks noChangeAspect="1"/>
              </p:cNvSpPr>
              <p:nvPr/>
            </p:nvSpPr>
            <p:spPr bwMode="auto">
              <a:xfrm>
                <a:off x="3684" y="293"/>
                <a:ext cx="50" cy="88"/>
              </a:xfrm>
              <a:custGeom>
                <a:avLst/>
                <a:gdLst>
                  <a:gd name="T0" fmla="*/ 87 w 186"/>
                  <a:gd name="T1" fmla="*/ 0 h 324"/>
                  <a:gd name="T2" fmla="*/ 0 w 186"/>
                  <a:gd name="T3" fmla="*/ 87 h 324"/>
                  <a:gd name="T4" fmla="*/ 108 w 186"/>
                  <a:gd name="T5" fmla="*/ 324 h 324"/>
                  <a:gd name="T6" fmla="*/ 186 w 186"/>
                  <a:gd name="T7" fmla="*/ 222 h 324"/>
                  <a:gd name="T8" fmla="*/ 87 w 186"/>
                  <a:gd name="T9" fmla="*/ 0 h 324"/>
                </a:gdLst>
                <a:ahLst/>
                <a:cxnLst>
                  <a:cxn ang="0">
                    <a:pos x="T0" y="T1"/>
                  </a:cxn>
                  <a:cxn ang="0">
                    <a:pos x="T2" y="T3"/>
                  </a:cxn>
                  <a:cxn ang="0">
                    <a:pos x="T4" y="T5"/>
                  </a:cxn>
                  <a:cxn ang="0">
                    <a:pos x="T6" y="T7"/>
                  </a:cxn>
                  <a:cxn ang="0">
                    <a:pos x="T8" y="T9"/>
                  </a:cxn>
                </a:cxnLst>
                <a:rect l="0" t="0" r="r" b="b"/>
                <a:pathLst>
                  <a:path w="186" h="324">
                    <a:moveTo>
                      <a:pt x="87" y="0"/>
                    </a:moveTo>
                    <a:lnTo>
                      <a:pt x="0" y="87"/>
                    </a:lnTo>
                    <a:lnTo>
                      <a:pt x="108" y="324"/>
                    </a:lnTo>
                    <a:lnTo>
                      <a:pt x="186" y="222"/>
                    </a:lnTo>
                    <a:lnTo>
                      <a:pt x="87" y="0"/>
                    </a:lnTo>
                    <a:close/>
                  </a:path>
                </a:pathLst>
              </a:custGeom>
              <a:gradFill rotWithShape="0">
                <a:gsLst>
                  <a:gs pos="0">
                    <a:srgbClr val="777777"/>
                  </a:gs>
                  <a:gs pos="50000">
                    <a:srgbClr val="777777">
                      <a:gamma/>
                      <a:tint val="0"/>
                      <a:invGamma/>
                    </a:srgbClr>
                  </a:gs>
                  <a:gs pos="100000">
                    <a:srgbClr val="777777"/>
                  </a:gs>
                </a:gsLst>
                <a:lin ang="2700000" scaled="1"/>
              </a:gradFill>
              <a:ln w="6350"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94" name="Oval 378"/>
              <p:cNvSpPr>
                <a:spLocks noChangeAspect="1" noChangeArrowheads="1"/>
              </p:cNvSpPr>
              <p:nvPr/>
            </p:nvSpPr>
            <p:spPr bwMode="auto">
              <a:xfrm rot="-1365941">
                <a:off x="3701" y="322"/>
                <a:ext cx="13" cy="21"/>
              </a:xfrm>
              <a:prstGeom prst="ellipse">
                <a:avLst/>
              </a:prstGeom>
              <a:solidFill>
                <a:schemeClr val="bg2"/>
              </a:solidFill>
              <a:ln w="12700">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95" name="Freeform 379"/>
              <p:cNvSpPr>
                <a:spLocks noChangeAspect="1"/>
              </p:cNvSpPr>
              <p:nvPr/>
            </p:nvSpPr>
            <p:spPr bwMode="auto">
              <a:xfrm>
                <a:off x="3708" y="317"/>
                <a:ext cx="35" cy="65"/>
              </a:xfrm>
              <a:custGeom>
                <a:avLst/>
                <a:gdLst>
                  <a:gd name="T0" fmla="*/ 0 w 129"/>
                  <a:gd name="T1" fmla="*/ 48 h 240"/>
                  <a:gd name="T2" fmla="*/ 129 w 129"/>
                  <a:gd name="T3" fmla="*/ 240 h 240"/>
                  <a:gd name="T4" fmla="*/ 120 w 129"/>
                  <a:gd name="T5" fmla="*/ 0 h 240"/>
                  <a:gd name="T6" fmla="*/ 0 w 129"/>
                  <a:gd name="T7" fmla="*/ 48 h 240"/>
                </a:gdLst>
                <a:ahLst/>
                <a:cxnLst>
                  <a:cxn ang="0">
                    <a:pos x="T0" y="T1"/>
                  </a:cxn>
                  <a:cxn ang="0">
                    <a:pos x="T2" y="T3"/>
                  </a:cxn>
                  <a:cxn ang="0">
                    <a:pos x="T4" y="T5"/>
                  </a:cxn>
                  <a:cxn ang="0">
                    <a:pos x="T6" y="T7"/>
                  </a:cxn>
                </a:cxnLst>
                <a:rect l="0" t="0" r="r" b="b"/>
                <a:pathLst>
                  <a:path w="129" h="240">
                    <a:moveTo>
                      <a:pt x="0" y="48"/>
                    </a:moveTo>
                    <a:lnTo>
                      <a:pt x="129" y="240"/>
                    </a:lnTo>
                    <a:lnTo>
                      <a:pt x="120" y="0"/>
                    </a:lnTo>
                    <a:lnTo>
                      <a:pt x="0" y="48"/>
                    </a:lnTo>
                    <a:close/>
                  </a:path>
                </a:pathLst>
              </a:custGeom>
              <a:noFill/>
              <a:ln w="9525" cap="flat" cmpd="sng">
                <a:solidFill>
                  <a:srgbClr val="777777"/>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196" name="Group 380"/>
              <p:cNvGrpSpPr>
                <a:grpSpLocks noChangeAspect="1"/>
              </p:cNvGrpSpPr>
              <p:nvPr/>
            </p:nvGrpSpPr>
            <p:grpSpPr bwMode="auto">
              <a:xfrm>
                <a:off x="3568" y="293"/>
                <a:ext cx="146" cy="116"/>
                <a:chOff x="1847" y="513"/>
                <a:chExt cx="540" cy="431"/>
              </a:xfrm>
            </p:grpSpPr>
            <p:sp>
              <p:nvSpPr>
                <p:cNvPr id="163197" name="Freeform 381"/>
                <p:cNvSpPr>
                  <a:spLocks noChangeAspect="1"/>
                </p:cNvSpPr>
                <p:nvPr/>
              </p:nvSpPr>
              <p:spPr bwMode="auto">
                <a:xfrm>
                  <a:off x="1847" y="513"/>
                  <a:ext cx="540" cy="431"/>
                </a:xfrm>
                <a:custGeom>
                  <a:avLst/>
                  <a:gdLst>
                    <a:gd name="T0" fmla="*/ 100 w 540"/>
                    <a:gd name="T1" fmla="*/ 0 h 431"/>
                    <a:gd name="T2" fmla="*/ 346 w 540"/>
                    <a:gd name="T3" fmla="*/ 35 h 431"/>
                    <a:gd name="T4" fmla="*/ 373 w 540"/>
                    <a:gd name="T5" fmla="*/ 45 h 431"/>
                    <a:gd name="T6" fmla="*/ 390 w 540"/>
                    <a:gd name="T7" fmla="*/ 59 h 431"/>
                    <a:gd name="T8" fmla="*/ 409 w 540"/>
                    <a:gd name="T9" fmla="*/ 71 h 431"/>
                    <a:gd name="T10" fmla="*/ 420 w 540"/>
                    <a:gd name="T11" fmla="*/ 83 h 431"/>
                    <a:gd name="T12" fmla="*/ 432 w 540"/>
                    <a:gd name="T13" fmla="*/ 99 h 431"/>
                    <a:gd name="T14" fmla="*/ 438 w 540"/>
                    <a:gd name="T15" fmla="*/ 107 h 431"/>
                    <a:gd name="T16" fmla="*/ 540 w 540"/>
                    <a:gd name="T17" fmla="*/ 324 h 431"/>
                    <a:gd name="T18" fmla="*/ 540 w 540"/>
                    <a:gd name="T19" fmla="*/ 350 h 431"/>
                    <a:gd name="T20" fmla="*/ 471 w 540"/>
                    <a:gd name="T21" fmla="*/ 423 h 431"/>
                    <a:gd name="T22" fmla="*/ 456 w 540"/>
                    <a:gd name="T23" fmla="*/ 431 h 431"/>
                    <a:gd name="T24" fmla="*/ 430 w 540"/>
                    <a:gd name="T25" fmla="*/ 431 h 431"/>
                    <a:gd name="T26" fmla="*/ 202 w 540"/>
                    <a:gd name="T27" fmla="*/ 401 h 431"/>
                    <a:gd name="T28" fmla="*/ 162 w 540"/>
                    <a:gd name="T29" fmla="*/ 389 h 431"/>
                    <a:gd name="T30" fmla="*/ 138 w 540"/>
                    <a:gd name="T31" fmla="*/ 374 h 431"/>
                    <a:gd name="T32" fmla="*/ 106 w 540"/>
                    <a:gd name="T33" fmla="*/ 344 h 431"/>
                    <a:gd name="T34" fmla="*/ 94 w 540"/>
                    <a:gd name="T35" fmla="*/ 317 h 431"/>
                    <a:gd name="T36" fmla="*/ 0 w 540"/>
                    <a:gd name="T37" fmla="*/ 113 h 431"/>
                    <a:gd name="T38" fmla="*/ 0 w 540"/>
                    <a:gd name="T39" fmla="*/ 96 h 431"/>
                    <a:gd name="T40" fmla="*/ 6 w 540"/>
                    <a:gd name="T41" fmla="*/ 83 h 431"/>
                    <a:gd name="T42" fmla="*/ 16 w 540"/>
                    <a:gd name="T43" fmla="*/ 68 h 431"/>
                    <a:gd name="T44" fmla="*/ 28 w 540"/>
                    <a:gd name="T45" fmla="*/ 56 h 431"/>
                    <a:gd name="T46" fmla="*/ 70 w 540"/>
                    <a:gd name="T47" fmla="*/ 17 h 431"/>
                    <a:gd name="T48" fmla="*/ 84 w 540"/>
                    <a:gd name="T49" fmla="*/ 5 h 431"/>
                    <a:gd name="T50" fmla="*/ 100 w 540"/>
                    <a:gd name="T51"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431">
                      <a:moveTo>
                        <a:pt x="100" y="0"/>
                      </a:moveTo>
                      <a:lnTo>
                        <a:pt x="346" y="35"/>
                      </a:lnTo>
                      <a:lnTo>
                        <a:pt x="373" y="45"/>
                      </a:lnTo>
                      <a:lnTo>
                        <a:pt x="390" y="59"/>
                      </a:lnTo>
                      <a:lnTo>
                        <a:pt x="409" y="71"/>
                      </a:lnTo>
                      <a:lnTo>
                        <a:pt x="420" y="83"/>
                      </a:lnTo>
                      <a:lnTo>
                        <a:pt x="432" y="99"/>
                      </a:lnTo>
                      <a:lnTo>
                        <a:pt x="438" y="107"/>
                      </a:lnTo>
                      <a:lnTo>
                        <a:pt x="540" y="324"/>
                      </a:lnTo>
                      <a:lnTo>
                        <a:pt x="540" y="350"/>
                      </a:lnTo>
                      <a:lnTo>
                        <a:pt x="471" y="423"/>
                      </a:lnTo>
                      <a:lnTo>
                        <a:pt x="456" y="431"/>
                      </a:lnTo>
                      <a:lnTo>
                        <a:pt x="430" y="431"/>
                      </a:lnTo>
                      <a:lnTo>
                        <a:pt x="202" y="401"/>
                      </a:lnTo>
                      <a:lnTo>
                        <a:pt x="162" y="389"/>
                      </a:lnTo>
                      <a:lnTo>
                        <a:pt x="138" y="374"/>
                      </a:lnTo>
                      <a:lnTo>
                        <a:pt x="106" y="344"/>
                      </a:lnTo>
                      <a:lnTo>
                        <a:pt x="94" y="317"/>
                      </a:lnTo>
                      <a:lnTo>
                        <a:pt x="0" y="113"/>
                      </a:lnTo>
                      <a:lnTo>
                        <a:pt x="0" y="96"/>
                      </a:lnTo>
                      <a:lnTo>
                        <a:pt x="6" y="83"/>
                      </a:lnTo>
                      <a:lnTo>
                        <a:pt x="16" y="68"/>
                      </a:lnTo>
                      <a:lnTo>
                        <a:pt x="28" y="56"/>
                      </a:lnTo>
                      <a:lnTo>
                        <a:pt x="70" y="17"/>
                      </a:lnTo>
                      <a:lnTo>
                        <a:pt x="84" y="5"/>
                      </a:lnTo>
                      <a:lnTo>
                        <a:pt x="100" y="0"/>
                      </a:lnTo>
                      <a:close/>
                    </a:path>
                  </a:pathLst>
                </a:custGeom>
                <a:solidFill>
                  <a:srgbClr val="EAEAEA">
                    <a:alpha val="50000"/>
                  </a:srgbClr>
                </a:soli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98" name="Freeform 382"/>
                <p:cNvSpPr>
                  <a:spLocks noChangeAspect="1"/>
                </p:cNvSpPr>
                <p:nvPr/>
              </p:nvSpPr>
              <p:spPr bwMode="auto">
                <a:xfrm>
                  <a:off x="1853" y="528"/>
                  <a:ext cx="520" cy="401"/>
                </a:xfrm>
                <a:custGeom>
                  <a:avLst/>
                  <a:gdLst>
                    <a:gd name="T0" fmla="*/ 30 w 520"/>
                    <a:gd name="T1" fmla="*/ 51 h 401"/>
                    <a:gd name="T2" fmla="*/ 129 w 520"/>
                    <a:gd name="T3" fmla="*/ 65 h 401"/>
                    <a:gd name="T4" fmla="*/ 276 w 520"/>
                    <a:gd name="T5" fmla="*/ 86 h 401"/>
                    <a:gd name="T6" fmla="*/ 303 w 520"/>
                    <a:gd name="T7" fmla="*/ 96 h 401"/>
                    <a:gd name="T8" fmla="*/ 320 w 520"/>
                    <a:gd name="T9" fmla="*/ 110 h 401"/>
                    <a:gd name="T10" fmla="*/ 339 w 520"/>
                    <a:gd name="T11" fmla="*/ 122 h 401"/>
                    <a:gd name="T12" fmla="*/ 350 w 520"/>
                    <a:gd name="T13" fmla="*/ 134 h 401"/>
                    <a:gd name="T14" fmla="*/ 362 w 520"/>
                    <a:gd name="T15" fmla="*/ 150 h 401"/>
                    <a:gd name="T16" fmla="*/ 368 w 520"/>
                    <a:gd name="T17" fmla="*/ 158 h 401"/>
                    <a:gd name="T18" fmla="*/ 470 w 520"/>
                    <a:gd name="T19" fmla="*/ 375 h 401"/>
                    <a:gd name="T20" fmla="*/ 470 w 520"/>
                    <a:gd name="T21" fmla="*/ 401 h 401"/>
                    <a:gd name="T22" fmla="*/ 520 w 520"/>
                    <a:gd name="T23" fmla="*/ 351 h 401"/>
                    <a:gd name="T24" fmla="*/ 499 w 520"/>
                    <a:gd name="T25" fmla="*/ 354 h 401"/>
                    <a:gd name="T26" fmla="*/ 400 w 520"/>
                    <a:gd name="T27" fmla="*/ 339 h 401"/>
                    <a:gd name="T28" fmla="*/ 270 w 520"/>
                    <a:gd name="T29" fmla="*/ 321 h 401"/>
                    <a:gd name="T30" fmla="*/ 237 w 520"/>
                    <a:gd name="T31" fmla="*/ 312 h 401"/>
                    <a:gd name="T32" fmla="*/ 196 w 520"/>
                    <a:gd name="T33" fmla="*/ 294 h 401"/>
                    <a:gd name="T34" fmla="*/ 171 w 520"/>
                    <a:gd name="T35" fmla="*/ 270 h 401"/>
                    <a:gd name="T36" fmla="*/ 159 w 520"/>
                    <a:gd name="T37" fmla="*/ 242 h 401"/>
                    <a:gd name="T38" fmla="*/ 84 w 520"/>
                    <a:gd name="T39" fmla="*/ 81 h 401"/>
                    <a:gd name="T40" fmla="*/ 76 w 520"/>
                    <a:gd name="T41" fmla="*/ 63 h 401"/>
                    <a:gd name="T42" fmla="*/ 64 w 520"/>
                    <a:gd name="T43" fmla="*/ 39 h 401"/>
                    <a:gd name="T44" fmla="*/ 60 w 520"/>
                    <a:gd name="T45" fmla="*/ 30 h 401"/>
                    <a:gd name="T46" fmla="*/ 67 w 520"/>
                    <a:gd name="T47" fmla="*/ 0 h 401"/>
                    <a:gd name="T48" fmla="*/ 0 w 520"/>
                    <a:gd name="T49" fmla="*/ 68 h 401"/>
                    <a:gd name="T50" fmla="*/ 14 w 520"/>
                    <a:gd name="T51" fmla="*/ 56 h 401"/>
                    <a:gd name="T52" fmla="*/ 30 w 520"/>
                    <a:gd name="T53" fmla="*/ 5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0" h="401">
                      <a:moveTo>
                        <a:pt x="30" y="51"/>
                      </a:moveTo>
                      <a:lnTo>
                        <a:pt x="129" y="65"/>
                      </a:lnTo>
                      <a:lnTo>
                        <a:pt x="276" y="86"/>
                      </a:lnTo>
                      <a:lnTo>
                        <a:pt x="303" y="96"/>
                      </a:lnTo>
                      <a:lnTo>
                        <a:pt x="320" y="110"/>
                      </a:lnTo>
                      <a:lnTo>
                        <a:pt x="339" y="122"/>
                      </a:lnTo>
                      <a:lnTo>
                        <a:pt x="350" y="134"/>
                      </a:lnTo>
                      <a:lnTo>
                        <a:pt x="362" y="150"/>
                      </a:lnTo>
                      <a:lnTo>
                        <a:pt x="368" y="158"/>
                      </a:lnTo>
                      <a:lnTo>
                        <a:pt x="470" y="375"/>
                      </a:lnTo>
                      <a:lnTo>
                        <a:pt x="470" y="401"/>
                      </a:lnTo>
                      <a:lnTo>
                        <a:pt x="520" y="351"/>
                      </a:lnTo>
                      <a:lnTo>
                        <a:pt x="499" y="354"/>
                      </a:lnTo>
                      <a:lnTo>
                        <a:pt x="400" y="339"/>
                      </a:lnTo>
                      <a:lnTo>
                        <a:pt x="270" y="321"/>
                      </a:lnTo>
                      <a:lnTo>
                        <a:pt x="237" y="312"/>
                      </a:lnTo>
                      <a:lnTo>
                        <a:pt x="196" y="294"/>
                      </a:lnTo>
                      <a:lnTo>
                        <a:pt x="171" y="270"/>
                      </a:lnTo>
                      <a:lnTo>
                        <a:pt x="159" y="242"/>
                      </a:lnTo>
                      <a:lnTo>
                        <a:pt x="84" y="81"/>
                      </a:lnTo>
                      <a:lnTo>
                        <a:pt x="76" y="63"/>
                      </a:lnTo>
                      <a:lnTo>
                        <a:pt x="64" y="39"/>
                      </a:lnTo>
                      <a:lnTo>
                        <a:pt x="60" y="30"/>
                      </a:lnTo>
                      <a:lnTo>
                        <a:pt x="67" y="0"/>
                      </a:lnTo>
                      <a:lnTo>
                        <a:pt x="0" y="68"/>
                      </a:lnTo>
                      <a:lnTo>
                        <a:pt x="14" y="56"/>
                      </a:lnTo>
                      <a:lnTo>
                        <a:pt x="30" y="51"/>
                      </a:lnTo>
                      <a:close/>
                    </a:path>
                  </a:pathLst>
                </a:custGeom>
                <a:solidFill>
                  <a:srgbClr val="EAEAEA">
                    <a:alpha val="50000"/>
                  </a:srgbClr>
                </a:soli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199" name="Line 383"/>
                <p:cNvSpPr>
                  <a:spLocks noChangeAspect="1" noChangeShapeType="1"/>
                </p:cNvSpPr>
                <p:nvPr/>
              </p:nvSpPr>
              <p:spPr bwMode="auto">
                <a:xfrm flipV="1">
                  <a:off x="2063" y="851"/>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00" name="Line 384"/>
                <p:cNvSpPr>
                  <a:spLocks noChangeAspect="1" noChangeShapeType="1"/>
                </p:cNvSpPr>
                <p:nvPr/>
              </p:nvSpPr>
              <p:spPr bwMode="auto">
                <a:xfrm flipV="1">
                  <a:off x="2156" y="866"/>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01" name="Line 385"/>
                <p:cNvSpPr>
                  <a:spLocks noChangeAspect="1" noChangeShapeType="1"/>
                </p:cNvSpPr>
                <p:nvPr/>
              </p:nvSpPr>
              <p:spPr bwMode="auto">
                <a:xfrm flipV="1">
                  <a:off x="2255" y="877"/>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02" name="Line 386"/>
                <p:cNvSpPr>
                  <a:spLocks noChangeAspect="1" noChangeShapeType="1"/>
                </p:cNvSpPr>
                <p:nvPr/>
              </p:nvSpPr>
              <p:spPr bwMode="auto">
                <a:xfrm flipV="1">
                  <a:off x="1989" y="819"/>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03" name="Line 387"/>
                <p:cNvSpPr>
                  <a:spLocks noChangeAspect="1" noChangeShapeType="1"/>
                </p:cNvSpPr>
                <p:nvPr/>
              </p:nvSpPr>
              <p:spPr bwMode="auto">
                <a:xfrm flipV="1">
                  <a:off x="1952" y="764"/>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04" name="Line 388"/>
                <p:cNvSpPr>
                  <a:spLocks noChangeAspect="1" noChangeShapeType="1"/>
                </p:cNvSpPr>
                <p:nvPr/>
              </p:nvSpPr>
              <p:spPr bwMode="auto">
                <a:xfrm flipV="1">
                  <a:off x="1901" y="673"/>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05" name="Line 389"/>
                <p:cNvSpPr>
                  <a:spLocks noChangeAspect="1" noChangeShapeType="1"/>
                </p:cNvSpPr>
                <p:nvPr/>
              </p:nvSpPr>
              <p:spPr bwMode="auto">
                <a:xfrm flipV="1">
                  <a:off x="1863" y="578"/>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06" name="Line 390"/>
                <p:cNvSpPr>
                  <a:spLocks noChangeAspect="1" noChangeShapeType="1"/>
                </p:cNvSpPr>
                <p:nvPr/>
              </p:nvSpPr>
              <p:spPr bwMode="auto">
                <a:xfrm flipV="1">
                  <a:off x="1922" y="517"/>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07" name="Line 391"/>
                <p:cNvSpPr>
                  <a:spLocks noChangeAspect="1" noChangeShapeType="1"/>
                </p:cNvSpPr>
                <p:nvPr/>
              </p:nvSpPr>
              <p:spPr bwMode="auto">
                <a:xfrm flipV="1">
                  <a:off x="2027" y="531"/>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08" name="Line 392"/>
                <p:cNvSpPr>
                  <a:spLocks noChangeAspect="1" noChangeShapeType="1"/>
                </p:cNvSpPr>
                <p:nvPr/>
              </p:nvSpPr>
              <p:spPr bwMode="auto">
                <a:xfrm flipV="1">
                  <a:off x="2123" y="549"/>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09" name="Line 393"/>
                <p:cNvSpPr>
                  <a:spLocks noChangeAspect="1" noChangeShapeType="1"/>
                </p:cNvSpPr>
                <p:nvPr/>
              </p:nvSpPr>
              <p:spPr bwMode="auto">
                <a:xfrm flipV="1">
                  <a:off x="2197" y="588"/>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10" name="Line 394"/>
                <p:cNvSpPr>
                  <a:spLocks noChangeAspect="1" noChangeShapeType="1"/>
                </p:cNvSpPr>
                <p:nvPr/>
              </p:nvSpPr>
              <p:spPr bwMode="auto">
                <a:xfrm flipV="1">
                  <a:off x="2241" y="666"/>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11" name="Line 395"/>
                <p:cNvSpPr>
                  <a:spLocks noChangeAspect="1" noChangeShapeType="1"/>
                </p:cNvSpPr>
                <p:nvPr/>
              </p:nvSpPr>
              <p:spPr bwMode="auto">
                <a:xfrm flipV="1">
                  <a:off x="2279" y="741"/>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12" name="Line 396"/>
                <p:cNvSpPr>
                  <a:spLocks noChangeAspect="1" noChangeShapeType="1"/>
                </p:cNvSpPr>
                <p:nvPr/>
              </p:nvSpPr>
              <p:spPr bwMode="auto">
                <a:xfrm flipV="1">
                  <a:off x="2314" y="807"/>
                  <a:ext cx="61" cy="6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13" name="Line 397"/>
                <p:cNvSpPr>
                  <a:spLocks noChangeAspect="1" noChangeShapeType="1"/>
                </p:cNvSpPr>
                <p:nvPr/>
              </p:nvSpPr>
              <p:spPr bwMode="auto">
                <a:xfrm>
                  <a:off x="2186" y="544"/>
                  <a:ext cx="7" cy="11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14" name="Line 398"/>
                <p:cNvSpPr>
                  <a:spLocks noChangeAspect="1" noChangeShapeType="1"/>
                </p:cNvSpPr>
                <p:nvPr/>
              </p:nvSpPr>
              <p:spPr bwMode="auto">
                <a:xfrm>
                  <a:off x="1991" y="522"/>
                  <a:ext cx="30" cy="82"/>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15" name="Line 399"/>
                <p:cNvSpPr>
                  <a:spLocks noChangeAspect="1" noChangeShapeType="1"/>
                </p:cNvSpPr>
                <p:nvPr/>
              </p:nvSpPr>
              <p:spPr bwMode="auto">
                <a:xfrm>
                  <a:off x="2124" y="847"/>
                  <a:ext cx="34" cy="8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16" name="Line 400"/>
                <p:cNvSpPr>
                  <a:spLocks noChangeAspect="1" noChangeShapeType="1"/>
                </p:cNvSpPr>
                <p:nvPr/>
              </p:nvSpPr>
              <p:spPr bwMode="auto">
                <a:xfrm flipH="1">
                  <a:off x="1989" y="768"/>
                  <a:ext cx="19" cy="11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17" name="Line 401"/>
                <p:cNvSpPr>
                  <a:spLocks noChangeAspect="1" noChangeShapeType="1"/>
                </p:cNvSpPr>
                <p:nvPr/>
              </p:nvSpPr>
              <p:spPr bwMode="auto">
                <a:xfrm flipH="1">
                  <a:off x="1901" y="581"/>
                  <a:ext cx="20" cy="15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18" name="Line 402"/>
                <p:cNvSpPr>
                  <a:spLocks noChangeAspect="1" noChangeShapeType="1"/>
                </p:cNvSpPr>
                <p:nvPr/>
              </p:nvSpPr>
              <p:spPr bwMode="auto">
                <a:xfrm flipH="1" flipV="1">
                  <a:off x="1901" y="746"/>
                  <a:ext cx="110" cy="22"/>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19" name="Line 403"/>
                <p:cNvSpPr>
                  <a:spLocks noChangeAspect="1" noChangeShapeType="1"/>
                </p:cNvSpPr>
                <p:nvPr/>
              </p:nvSpPr>
              <p:spPr bwMode="auto">
                <a:xfrm flipH="1">
                  <a:off x="1983" y="855"/>
                  <a:ext cx="140" cy="2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20" name="Line 404"/>
                <p:cNvSpPr>
                  <a:spLocks noChangeAspect="1" noChangeShapeType="1"/>
                </p:cNvSpPr>
                <p:nvPr/>
              </p:nvSpPr>
              <p:spPr bwMode="auto">
                <a:xfrm flipH="1">
                  <a:off x="2156" y="881"/>
                  <a:ext cx="155" cy="4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21" name="Line 405"/>
                <p:cNvSpPr>
                  <a:spLocks noChangeAspect="1" noChangeShapeType="1"/>
                </p:cNvSpPr>
                <p:nvPr/>
              </p:nvSpPr>
              <p:spPr bwMode="auto">
                <a:xfrm flipH="1" flipV="1">
                  <a:off x="2203" y="653"/>
                  <a:ext cx="104" cy="1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22" name="Line 406"/>
                <p:cNvSpPr>
                  <a:spLocks noChangeAspect="1" noChangeShapeType="1"/>
                </p:cNvSpPr>
                <p:nvPr/>
              </p:nvSpPr>
              <p:spPr bwMode="auto">
                <a:xfrm flipV="1">
                  <a:off x="2277" y="667"/>
                  <a:ext cx="22" cy="134"/>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23" name="Line 407"/>
                <p:cNvSpPr>
                  <a:spLocks noChangeAspect="1" noChangeShapeType="1"/>
                </p:cNvSpPr>
                <p:nvPr/>
              </p:nvSpPr>
              <p:spPr bwMode="auto">
                <a:xfrm flipV="1">
                  <a:off x="2284" y="807"/>
                  <a:ext cx="87" cy="0"/>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24" name="Line 408"/>
                <p:cNvSpPr>
                  <a:spLocks noChangeAspect="1" noChangeShapeType="1"/>
                </p:cNvSpPr>
                <p:nvPr/>
              </p:nvSpPr>
              <p:spPr bwMode="auto">
                <a:xfrm flipV="1">
                  <a:off x="2026" y="551"/>
                  <a:ext cx="156" cy="46"/>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225" name="Group 409"/>
              <p:cNvGrpSpPr>
                <a:grpSpLocks noChangeAspect="1"/>
              </p:cNvGrpSpPr>
              <p:nvPr/>
            </p:nvGrpSpPr>
            <p:grpSpPr bwMode="auto">
              <a:xfrm>
                <a:off x="3605" y="318"/>
                <a:ext cx="79" cy="67"/>
                <a:chOff x="1956" y="618"/>
                <a:chExt cx="294" cy="246"/>
              </a:xfrm>
            </p:grpSpPr>
            <p:grpSp>
              <p:nvGrpSpPr>
                <p:cNvPr id="163226" name="Group 410"/>
                <p:cNvGrpSpPr>
                  <a:grpSpLocks noChangeAspect="1"/>
                </p:cNvGrpSpPr>
                <p:nvPr/>
              </p:nvGrpSpPr>
              <p:grpSpPr bwMode="auto">
                <a:xfrm>
                  <a:off x="2001" y="618"/>
                  <a:ext cx="60" cy="54"/>
                  <a:chOff x="2001" y="618"/>
                  <a:chExt cx="60" cy="54"/>
                </a:xfrm>
              </p:grpSpPr>
              <p:sp>
                <p:nvSpPr>
                  <p:cNvPr id="163227" name="Line 411"/>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28" name="Line 412"/>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29" name="Line 413"/>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230" name="Group 414"/>
                <p:cNvGrpSpPr>
                  <a:grpSpLocks noChangeAspect="1"/>
                </p:cNvGrpSpPr>
                <p:nvPr/>
              </p:nvGrpSpPr>
              <p:grpSpPr bwMode="auto">
                <a:xfrm>
                  <a:off x="2151" y="648"/>
                  <a:ext cx="60" cy="54"/>
                  <a:chOff x="2001" y="618"/>
                  <a:chExt cx="60" cy="54"/>
                </a:xfrm>
              </p:grpSpPr>
              <p:sp>
                <p:nvSpPr>
                  <p:cNvPr id="163231" name="Line 415"/>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32" name="Line 416"/>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33" name="Line 417"/>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234" name="Group 418"/>
                <p:cNvGrpSpPr>
                  <a:grpSpLocks noChangeAspect="1"/>
                </p:cNvGrpSpPr>
                <p:nvPr/>
              </p:nvGrpSpPr>
              <p:grpSpPr bwMode="auto">
                <a:xfrm>
                  <a:off x="2073" y="738"/>
                  <a:ext cx="60" cy="54"/>
                  <a:chOff x="2001" y="618"/>
                  <a:chExt cx="60" cy="54"/>
                </a:xfrm>
              </p:grpSpPr>
              <p:sp>
                <p:nvSpPr>
                  <p:cNvPr id="163235" name="Line 419"/>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36" name="Line 420"/>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37" name="Line 421"/>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238" name="Group 422"/>
                <p:cNvGrpSpPr>
                  <a:grpSpLocks noChangeAspect="1"/>
                </p:cNvGrpSpPr>
                <p:nvPr/>
              </p:nvGrpSpPr>
              <p:grpSpPr bwMode="auto">
                <a:xfrm>
                  <a:off x="2190" y="762"/>
                  <a:ext cx="60" cy="54"/>
                  <a:chOff x="2001" y="618"/>
                  <a:chExt cx="60" cy="54"/>
                </a:xfrm>
              </p:grpSpPr>
              <p:sp>
                <p:nvSpPr>
                  <p:cNvPr id="163239" name="Line 423"/>
                  <p:cNvSpPr>
                    <a:spLocks noChangeAspect="1" noChangeShapeType="1"/>
                  </p:cNvSpPr>
                  <p:nvPr/>
                </p:nvSpPr>
                <p:spPr bwMode="auto">
                  <a:xfrm flipH="1">
                    <a:off x="2001" y="633"/>
                    <a:ext cx="39" cy="39"/>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40" name="Line 424"/>
                  <p:cNvSpPr>
                    <a:spLocks noChangeAspect="1" noChangeShapeType="1"/>
                  </p:cNvSpPr>
                  <p:nvPr/>
                </p:nvSpPr>
                <p:spPr bwMode="auto">
                  <a:xfrm>
                    <a:off x="2031" y="618"/>
                    <a:ext cx="21" cy="48"/>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41" name="Line 425"/>
                  <p:cNvSpPr>
                    <a:spLocks noChangeAspect="1" noChangeShapeType="1"/>
                  </p:cNvSpPr>
                  <p:nvPr/>
                </p:nvSpPr>
                <p:spPr bwMode="auto">
                  <a:xfrm>
                    <a:off x="2016" y="636"/>
                    <a:ext cx="45" cy="3"/>
                  </a:xfrm>
                  <a:prstGeom prst="line">
                    <a:avLst/>
                  </a:prstGeom>
                  <a:noFill/>
                  <a:ln w="3175">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242" name="Group 426"/>
                <p:cNvGrpSpPr>
                  <a:grpSpLocks noChangeAspect="1"/>
                </p:cNvGrpSpPr>
                <p:nvPr/>
              </p:nvGrpSpPr>
              <p:grpSpPr bwMode="auto">
                <a:xfrm>
                  <a:off x="1956" y="642"/>
                  <a:ext cx="279" cy="222"/>
                  <a:chOff x="1956" y="642"/>
                  <a:chExt cx="279" cy="222"/>
                </a:xfrm>
              </p:grpSpPr>
              <p:sp>
                <p:nvSpPr>
                  <p:cNvPr id="163243" name="Oval 427"/>
                  <p:cNvSpPr>
                    <a:spLocks noChangeAspect="1" noChangeArrowheads="1"/>
                  </p:cNvSpPr>
                  <p:nvPr/>
                </p:nvSpPr>
                <p:spPr bwMode="auto">
                  <a:xfrm rot="-2406606">
                    <a:off x="1956" y="642"/>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44" name="Oval 428"/>
                  <p:cNvSpPr>
                    <a:spLocks noChangeAspect="1" noChangeArrowheads="1"/>
                  </p:cNvSpPr>
                  <p:nvPr/>
                </p:nvSpPr>
                <p:spPr bwMode="auto">
                  <a:xfrm rot="-2406606">
                    <a:off x="2097" y="666"/>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45" name="Oval 429"/>
                  <p:cNvSpPr>
                    <a:spLocks noChangeAspect="1" noChangeArrowheads="1"/>
                  </p:cNvSpPr>
                  <p:nvPr/>
                </p:nvSpPr>
                <p:spPr bwMode="auto">
                  <a:xfrm rot="-2406606">
                    <a:off x="2160" y="777"/>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46" name="Oval 430"/>
                  <p:cNvSpPr>
                    <a:spLocks noChangeAspect="1" noChangeArrowheads="1"/>
                  </p:cNvSpPr>
                  <p:nvPr/>
                </p:nvSpPr>
                <p:spPr bwMode="auto">
                  <a:xfrm rot="-2406606">
                    <a:off x="2031" y="753"/>
                    <a:ext cx="75" cy="87"/>
                  </a:xfrm>
                  <a:prstGeom prst="ellipse">
                    <a:avLst/>
                  </a:prstGeom>
                  <a:solidFill>
                    <a:schemeClr val="tx1"/>
                  </a:solidFill>
                  <a:ln w="3175">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grpSp>
            <p:nvGrpSpPr>
              <p:cNvPr id="163247" name="Group 431"/>
              <p:cNvGrpSpPr>
                <a:grpSpLocks noChangeAspect="1"/>
              </p:cNvGrpSpPr>
              <p:nvPr/>
            </p:nvGrpSpPr>
            <p:grpSpPr bwMode="auto">
              <a:xfrm>
                <a:off x="3548" y="295"/>
                <a:ext cx="81" cy="22"/>
                <a:chOff x="1743" y="372"/>
                <a:chExt cx="300" cy="80"/>
              </a:xfrm>
            </p:grpSpPr>
            <p:sp>
              <p:nvSpPr>
                <p:cNvPr id="163248" name="Freeform 432"/>
                <p:cNvSpPr>
                  <a:spLocks noChangeAspect="1"/>
                </p:cNvSpPr>
                <p:nvPr/>
              </p:nvSpPr>
              <p:spPr bwMode="auto">
                <a:xfrm>
                  <a:off x="1747" y="372"/>
                  <a:ext cx="296" cy="75"/>
                </a:xfrm>
                <a:custGeom>
                  <a:avLst/>
                  <a:gdLst>
                    <a:gd name="T0" fmla="*/ 285 w 296"/>
                    <a:gd name="T1" fmla="*/ 0 h 75"/>
                    <a:gd name="T2" fmla="*/ 62 w 296"/>
                    <a:gd name="T3" fmla="*/ 59 h 75"/>
                    <a:gd name="T4" fmla="*/ 0 w 296"/>
                    <a:gd name="T5" fmla="*/ 75 h 75"/>
                    <a:gd name="T6" fmla="*/ 71 w 296"/>
                    <a:gd name="T7" fmla="*/ 69 h 75"/>
                    <a:gd name="T8" fmla="*/ 296 w 296"/>
                    <a:gd name="T9" fmla="*/ 8 h 75"/>
                    <a:gd name="T10" fmla="*/ 285 w 296"/>
                    <a:gd name="T11" fmla="*/ 0 h 75"/>
                  </a:gdLst>
                  <a:ahLst/>
                  <a:cxnLst>
                    <a:cxn ang="0">
                      <a:pos x="T0" y="T1"/>
                    </a:cxn>
                    <a:cxn ang="0">
                      <a:pos x="T2" y="T3"/>
                    </a:cxn>
                    <a:cxn ang="0">
                      <a:pos x="T4" y="T5"/>
                    </a:cxn>
                    <a:cxn ang="0">
                      <a:pos x="T6" y="T7"/>
                    </a:cxn>
                    <a:cxn ang="0">
                      <a:pos x="T8" y="T9"/>
                    </a:cxn>
                    <a:cxn ang="0">
                      <a:pos x="T10" y="T11"/>
                    </a:cxn>
                  </a:cxnLst>
                  <a:rect l="0" t="0" r="r" b="b"/>
                  <a:pathLst>
                    <a:path w="296" h="75">
                      <a:moveTo>
                        <a:pt x="285" y="0"/>
                      </a:moveTo>
                      <a:lnTo>
                        <a:pt x="62" y="59"/>
                      </a:lnTo>
                      <a:lnTo>
                        <a:pt x="0" y="75"/>
                      </a:lnTo>
                      <a:lnTo>
                        <a:pt x="71" y="69"/>
                      </a:lnTo>
                      <a:lnTo>
                        <a:pt x="296" y="8"/>
                      </a:lnTo>
                      <a:lnTo>
                        <a:pt x="285" y="0"/>
                      </a:lnTo>
                      <a:close/>
                    </a:path>
                  </a:pathLst>
                </a:custGeom>
                <a:gradFill rotWithShape="0">
                  <a:gsLst>
                    <a:gs pos="0">
                      <a:srgbClr val="777777"/>
                    </a:gs>
                    <a:gs pos="100000">
                      <a:srgbClr val="777777">
                        <a:gamma/>
                        <a:tint val="0"/>
                        <a:invGamma/>
                      </a:srgbClr>
                    </a:gs>
                  </a:gsLst>
                  <a:lin ang="18900000" scaled="1"/>
                </a:gra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49" name="Freeform 433"/>
                <p:cNvSpPr>
                  <a:spLocks noChangeAspect="1"/>
                </p:cNvSpPr>
                <p:nvPr/>
              </p:nvSpPr>
              <p:spPr bwMode="auto">
                <a:xfrm>
                  <a:off x="1743" y="424"/>
                  <a:ext cx="63" cy="28"/>
                </a:xfrm>
                <a:custGeom>
                  <a:avLst/>
                  <a:gdLst>
                    <a:gd name="T0" fmla="*/ 0 w 63"/>
                    <a:gd name="T1" fmla="*/ 28 h 28"/>
                    <a:gd name="T2" fmla="*/ 55 w 63"/>
                    <a:gd name="T3" fmla="*/ 0 h 28"/>
                    <a:gd name="T4" fmla="*/ 61 w 63"/>
                    <a:gd name="T5" fmla="*/ 10 h 28"/>
                    <a:gd name="T6" fmla="*/ 63 w 63"/>
                    <a:gd name="T7" fmla="*/ 27 h 28"/>
                    <a:gd name="T8" fmla="*/ 0 w 63"/>
                    <a:gd name="T9" fmla="*/ 28 h 28"/>
                  </a:gdLst>
                  <a:ahLst/>
                  <a:cxnLst>
                    <a:cxn ang="0">
                      <a:pos x="T0" y="T1"/>
                    </a:cxn>
                    <a:cxn ang="0">
                      <a:pos x="T2" y="T3"/>
                    </a:cxn>
                    <a:cxn ang="0">
                      <a:pos x="T4" y="T5"/>
                    </a:cxn>
                    <a:cxn ang="0">
                      <a:pos x="T6" y="T7"/>
                    </a:cxn>
                    <a:cxn ang="0">
                      <a:pos x="T8" y="T9"/>
                    </a:cxn>
                  </a:cxnLst>
                  <a:rect l="0" t="0" r="r" b="b"/>
                  <a:pathLst>
                    <a:path w="63" h="28">
                      <a:moveTo>
                        <a:pt x="0" y="28"/>
                      </a:moveTo>
                      <a:lnTo>
                        <a:pt x="55" y="0"/>
                      </a:lnTo>
                      <a:lnTo>
                        <a:pt x="61" y="10"/>
                      </a:lnTo>
                      <a:lnTo>
                        <a:pt x="63" y="27"/>
                      </a:lnTo>
                      <a:lnTo>
                        <a:pt x="0" y="28"/>
                      </a:lnTo>
                      <a:close/>
                    </a:path>
                  </a:pathLst>
                </a:custGeom>
                <a:gradFill rotWithShape="0">
                  <a:gsLst>
                    <a:gs pos="0">
                      <a:srgbClr val="777777">
                        <a:gamma/>
                        <a:tint val="21176"/>
                        <a:invGamma/>
                      </a:srgbClr>
                    </a:gs>
                    <a:gs pos="50000">
                      <a:srgbClr val="777777"/>
                    </a:gs>
                    <a:gs pos="100000">
                      <a:srgbClr val="777777">
                        <a:gamma/>
                        <a:tint val="21176"/>
                        <a:invGamma/>
                      </a:srgbClr>
                    </a:gs>
                  </a:gsLst>
                  <a:lin ang="2700000" scaled="1"/>
                </a:gradFill>
                <a:ln w="3175" cap="flat" cmpd="sng">
                  <a:solidFill>
                    <a:schemeClr val="bg2"/>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grpSp>
      <p:pic>
        <p:nvPicPr>
          <p:cNvPr id="163250" name="Picture 434" descr="C:\Empty\SIBRhigh.tif"/>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1243013"/>
            <a:ext cx="322263" cy="2809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3251" name="Object 435"/>
          <p:cNvGraphicFramePr>
            <a:graphicFrameLocks noChangeAspect="1"/>
          </p:cNvGraphicFramePr>
          <p:nvPr/>
        </p:nvGraphicFramePr>
        <p:xfrm>
          <a:off x="3048000" y="1090613"/>
          <a:ext cx="685800" cy="330200"/>
        </p:xfrm>
        <a:graphic>
          <a:graphicData uri="http://schemas.openxmlformats.org/presentationml/2006/ole">
            <mc:AlternateContent xmlns:mc="http://schemas.openxmlformats.org/markup-compatibility/2006">
              <mc:Choice xmlns:v="urn:schemas-microsoft-com:vml" Requires="v">
                <p:oleObj spid="_x0000_s6214" name="Clip" r:id="rId13" imgW="4582440" imgH="2467080" progId="MS_ClipArt_Gallery.5">
                  <p:embed/>
                </p:oleObj>
              </mc:Choice>
              <mc:Fallback>
                <p:oleObj name="Clip" r:id="rId13" imgW="4582440" imgH="2467080" progId="MS_ClipArt_Gallery.5">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1090613"/>
                        <a:ext cx="6858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252" name="Picture 436" descr="D:\Rplush\ISC2\photos\SBL.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6800" y="1447800"/>
            <a:ext cx="322263" cy="344488"/>
          </a:xfrm>
          <a:prstGeom prst="rect">
            <a:avLst/>
          </a:prstGeom>
          <a:noFill/>
          <a:extLst>
            <a:ext uri="{909E8E84-426E-40DD-AFC4-6F175D3DCCD1}">
              <a14:hiddenFill xmlns:a14="http://schemas.microsoft.com/office/drawing/2010/main">
                <a:solidFill>
                  <a:srgbClr val="FFFFFF"/>
                </a:solidFill>
              </a14:hiddenFill>
            </a:ext>
          </a:extLst>
        </p:spPr>
      </p:pic>
      <p:sp>
        <p:nvSpPr>
          <p:cNvPr id="163253" name="Line 437"/>
          <p:cNvSpPr>
            <a:spLocks noChangeShapeType="1"/>
          </p:cNvSpPr>
          <p:nvPr/>
        </p:nvSpPr>
        <p:spPr bwMode="auto">
          <a:xfrm rot="545538" flipH="1">
            <a:off x="514350" y="2193925"/>
            <a:ext cx="755650" cy="3132138"/>
          </a:xfrm>
          <a:prstGeom prst="line">
            <a:avLst/>
          </a:prstGeom>
          <a:noFill/>
          <a:ln w="12700">
            <a:solidFill>
              <a:srgbClr val="00CC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54" name="Text Box 438"/>
          <p:cNvSpPr txBox="1">
            <a:spLocks noChangeArrowheads="1"/>
          </p:cNvSpPr>
          <p:nvPr/>
        </p:nvSpPr>
        <p:spPr bwMode="auto">
          <a:xfrm>
            <a:off x="1401763" y="42863"/>
            <a:ext cx="6550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dirty="0">
                <a:latin typeface="Times New Roman" charset="0"/>
              </a:rPr>
              <a:t>SISP Jumpstart Operational View (OV-1)</a:t>
            </a:r>
          </a:p>
        </p:txBody>
      </p:sp>
      <p:sp>
        <p:nvSpPr>
          <p:cNvPr id="163255" name="Text Box 439"/>
          <p:cNvSpPr txBox="1">
            <a:spLocks noChangeArrowheads="1"/>
          </p:cNvSpPr>
          <p:nvPr/>
        </p:nvSpPr>
        <p:spPr bwMode="auto">
          <a:xfrm>
            <a:off x="3192463" y="484188"/>
            <a:ext cx="2800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600" i="1" dirty="0">
                <a:latin typeface="Times New Roman" charset="0"/>
              </a:rPr>
              <a:t>(4 November 2003 Version 0.5)</a:t>
            </a:r>
          </a:p>
        </p:txBody>
      </p:sp>
      <p:sp>
        <p:nvSpPr>
          <p:cNvPr id="163256" name="AutoShape 440"/>
          <p:cNvSpPr>
            <a:spLocks noChangeArrowheads="1"/>
          </p:cNvSpPr>
          <p:nvPr/>
        </p:nvSpPr>
        <p:spPr bwMode="auto">
          <a:xfrm rot="-5153770">
            <a:off x="914400" y="4800600"/>
            <a:ext cx="1143000" cy="2209800"/>
          </a:xfrm>
          <a:prstGeom prst="triangle">
            <a:avLst>
              <a:gd name="adj" fmla="val 86769"/>
            </a:avLst>
          </a:prstGeom>
          <a:gradFill rotWithShape="0">
            <a:gsLst>
              <a:gs pos="0">
                <a:srgbClr val="996633">
                  <a:gamma/>
                  <a:shade val="46275"/>
                  <a:invGamma/>
                </a:srgbClr>
              </a:gs>
              <a:gs pos="50000">
                <a:srgbClr val="996633"/>
              </a:gs>
              <a:gs pos="100000">
                <a:srgbClr val="996633">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aphicFrame>
        <p:nvGraphicFramePr>
          <p:cNvPr id="163257" name="Object 441">
            <a:hlinkClick r:id="" action="ppaction://ole?verb=0"/>
          </p:cNvPr>
          <p:cNvGraphicFramePr>
            <a:graphicFrameLocks/>
          </p:cNvGraphicFramePr>
          <p:nvPr/>
        </p:nvGraphicFramePr>
        <p:xfrm>
          <a:off x="5334000" y="5867400"/>
          <a:ext cx="457200" cy="160338"/>
        </p:xfrm>
        <a:graphic>
          <a:graphicData uri="http://schemas.openxmlformats.org/presentationml/2006/ole">
            <mc:AlternateContent xmlns:mc="http://schemas.openxmlformats.org/markup-compatibility/2006">
              <mc:Choice xmlns:v="urn:schemas-microsoft-com:vml" Requires="v">
                <p:oleObj spid="_x0000_s6215" name="Clip" r:id="rId14" imgW="5599080" imgH="3587400" progId="MS_ClipArt_Gallery.5">
                  <p:embed/>
                </p:oleObj>
              </mc:Choice>
              <mc:Fallback>
                <p:oleObj name="Clip" r:id="rId14" imgW="5599080" imgH="3587400" progId="MS_ClipArt_Gallery.5">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4000" y="5867400"/>
                        <a:ext cx="457200" cy="16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3258" name="Group 442"/>
          <p:cNvGrpSpPr>
            <a:grpSpLocks noChangeAspect="1"/>
          </p:cNvGrpSpPr>
          <p:nvPr/>
        </p:nvGrpSpPr>
        <p:grpSpPr bwMode="auto">
          <a:xfrm>
            <a:off x="5638800" y="5715000"/>
            <a:ext cx="255588" cy="317500"/>
            <a:chOff x="3930" y="3209"/>
            <a:chExt cx="120" cy="149"/>
          </a:xfrm>
        </p:grpSpPr>
        <p:sp>
          <p:nvSpPr>
            <p:cNvPr id="163259" name="Freeform 443"/>
            <p:cNvSpPr>
              <a:spLocks noChangeAspect="1"/>
            </p:cNvSpPr>
            <p:nvPr/>
          </p:nvSpPr>
          <p:spPr bwMode="auto">
            <a:xfrm>
              <a:off x="3954" y="3279"/>
              <a:ext cx="96" cy="76"/>
            </a:xfrm>
            <a:custGeom>
              <a:avLst/>
              <a:gdLst>
                <a:gd name="T0" fmla="*/ 95 w 96"/>
                <a:gd name="T1" fmla="*/ 69 h 76"/>
                <a:gd name="T2" fmla="*/ 84 w 96"/>
                <a:gd name="T3" fmla="*/ 61 h 76"/>
                <a:gd name="T4" fmla="*/ 86 w 96"/>
                <a:gd name="T5" fmla="*/ 56 h 76"/>
                <a:gd name="T6" fmla="*/ 73 w 96"/>
                <a:gd name="T7" fmla="*/ 52 h 76"/>
                <a:gd name="T8" fmla="*/ 76 w 96"/>
                <a:gd name="T9" fmla="*/ 50 h 76"/>
                <a:gd name="T10" fmla="*/ 59 w 96"/>
                <a:gd name="T11" fmla="*/ 16 h 76"/>
                <a:gd name="T12" fmla="*/ 59 w 96"/>
                <a:gd name="T13" fmla="*/ 16 h 76"/>
                <a:gd name="T14" fmla="*/ 52 w 96"/>
                <a:gd name="T15" fmla="*/ 3 h 76"/>
                <a:gd name="T16" fmla="*/ 48 w 96"/>
                <a:gd name="T17" fmla="*/ 10 h 76"/>
                <a:gd name="T18" fmla="*/ 44 w 96"/>
                <a:gd name="T19" fmla="*/ 17 h 76"/>
                <a:gd name="T20" fmla="*/ 39 w 96"/>
                <a:gd name="T21" fmla="*/ 23 h 76"/>
                <a:gd name="T22" fmla="*/ 19 w 96"/>
                <a:gd name="T23" fmla="*/ 51 h 76"/>
                <a:gd name="T24" fmla="*/ 40 w 96"/>
                <a:gd name="T25" fmla="*/ 34 h 76"/>
                <a:gd name="T26" fmla="*/ 38 w 96"/>
                <a:gd name="T27" fmla="*/ 51 h 76"/>
                <a:gd name="T28" fmla="*/ 48 w 96"/>
                <a:gd name="T29" fmla="*/ 51 h 76"/>
                <a:gd name="T30" fmla="*/ 48 w 96"/>
                <a:gd name="T31" fmla="*/ 47 h 76"/>
                <a:gd name="T32" fmla="*/ 45 w 96"/>
                <a:gd name="T33" fmla="*/ 31 h 76"/>
                <a:gd name="T34" fmla="*/ 41 w 96"/>
                <a:gd name="T35" fmla="*/ 31 h 76"/>
                <a:gd name="T36" fmla="*/ 23 w 96"/>
                <a:gd name="T37" fmla="*/ 48 h 76"/>
                <a:gd name="T38" fmla="*/ 40 w 96"/>
                <a:gd name="T39" fmla="*/ 30 h 76"/>
                <a:gd name="T40" fmla="*/ 41 w 96"/>
                <a:gd name="T41" fmla="*/ 22 h 76"/>
                <a:gd name="T42" fmla="*/ 45 w 96"/>
                <a:gd name="T43" fmla="*/ 30 h 76"/>
                <a:gd name="T44" fmla="*/ 51 w 96"/>
                <a:gd name="T45" fmla="*/ 7 h 76"/>
                <a:gd name="T46" fmla="*/ 49 w 96"/>
                <a:gd name="T47" fmla="*/ 30 h 76"/>
                <a:gd name="T48" fmla="*/ 35 w 96"/>
                <a:gd name="T49" fmla="*/ 31 h 76"/>
                <a:gd name="T50" fmla="*/ 48 w 96"/>
                <a:gd name="T51" fmla="*/ 51 h 76"/>
                <a:gd name="T52" fmla="*/ 52 w 96"/>
                <a:gd name="T53" fmla="*/ 31 h 76"/>
                <a:gd name="T54" fmla="*/ 58 w 96"/>
                <a:gd name="T55" fmla="*/ 48 h 76"/>
                <a:gd name="T56" fmla="*/ 52 w 96"/>
                <a:gd name="T57" fmla="*/ 31 h 76"/>
                <a:gd name="T58" fmla="*/ 58 w 96"/>
                <a:gd name="T59" fmla="*/ 51 h 76"/>
                <a:gd name="T60" fmla="*/ 61 w 96"/>
                <a:gd name="T61" fmla="*/ 34 h 76"/>
                <a:gd name="T62" fmla="*/ 52 w 96"/>
                <a:gd name="T63" fmla="*/ 30 h 76"/>
                <a:gd name="T64" fmla="*/ 57 w 96"/>
                <a:gd name="T65" fmla="*/ 15 h 76"/>
                <a:gd name="T66" fmla="*/ 53 w 96"/>
                <a:gd name="T67" fmla="*/ 20 h 76"/>
                <a:gd name="T68" fmla="*/ 66 w 96"/>
                <a:gd name="T69" fmla="*/ 51 h 76"/>
                <a:gd name="T70" fmla="*/ 19 w 96"/>
                <a:gd name="T71" fmla="*/ 56 h 76"/>
                <a:gd name="T72" fmla="*/ 7 w 96"/>
                <a:gd name="T73" fmla="*/ 61 h 76"/>
                <a:gd name="T74" fmla="*/ 2 w 96"/>
                <a:gd name="T75" fmla="*/ 69 h 76"/>
                <a:gd name="T76" fmla="*/ 0 w 96"/>
                <a:gd name="T77" fmla="*/ 75 h 76"/>
                <a:gd name="T78" fmla="*/ 66 w 96"/>
                <a:gd name="T79" fmla="*/ 56 h 76"/>
                <a:gd name="T80" fmla="*/ 51 w 96"/>
                <a:gd name="T81" fmla="*/ 53 h 76"/>
                <a:gd name="T82" fmla="*/ 66 w 96"/>
                <a:gd name="T83" fmla="*/ 56 h 76"/>
                <a:gd name="T84" fmla="*/ 48 w 96"/>
                <a:gd name="T85" fmla="*/ 56 h 76"/>
                <a:gd name="T86" fmla="*/ 21 w 96"/>
                <a:gd name="T87" fmla="*/ 53 h 76"/>
                <a:gd name="T88" fmla="*/ 48 w 96"/>
                <a:gd name="T89"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 h="76">
                  <a:moveTo>
                    <a:pt x="95" y="75"/>
                  </a:moveTo>
                  <a:lnTo>
                    <a:pt x="95" y="69"/>
                  </a:lnTo>
                  <a:lnTo>
                    <a:pt x="91" y="69"/>
                  </a:lnTo>
                  <a:lnTo>
                    <a:pt x="84" y="61"/>
                  </a:lnTo>
                  <a:lnTo>
                    <a:pt x="86" y="61"/>
                  </a:lnTo>
                  <a:lnTo>
                    <a:pt x="86" y="56"/>
                  </a:lnTo>
                  <a:lnTo>
                    <a:pt x="71" y="56"/>
                  </a:lnTo>
                  <a:lnTo>
                    <a:pt x="73" y="52"/>
                  </a:lnTo>
                  <a:lnTo>
                    <a:pt x="76" y="52"/>
                  </a:lnTo>
                  <a:lnTo>
                    <a:pt x="76" y="50"/>
                  </a:lnTo>
                  <a:lnTo>
                    <a:pt x="68" y="50"/>
                  </a:lnTo>
                  <a:lnTo>
                    <a:pt x="59" y="16"/>
                  </a:lnTo>
                  <a:lnTo>
                    <a:pt x="63" y="15"/>
                  </a:lnTo>
                  <a:lnTo>
                    <a:pt x="59" y="16"/>
                  </a:lnTo>
                  <a:lnTo>
                    <a:pt x="54" y="0"/>
                  </a:lnTo>
                  <a:lnTo>
                    <a:pt x="52" y="3"/>
                  </a:lnTo>
                  <a:lnTo>
                    <a:pt x="51" y="6"/>
                  </a:lnTo>
                  <a:lnTo>
                    <a:pt x="48" y="10"/>
                  </a:lnTo>
                  <a:lnTo>
                    <a:pt x="46" y="14"/>
                  </a:lnTo>
                  <a:lnTo>
                    <a:pt x="44" y="17"/>
                  </a:lnTo>
                  <a:lnTo>
                    <a:pt x="41" y="20"/>
                  </a:lnTo>
                  <a:lnTo>
                    <a:pt x="39" y="23"/>
                  </a:lnTo>
                  <a:lnTo>
                    <a:pt x="35" y="26"/>
                  </a:lnTo>
                  <a:lnTo>
                    <a:pt x="19" y="51"/>
                  </a:lnTo>
                  <a:lnTo>
                    <a:pt x="23" y="51"/>
                  </a:lnTo>
                  <a:lnTo>
                    <a:pt x="40" y="34"/>
                  </a:lnTo>
                  <a:lnTo>
                    <a:pt x="36" y="51"/>
                  </a:lnTo>
                  <a:lnTo>
                    <a:pt x="38" y="51"/>
                  </a:lnTo>
                  <a:lnTo>
                    <a:pt x="46" y="34"/>
                  </a:lnTo>
                  <a:lnTo>
                    <a:pt x="48" y="51"/>
                  </a:lnTo>
                  <a:lnTo>
                    <a:pt x="48" y="51"/>
                  </a:lnTo>
                  <a:lnTo>
                    <a:pt x="48" y="47"/>
                  </a:lnTo>
                  <a:lnTo>
                    <a:pt x="47" y="31"/>
                  </a:lnTo>
                  <a:lnTo>
                    <a:pt x="45" y="31"/>
                  </a:lnTo>
                  <a:lnTo>
                    <a:pt x="39" y="45"/>
                  </a:lnTo>
                  <a:lnTo>
                    <a:pt x="41" y="31"/>
                  </a:lnTo>
                  <a:lnTo>
                    <a:pt x="40" y="31"/>
                  </a:lnTo>
                  <a:lnTo>
                    <a:pt x="23" y="48"/>
                  </a:lnTo>
                  <a:lnTo>
                    <a:pt x="40" y="24"/>
                  </a:lnTo>
                  <a:lnTo>
                    <a:pt x="40" y="30"/>
                  </a:lnTo>
                  <a:lnTo>
                    <a:pt x="41" y="30"/>
                  </a:lnTo>
                  <a:lnTo>
                    <a:pt x="41" y="22"/>
                  </a:lnTo>
                  <a:lnTo>
                    <a:pt x="49" y="10"/>
                  </a:lnTo>
                  <a:lnTo>
                    <a:pt x="45" y="30"/>
                  </a:lnTo>
                  <a:lnTo>
                    <a:pt x="47" y="30"/>
                  </a:lnTo>
                  <a:lnTo>
                    <a:pt x="51" y="7"/>
                  </a:lnTo>
                  <a:lnTo>
                    <a:pt x="52" y="6"/>
                  </a:lnTo>
                  <a:lnTo>
                    <a:pt x="49" y="30"/>
                  </a:lnTo>
                  <a:lnTo>
                    <a:pt x="36" y="30"/>
                  </a:lnTo>
                  <a:lnTo>
                    <a:pt x="35" y="31"/>
                  </a:lnTo>
                  <a:lnTo>
                    <a:pt x="49" y="31"/>
                  </a:lnTo>
                  <a:lnTo>
                    <a:pt x="48" y="51"/>
                  </a:lnTo>
                  <a:lnTo>
                    <a:pt x="51" y="51"/>
                  </a:lnTo>
                  <a:lnTo>
                    <a:pt x="52" y="31"/>
                  </a:lnTo>
                  <a:lnTo>
                    <a:pt x="60" y="31"/>
                  </a:lnTo>
                  <a:lnTo>
                    <a:pt x="58" y="48"/>
                  </a:lnTo>
                  <a:lnTo>
                    <a:pt x="53" y="31"/>
                  </a:lnTo>
                  <a:lnTo>
                    <a:pt x="52" y="31"/>
                  </a:lnTo>
                  <a:lnTo>
                    <a:pt x="52" y="34"/>
                  </a:lnTo>
                  <a:lnTo>
                    <a:pt x="58" y="51"/>
                  </a:lnTo>
                  <a:lnTo>
                    <a:pt x="59" y="51"/>
                  </a:lnTo>
                  <a:lnTo>
                    <a:pt x="61" y="34"/>
                  </a:lnTo>
                  <a:lnTo>
                    <a:pt x="60" y="30"/>
                  </a:lnTo>
                  <a:lnTo>
                    <a:pt x="52" y="30"/>
                  </a:lnTo>
                  <a:lnTo>
                    <a:pt x="54" y="6"/>
                  </a:lnTo>
                  <a:lnTo>
                    <a:pt x="57" y="15"/>
                  </a:lnTo>
                  <a:lnTo>
                    <a:pt x="53" y="19"/>
                  </a:lnTo>
                  <a:lnTo>
                    <a:pt x="53" y="20"/>
                  </a:lnTo>
                  <a:lnTo>
                    <a:pt x="57" y="16"/>
                  </a:lnTo>
                  <a:lnTo>
                    <a:pt x="66" y="51"/>
                  </a:lnTo>
                  <a:lnTo>
                    <a:pt x="19" y="51"/>
                  </a:lnTo>
                  <a:lnTo>
                    <a:pt x="19" y="56"/>
                  </a:lnTo>
                  <a:lnTo>
                    <a:pt x="7" y="56"/>
                  </a:lnTo>
                  <a:lnTo>
                    <a:pt x="7" y="61"/>
                  </a:lnTo>
                  <a:lnTo>
                    <a:pt x="9" y="61"/>
                  </a:lnTo>
                  <a:lnTo>
                    <a:pt x="2" y="69"/>
                  </a:lnTo>
                  <a:lnTo>
                    <a:pt x="0" y="69"/>
                  </a:lnTo>
                  <a:lnTo>
                    <a:pt x="0" y="75"/>
                  </a:lnTo>
                  <a:lnTo>
                    <a:pt x="95" y="75"/>
                  </a:lnTo>
                  <a:lnTo>
                    <a:pt x="66" y="56"/>
                  </a:lnTo>
                  <a:lnTo>
                    <a:pt x="67" y="53"/>
                  </a:lnTo>
                  <a:lnTo>
                    <a:pt x="51" y="53"/>
                  </a:lnTo>
                  <a:lnTo>
                    <a:pt x="51" y="56"/>
                  </a:lnTo>
                  <a:lnTo>
                    <a:pt x="66" y="56"/>
                  </a:lnTo>
                  <a:lnTo>
                    <a:pt x="95" y="75"/>
                  </a:lnTo>
                  <a:lnTo>
                    <a:pt x="48" y="56"/>
                  </a:lnTo>
                  <a:lnTo>
                    <a:pt x="48" y="53"/>
                  </a:lnTo>
                  <a:lnTo>
                    <a:pt x="21" y="53"/>
                  </a:lnTo>
                  <a:lnTo>
                    <a:pt x="21" y="56"/>
                  </a:lnTo>
                  <a:lnTo>
                    <a:pt x="48" y="56"/>
                  </a:lnTo>
                  <a:lnTo>
                    <a:pt x="95" y="75"/>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60" name="Freeform 444"/>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61" name="Freeform 445"/>
            <p:cNvSpPr>
              <a:spLocks noChangeAspect="1"/>
            </p:cNvSpPr>
            <p:nvPr/>
          </p:nvSpPr>
          <p:spPr bwMode="auto">
            <a:xfrm>
              <a:off x="3931" y="3209"/>
              <a:ext cx="88" cy="116"/>
            </a:xfrm>
            <a:custGeom>
              <a:avLst/>
              <a:gdLst>
                <a:gd name="T0" fmla="*/ 20 w 88"/>
                <a:gd name="T1" fmla="*/ 115 h 116"/>
                <a:gd name="T2" fmla="*/ 27 w 88"/>
                <a:gd name="T3" fmla="*/ 113 h 116"/>
                <a:gd name="T4" fmla="*/ 33 w 88"/>
                <a:gd name="T5" fmla="*/ 111 h 116"/>
                <a:gd name="T6" fmla="*/ 40 w 88"/>
                <a:gd name="T7" fmla="*/ 107 h 116"/>
                <a:gd name="T8" fmla="*/ 47 w 88"/>
                <a:gd name="T9" fmla="*/ 102 h 116"/>
                <a:gd name="T10" fmla="*/ 52 w 88"/>
                <a:gd name="T11" fmla="*/ 96 h 116"/>
                <a:gd name="T12" fmla="*/ 58 w 88"/>
                <a:gd name="T13" fmla="*/ 89 h 116"/>
                <a:gd name="T14" fmla="*/ 64 w 88"/>
                <a:gd name="T15" fmla="*/ 82 h 116"/>
                <a:gd name="T16" fmla="*/ 69 w 88"/>
                <a:gd name="T17" fmla="*/ 73 h 116"/>
                <a:gd name="T18" fmla="*/ 74 w 88"/>
                <a:gd name="T19" fmla="*/ 65 h 116"/>
                <a:gd name="T20" fmla="*/ 78 w 88"/>
                <a:gd name="T21" fmla="*/ 56 h 116"/>
                <a:gd name="T22" fmla="*/ 81 w 88"/>
                <a:gd name="T23" fmla="*/ 48 h 116"/>
                <a:gd name="T24" fmla="*/ 84 w 88"/>
                <a:gd name="T25" fmla="*/ 39 h 116"/>
                <a:gd name="T26" fmla="*/ 85 w 88"/>
                <a:gd name="T27" fmla="*/ 31 h 116"/>
                <a:gd name="T28" fmla="*/ 87 w 88"/>
                <a:gd name="T29" fmla="*/ 24 h 116"/>
                <a:gd name="T30" fmla="*/ 87 w 88"/>
                <a:gd name="T31" fmla="*/ 17 h 116"/>
                <a:gd name="T32" fmla="*/ 85 w 88"/>
                <a:gd name="T33" fmla="*/ 12 h 116"/>
                <a:gd name="T34" fmla="*/ 84 w 88"/>
                <a:gd name="T35" fmla="*/ 9 h 116"/>
                <a:gd name="T36" fmla="*/ 82 w 88"/>
                <a:gd name="T37" fmla="*/ 5 h 116"/>
                <a:gd name="T38" fmla="*/ 78 w 88"/>
                <a:gd name="T39" fmla="*/ 2 h 116"/>
                <a:gd name="T40" fmla="*/ 75 w 88"/>
                <a:gd name="T41" fmla="*/ 1 h 116"/>
                <a:gd name="T42" fmla="*/ 72 w 88"/>
                <a:gd name="T43" fmla="*/ 0 h 116"/>
                <a:gd name="T44" fmla="*/ 68 w 88"/>
                <a:gd name="T45" fmla="*/ 0 h 116"/>
                <a:gd name="T46" fmla="*/ 62 w 88"/>
                <a:gd name="T47" fmla="*/ 0 h 116"/>
                <a:gd name="T48" fmla="*/ 56 w 88"/>
                <a:gd name="T49" fmla="*/ 2 h 116"/>
                <a:gd name="T50" fmla="*/ 50 w 88"/>
                <a:gd name="T51" fmla="*/ 6 h 116"/>
                <a:gd name="T52" fmla="*/ 45 w 88"/>
                <a:gd name="T53" fmla="*/ 9 h 116"/>
                <a:gd name="T54" fmla="*/ 38 w 88"/>
                <a:gd name="T55" fmla="*/ 15 h 116"/>
                <a:gd name="T56" fmla="*/ 27 w 88"/>
                <a:gd name="T57" fmla="*/ 19 h 116"/>
                <a:gd name="T58" fmla="*/ 11 w 88"/>
                <a:gd name="T59" fmla="*/ 44 h 116"/>
                <a:gd name="T60" fmla="*/ 10 w 88"/>
                <a:gd name="T61" fmla="*/ 50 h 116"/>
                <a:gd name="T62" fmla="*/ 7 w 88"/>
                <a:gd name="T63" fmla="*/ 58 h 116"/>
                <a:gd name="T64" fmla="*/ 3 w 88"/>
                <a:gd name="T65" fmla="*/ 66 h 116"/>
                <a:gd name="T66" fmla="*/ 1 w 88"/>
                <a:gd name="T67" fmla="*/ 76 h 116"/>
                <a:gd name="T68" fmla="*/ 0 w 88"/>
                <a:gd name="T69" fmla="*/ 83 h 116"/>
                <a:gd name="T70" fmla="*/ 0 w 88"/>
                <a:gd name="T71" fmla="*/ 88 h 116"/>
                <a:gd name="T72" fmla="*/ 0 w 88"/>
                <a:gd name="T73" fmla="*/ 93 h 116"/>
                <a:gd name="T74" fmla="*/ 0 w 88"/>
                <a:gd name="T75" fmla="*/ 97 h 116"/>
                <a:gd name="T76" fmla="*/ 1 w 88"/>
                <a:gd name="T77" fmla="*/ 101 h 116"/>
                <a:gd name="T78" fmla="*/ 2 w 88"/>
                <a:gd name="T79" fmla="*/ 105 h 116"/>
                <a:gd name="T80" fmla="*/ 5 w 88"/>
                <a:gd name="T81" fmla="*/ 107 h 116"/>
                <a:gd name="T82" fmla="*/ 8 w 88"/>
                <a:gd name="T83" fmla="*/ 110 h 116"/>
                <a:gd name="T84" fmla="*/ 10 w 88"/>
                <a:gd name="T85" fmla="*/ 112 h 116"/>
                <a:gd name="T86" fmla="*/ 12 w 88"/>
                <a:gd name="T87" fmla="*/ 113 h 116"/>
                <a:gd name="T88" fmla="*/ 16 w 88"/>
                <a:gd name="T89" fmla="*/ 1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116">
                  <a:moveTo>
                    <a:pt x="16" y="115"/>
                  </a:moveTo>
                  <a:lnTo>
                    <a:pt x="20" y="115"/>
                  </a:lnTo>
                  <a:lnTo>
                    <a:pt x="23" y="114"/>
                  </a:lnTo>
                  <a:lnTo>
                    <a:pt x="27" y="113"/>
                  </a:lnTo>
                  <a:lnTo>
                    <a:pt x="30" y="113"/>
                  </a:lnTo>
                  <a:lnTo>
                    <a:pt x="33" y="111"/>
                  </a:lnTo>
                  <a:lnTo>
                    <a:pt x="37" y="109"/>
                  </a:lnTo>
                  <a:lnTo>
                    <a:pt x="40" y="107"/>
                  </a:lnTo>
                  <a:lnTo>
                    <a:pt x="43" y="105"/>
                  </a:lnTo>
                  <a:lnTo>
                    <a:pt x="47" y="102"/>
                  </a:lnTo>
                  <a:lnTo>
                    <a:pt x="50" y="99"/>
                  </a:lnTo>
                  <a:lnTo>
                    <a:pt x="52" y="96"/>
                  </a:lnTo>
                  <a:lnTo>
                    <a:pt x="56" y="93"/>
                  </a:lnTo>
                  <a:lnTo>
                    <a:pt x="58" y="89"/>
                  </a:lnTo>
                  <a:lnTo>
                    <a:pt x="62" y="85"/>
                  </a:lnTo>
                  <a:lnTo>
                    <a:pt x="64" y="82"/>
                  </a:lnTo>
                  <a:lnTo>
                    <a:pt x="67" y="78"/>
                  </a:lnTo>
                  <a:lnTo>
                    <a:pt x="69" y="73"/>
                  </a:lnTo>
                  <a:lnTo>
                    <a:pt x="71" y="69"/>
                  </a:lnTo>
                  <a:lnTo>
                    <a:pt x="74" y="65"/>
                  </a:lnTo>
                  <a:lnTo>
                    <a:pt x="76" y="61"/>
                  </a:lnTo>
                  <a:lnTo>
                    <a:pt x="78" y="56"/>
                  </a:lnTo>
                  <a:lnTo>
                    <a:pt x="79" y="52"/>
                  </a:lnTo>
                  <a:lnTo>
                    <a:pt x="81" y="48"/>
                  </a:lnTo>
                  <a:lnTo>
                    <a:pt x="82" y="44"/>
                  </a:lnTo>
                  <a:lnTo>
                    <a:pt x="84" y="39"/>
                  </a:lnTo>
                  <a:lnTo>
                    <a:pt x="84" y="36"/>
                  </a:lnTo>
                  <a:lnTo>
                    <a:pt x="85" y="31"/>
                  </a:lnTo>
                  <a:lnTo>
                    <a:pt x="85" y="28"/>
                  </a:lnTo>
                  <a:lnTo>
                    <a:pt x="87" y="24"/>
                  </a:lnTo>
                  <a:lnTo>
                    <a:pt x="87" y="21"/>
                  </a:lnTo>
                  <a:lnTo>
                    <a:pt x="87" y="17"/>
                  </a:lnTo>
                  <a:lnTo>
                    <a:pt x="85" y="14"/>
                  </a:lnTo>
                  <a:lnTo>
                    <a:pt x="85" y="12"/>
                  </a:lnTo>
                  <a:lnTo>
                    <a:pt x="84" y="11"/>
                  </a:lnTo>
                  <a:lnTo>
                    <a:pt x="84" y="9"/>
                  </a:lnTo>
                  <a:lnTo>
                    <a:pt x="82" y="7"/>
                  </a:lnTo>
                  <a:lnTo>
                    <a:pt x="82" y="5"/>
                  </a:lnTo>
                  <a:lnTo>
                    <a:pt x="81" y="4"/>
                  </a:lnTo>
                  <a:lnTo>
                    <a:pt x="78" y="2"/>
                  </a:lnTo>
                  <a:lnTo>
                    <a:pt x="77" y="1"/>
                  </a:lnTo>
                  <a:lnTo>
                    <a:pt x="75" y="1"/>
                  </a:lnTo>
                  <a:lnTo>
                    <a:pt x="74" y="0"/>
                  </a:lnTo>
                  <a:lnTo>
                    <a:pt x="72" y="0"/>
                  </a:lnTo>
                  <a:lnTo>
                    <a:pt x="71" y="0"/>
                  </a:lnTo>
                  <a:lnTo>
                    <a:pt x="68" y="0"/>
                  </a:lnTo>
                  <a:lnTo>
                    <a:pt x="65" y="0"/>
                  </a:lnTo>
                  <a:lnTo>
                    <a:pt x="62" y="0"/>
                  </a:lnTo>
                  <a:lnTo>
                    <a:pt x="59" y="1"/>
                  </a:lnTo>
                  <a:lnTo>
                    <a:pt x="56" y="2"/>
                  </a:lnTo>
                  <a:lnTo>
                    <a:pt x="53" y="4"/>
                  </a:lnTo>
                  <a:lnTo>
                    <a:pt x="50" y="6"/>
                  </a:lnTo>
                  <a:lnTo>
                    <a:pt x="48" y="8"/>
                  </a:lnTo>
                  <a:lnTo>
                    <a:pt x="45" y="9"/>
                  </a:lnTo>
                  <a:lnTo>
                    <a:pt x="43" y="11"/>
                  </a:lnTo>
                  <a:lnTo>
                    <a:pt x="38" y="15"/>
                  </a:lnTo>
                  <a:lnTo>
                    <a:pt x="34" y="19"/>
                  </a:lnTo>
                  <a:lnTo>
                    <a:pt x="27" y="19"/>
                  </a:lnTo>
                  <a:lnTo>
                    <a:pt x="14" y="38"/>
                  </a:lnTo>
                  <a:lnTo>
                    <a:pt x="11" y="44"/>
                  </a:lnTo>
                  <a:lnTo>
                    <a:pt x="12" y="48"/>
                  </a:lnTo>
                  <a:lnTo>
                    <a:pt x="10" y="50"/>
                  </a:lnTo>
                  <a:lnTo>
                    <a:pt x="8" y="54"/>
                  </a:lnTo>
                  <a:lnTo>
                    <a:pt x="7" y="58"/>
                  </a:lnTo>
                  <a:lnTo>
                    <a:pt x="5" y="62"/>
                  </a:lnTo>
                  <a:lnTo>
                    <a:pt x="3" y="66"/>
                  </a:lnTo>
                  <a:lnTo>
                    <a:pt x="2" y="70"/>
                  </a:lnTo>
                  <a:lnTo>
                    <a:pt x="1" y="76"/>
                  </a:lnTo>
                  <a:lnTo>
                    <a:pt x="0" y="80"/>
                  </a:lnTo>
                  <a:lnTo>
                    <a:pt x="0" y="83"/>
                  </a:lnTo>
                  <a:lnTo>
                    <a:pt x="0" y="86"/>
                  </a:lnTo>
                  <a:lnTo>
                    <a:pt x="0" y="88"/>
                  </a:lnTo>
                  <a:lnTo>
                    <a:pt x="0" y="90"/>
                  </a:lnTo>
                  <a:lnTo>
                    <a:pt x="0" y="93"/>
                  </a:lnTo>
                  <a:lnTo>
                    <a:pt x="0" y="95"/>
                  </a:lnTo>
                  <a:lnTo>
                    <a:pt x="0" y="97"/>
                  </a:lnTo>
                  <a:lnTo>
                    <a:pt x="1" y="99"/>
                  </a:lnTo>
                  <a:lnTo>
                    <a:pt x="1" y="101"/>
                  </a:lnTo>
                  <a:lnTo>
                    <a:pt x="2" y="103"/>
                  </a:lnTo>
                  <a:lnTo>
                    <a:pt x="2" y="105"/>
                  </a:lnTo>
                  <a:lnTo>
                    <a:pt x="4" y="106"/>
                  </a:lnTo>
                  <a:lnTo>
                    <a:pt x="5" y="107"/>
                  </a:lnTo>
                  <a:lnTo>
                    <a:pt x="7" y="109"/>
                  </a:lnTo>
                  <a:lnTo>
                    <a:pt x="8" y="110"/>
                  </a:lnTo>
                  <a:lnTo>
                    <a:pt x="10" y="112"/>
                  </a:lnTo>
                  <a:lnTo>
                    <a:pt x="10" y="112"/>
                  </a:lnTo>
                  <a:lnTo>
                    <a:pt x="10" y="113"/>
                  </a:lnTo>
                  <a:lnTo>
                    <a:pt x="12" y="113"/>
                  </a:lnTo>
                  <a:lnTo>
                    <a:pt x="14" y="114"/>
                  </a:lnTo>
                  <a:lnTo>
                    <a:pt x="16" y="115"/>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62" name="Freeform 446"/>
            <p:cNvSpPr>
              <a:spLocks noChangeAspect="1"/>
            </p:cNvSpPr>
            <p:nvPr/>
          </p:nvSpPr>
          <p:spPr bwMode="auto">
            <a:xfrm>
              <a:off x="3954" y="3279"/>
              <a:ext cx="96" cy="77"/>
            </a:xfrm>
            <a:custGeom>
              <a:avLst/>
              <a:gdLst>
                <a:gd name="T0" fmla="*/ 95 w 96"/>
                <a:gd name="T1" fmla="*/ 70 h 77"/>
                <a:gd name="T2" fmla="*/ 84 w 96"/>
                <a:gd name="T3" fmla="*/ 62 h 77"/>
                <a:gd name="T4" fmla="*/ 86 w 96"/>
                <a:gd name="T5" fmla="*/ 57 h 77"/>
                <a:gd name="T6" fmla="*/ 73 w 96"/>
                <a:gd name="T7" fmla="*/ 53 h 77"/>
                <a:gd name="T8" fmla="*/ 76 w 96"/>
                <a:gd name="T9" fmla="*/ 50 h 77"/>
                <a:gd name="T10" fmla="*/ 59 w 96"/>
                <a:gd name="T11" fmla="*/ 16 h 77"/>
                <a:gd name="T12" fmla="*/ 63 w 96"/>
                <a:gd name="T13" fmla="*/ 15 h 77"/>
                <a:gd name="T14" fmla="*/ 54 w 96"/>
                <a:gd name="T15" fmla="*/ 0 h 77"/>
                <a:gd name="T16" fmla="*/ 51 w 96"/>
                <a:gd name="T17" fmla="*/ 7 h 77"/>
                <a:gd name="T18" fmla="*/ 46 w 96"/>
                <a:gd name="T19" fmla="*/ 14 h 77"/>
                <a:gd name="T20" fmla="*/ 41 w 96"/>
                <a:gd name="T21" fmla="*/ 20 h 77"/>
                <a:gd name="T22" fmla="*/ 35 w 96"/>
                <a:gd name="T23" fmla="*/ 26 h 77"/>
                <a:gd name="T24" fmla="*/ 23 w 96"/>
                <a:gd name="T25" fmla="*/ 51 h 77"/>
                <a:gd name="T26" fmla="*/ 37 w 96"/>
                <a:gd name="T27" fmla="*/ 51 h 77"/>
                <a:gd name="T28" fmla="*/ 46 w 96"/>
                <a:gd name="T29" fmla="*/ 35 h 77"/>
                <a:gd name="T30" fmla="*/ 48 w 96"/>
                <a:gd name="T31" fmla="*/ 51 h 77"/>
                <a:gd name="T32" fmla="*/ 47 w 96"/>
                <a:gd name="T33" fmla="*/ 32 h 77"/>
                <a:gd name="T34" fmla="*/ 39 w 96"/>
                <a:gd name="T35" fmla="*/ 46 h 77"/>
                <a:gd name="T36" fmla="*/ 40 w 96"/>
                <a:gd name="T37" fmla="*/ 32 h 77"/>
                <a:gd name="T38" fmla="*/ 40 w 96"/>
                <a:gd name="T39" fmla="*/ 24 h 77"/>
                <a:gd name="T40" fmla="*/ 41 w 96"/>
                <a:gd name="T41" fmla="*/ 30 h 77"/>
                <a:gd name="T42" fmla="*/ 49 w 96"/>
                <a:gd name="T43" fmla="*/ 10 h 77"/>
                <a:gd name="T44" fmla="*/ 47 w 96"/>
                <a:gd name="T45" fmla="*/ 30 h 77"/>
                <a:gd name="T46" fmla="*/ 51 w 96"/>
                <a:gd name="T47" fmla="*/ 7 h 77"/>
                <a:gd name="T48" fmla="*/ 35 w 96"/>
                <a:gd name="T49" fmla="*/ 30 h 77"/>
                <a:gd name="T50" fmla="*/ 49 w 96"/>
                <a:gd name="T51" fmla="*/ 32 h 77"/>
                <a:gd name="T52" fmla="*/ 51 w 96"/>
                <a:gd name="T53" fmla="*/ 51 h 77"/>
                <a:gd name="T54" fmla="*/ 60 w 96"/>
                <a:gd name="T55" fmla="*/ 32 h 77"/>
                <a:gd name="T56" fmla="*/ 53 w 96"/>
                <a:gd name="T57" fmla="*/ 32 h 77"/>
                <a:gd name="T58" fmla="*/ 52 w 96"/>
                <a:gd name="T59" fmla="*/ 34 h 77"/>
                <a:gd name="T60" fmla="*/ 59 w 96"/>
                <a:gd name="T61" fmla="*/ 51 h 77"/>
                <a:gd name="T62" fmla="*/ 60 w 96"/>
                <a:gd name="T63" fmla="*/ 30 h 77"/>
                <a:gd name="T64" fmla="*/ 54 w 96"/>
                <a:gd name="T65" fmla="*/ 7 h 77"/>
                <a:gd name="T66" fmla="*/ 53 w 96"/>
                <a:gd name="T67" fmla="*/ 19 h 77"/>
                <a:gd name="T68" fmla="*/ 57 w 96"/>
                <a:gd name="T69" fmla="*/ 16 h 77"/>
                <a:gd name="T70" fmla="*/ 18 w 96"/>
                <a:gd name="T71" fmla="*/ 51 h 77"/>
                <a:gd name="T72" fmla="*/ 7 w 96"/>
                <a:gd name="T73" fmla="*/ 57 h 77"/>
                <a:gd name="T74" fmla="*/ 9 w 96"/>
                <a:gd name="T75" fmla="*/ 62 h 77"/>
                <a:gd name="T76" fmla="*/ 0 w 96"/>
                <a:gd name="T77" fmla="*/ 70 h 77"/>
                <a:gd name="T78" fmla="*/ 95 w 96"/>
                <a:gd name="T79"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77">
                  <a:moveTo>
                    <a:pt x="95" y="76"/>
                  </a:moveTo>
                  <a:lnTo>
                    <a:pt x="95" y="70"/>
                  </a:lnTo>
                  <a:lnTo>
                    <a:pt x="91" y="70"/>
                  </a:lnTo>
                  <a:lnTo>
                    <a:pt x="84" y="62"/>
                  </a:lnTo>
                  <a:lnTo>
                    <a:pt x="86" y="62"/>
                  </a:lnTo>
                  <a:lnTo>
                    <a:pt x="86" y="57"/>
                  </a:lnTo>
                  <a:lnTo>
                    <a:pt x="71" y="57"/>
                  </a:lnTo>
                  <a:lnTo>
                    <a:pt x="73" y="53"/>
                  </a:lnTo>
                  <a:lnTo>
                    <a:pt x="76" y="53"/>
                  </a:lnTo>
                  <a:lnTo>
                    <a:pt x="76" y="50"/>
                  </a:lnTo>
                  <a:lnTo>
                    <a:pt x="68" y="50"/>
                  </a:lnTo>
                  <a:lnTo>
                    <a:pt x="59" y="16"/>
                  </a:lnTo>
                  <a:lnTo>
                    <a:pt x="63" y="16"/>
                  </a:lnTo>
                  <a:lnTo>
                    <a:pt x="63" y="15"/>
                  </a:lnTo>
                  <a:lnTo>
                    <a:pt x="59" y="16"/>
                  </a:lnTo>
                  <a:lnTo>
                    <a:pt x="54" y="0"/>
                  </a:lnTo>
                  <a:lnTo>
                    <a:pt x="53" y="3"/>
                  </a:lnTo>
                  <a:lnTo>
                    <a:pt x="51" y="7"/>
                  </a:lnTo>
                  <a:lnTo>
                    <a:pt x="48" y="10"/>
                  </a:lnTo>
                  <a:lnTo>
                    <a:pt x="46" y="14"/>
                  </a:lnTo>
                  <a:lnTo>
                    <a:pt x="43" y="17"/>
                  </a:lnTo>
                  <a:lnTo>
                    <a:pt x="41" y="20"/>
                  </a:lnTo>
                  <a:lnTo>
                    <a:pt x="38" y="23"/>
                  </a:lnTo>
                  <a:lnTo>
                    <a:pt x="35" y="26"/>
                  </a:lnTo>
                  <a:lnTo>
                    <a:pt x="19" y="51"/>
                  </a:lnTo>
                  <a:lnTo>
                    <a:pt x="23" y="51"/>
                  </a:lnTo>
                  <a:lnTo>
                    <a:pt x="40" y="35"/>
                  </a:lnTo>
                  <a:lnTo>
                    <a:pt x="37" y="51"/>
                  </a:lnTo>
                  <a:lnTo>
                    <a:pt x="38" y="51"/>
                  </a:lnTo>
                  <a:lnTo>
                    <a:pt x="46" y="35"/>
                  </a:lnTo>
                  <a:lnTo>
                    <a:pt x="47" y="51"/>
                  </a:lnTo>
                  <a:lnTo>
                    <a:pt x="48" y="51"/>
                  </a:lnTo>
                  <a:lnTo>
                    <a:pt x="48" y="47"/>
                  </a:lnTo>
                  <a:lnTo>
                    <a:pt x="47" y="32"/>
                  </a:lnTo>
                  <a:lnTo>
                    <a:pt x="46" y="32"/>
                  </a:lnTo>
                  <a:lnTo>
                    <a:pt x="39" y="46"/>
                  </a:lnTo>
                  <a:lnTo>
                    <a:pt x="41" y="32"/>
                  </a:lnTo>
                  <a:lnTo>
                    <a:pt x="40" y="32"/>
                  </a:lnTo>
                  <a:lnTo>
                    <a:pt x="23" y="49"/>
                  </a:lnTo>
                  <a:lnTo>
                    <a:pt x="40" y="24"/>
                  </a:lnTo>
                  <a:lnTo>
                    <a:pt x="40" y="30"/>
                  </a:lnTo>
                  <a:lnTo>
                    <a:pt x="41" y="30"/>
                  </a:lnTo>
                  <a:lnTo>
                    <a:pt x="41" y="22"/>
                  </a:lnTo>
                  <a:lnTo>
                    <a:pt x="49" y="10"/>
                  </a:lnTo>
                  <a:lnTo>
                    <a:pt x="46" y="30"/>
                  </a:lnTo>
                  <a:lnTo>
                    <a:pt x="47" y="30"/>
                  </a:lnTo>
                  <a:lnTo>
                    <a:pt x="51" y="7"/>
                  </a:lnTo>
                  <a:lnTo>
                    <a:pt x="51" y="7"/>
                  </a:lnTo>
                  <a:lnTo>
                    <a:pt x="50" y="30"/>
                  </a:lnTo>
                  <a:lnTo>
                    <a:pt x="35" y="30"/>
                  </a:lnTo>
                  <a:lnTo>
                    <a:pt x="34" y="32"/>
                  </a:lnTo>
                  <a:lnTo>
                    <a:pt x="49" y="32"/>
                  </a:lnTo>
                  <a:lnTo>
                    <a:pt x="48" y="51"/>
                  </a:lnTo>
                  <a:lnTo>
                    <a:pt x="51" y="51"/>
                  </a:lnTo>
                  <a:lnTo>
                    <a:pt x="52" y="32"/>
                  </a:lnTo>
                  <a:lnTo>
                    <a:pt x="60" y="32"/>
                  </a:lnTo>
                  <a:lnTo>
                    <a:pt x="58" y="48"/>
                  </a:lnTo>
                  <a:lnTo>
                    <a:pt x="53" y="32"/>
                  </a:lnTo>
                  <a:lnTo>
                    <a:pt x="52" y="32"/>
                  </a:lnTo>
                  <a:lnTo>
                    <a:pt x="52" y="34"/>
                  </a:lnTo>
                  <a:lnTo>
                    <a:pt x="58" y="51"/>
                  </a:lnTo>
                  <a:lnTo>
                    <a:pt x="59" y="51"/>
                  </a:lnTo>
                  <a:lnTo>
                    <a:pt x="61" y="34"/>
                  </a:lnTo>
                  <a:lnTo>
                    <a:pt x="60" y="30"/>
                  </a:lnTo>
                  <a:lnTo>
                    <a:pt x="52" y="30"/>
                  </a:lnTo>
                  <a:lnTo>
                    <a:pt x="54" y="7"/>
                  </a:lnTo>
                  <a:lnTo>
                    <a:pt x="57" y="15"/>
                  </a:lnTo>
                  <a:lnTo>
                    <a:pt x="53" y="19"/>
                  </a:lnTo>
                  <a:lnTo>
                    <a:pt x="53" y="21"/>
                  </a:lnTo>
                  <a:lnTo>
                    <a:pt x="57" y="16"/>
                  </a:lnTo>
                  <a:lnTo>
                    <a:pt x="66" y="51"/>
                  </a:lnTo>
                  <a:lnTo>
                    <a:pt x="18" y="51"/>
                  </a:lnTo>
                  <a:lnTo>
                    <a:pt x="18" y="57"/>
                  </a:lnTo>
                  <a:lnTo>
                    <a:pt x="7" y="57"/>
                  </a:lnTo>
                  <a:lnTo>
                    <a:pt x="7" y="62"/>
                  </a:lnTo>
                  <a:lnTo>
                    <a:pt x="9" y="62"/>
                  </a:lnTo>
                  <a:lnTo>
                    <a:pt x="2" y="70"/>
                  </a:lnTo>
                  <a:lnTo>
                    <a:pt x="0" y="70"/>
                  </a:lnTo>
                  <a:lnTo>
                    <a:pt x="0" y="76"/>
                  </a:lnTo>
                  <a:lnTo>
                    <a:pt x="95" y="7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63" name="Freeform 447"/>
            <p:cNvSpPr>
              <a:spLocks noChangeAspect="1"/>
            </p:cNvSpPr>
            <p:nvPr/>
          </p:nvSpPr>
          <p:spPr bwMode="auto">
            <a:xfrm>
              <a:off x="4006" y="3333"/>
              <a:ext cx="17" cy="17"/>
            </a:xfrm>
            <a:custGeom>
              <a:avLst/>
              <a:gdLst>
                <a:gd name="T0" fmla="*/ 14 w 17"/>
                <a:gd name="T1" fmla="*/ 16 h 17"/>
                <a:gd name="T2" fmla="*/ 16 w 17"/>
                <a:gd name="T3" fmla="*/ 0 h 17"/>
                <a:gd name="T4" fmla="*/ 0 w 17"/>
                <a:gd name="T5" fmla="*/ 0 h 17"/>
                <a:gd name="T6" fmla="*/ 0 w 17"/>
                <a:gd name="T7" fmla="*/ 16 h 17"/>
                <a:gd name="T8" fmla="*/ 14 w 17"/>
                <a:gd name="T9" fmla="*/ 16 h 17"/>
              </a:gdLst>
              <a:ahLst/>
              <a:cxnLst>
                <a:cxn ang="0">
                  <a:pos x="T0" y="T1"/>
                </a:cxn>
                <a:cxn ang="0">
                  <a:pos x="T2" y="T3"/>
                </a:cxn>
                <a:cxn ang="0">
                  <a:pos x="T4" y="T5"/>
                </a:cxn>
                <a:cxn ang="0">
                  <a:pos x="T6" y="T7"/>
                </a:cxn>
                <a:cxn ang="0">
                  <a:pos x="T8" y="T9"/>
                </a:cxn>
              </a:cxnLst>
              <a:rect l="0" t="0" r="r" b="b"/>
              <a:pathLst>
                <a:path w="17" h="17">
                  <a:moveTo>
                    <a:pt x="14" y="16"/>
                  </a:moveTo>
                  <a:lnTo>
                    <a:pt x="16" y="0"/>
                  </a:lnTo>
                  <a:lnTo>
                    <a:pt x="0" y="0"/>
                  </a:lnTo>
                  <a:lnTo>
                    <a:pt x="0" y="16"/>
                  </a:lnTo>
                  <a:lnTo>
                    <a:pt x="14"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64" name="Freeform 448"/>
            <p:cNvSpPr>
              <a:spLocks noChangeAspect="1"/>
            </p:cNvSpPr>
            <p:nvPr/>
          </p:nvSpPr>
          <p:spPr bwMode="auto">
            <a:xfrm>
              <a:off x="3975" y="3333"/>
              <a:ext cx="29" cy="17"/>
            </a:xfrm>
            <a:custGeom>
              <a:avLst/>
              <a:gdLst>
                <a:gd name="T0" fmla="*/ 28 w 29"/>
                <a:gd name="T1" fmla="*/ 16 h 17"/>
                <a:gd name="T2" fmla="*/ 28 w 29"/>
                <a:gd name="T3" fmla="*/ 0 h 17"/>
                <a:gd name="T4" fmla="*/ 0 w 29"/>
                <a:gd name="T5" fmla="*/ 0 h 17"/>
                <a:gd name="T6" fmla="*/ 0 w 29"/>
                <a:gd name="T7" fmla="*/ 16 h 17"/>
                <a:gd name="T8" fmla="*/ 28 w 29"/>
                <a:gd name="T9" fmla="*/ 16 h 17"/>
              </a:gdLst>
              <a:ahLst/>
              <a:cxnLst>
                <a:cxn ang="0">
                  <a:pos x="T0" y="T1"/>
                </a:cxn>
                <a:cxn ang="0">
                  <a:pos x="T2" y="T3"/>
                </a:cxn>
                <a:cxn ang="0">
                  <a:pos x="T4" y="T5"/>
                </a:cxn>
                <a:cxn ang="0">
                  <a:pos x="T6" y="T7"/>
                </a:cxn>
                <a:cxn ang="0">
                  <a:pos x="T8" y="T9"/>
                </a:cxn>
              </a:cxnLst>
              <a:rect l="0" t="0" r="r" b="b"/>
              <a:pathLst>
                <a:path w="29" h="17">
                  <a:moveTo>
                    <a:pt x="28" y="16"/>
                  </a:moveTo>
                  <a:lnTo>
                    <a:pt x="28" y="0"/>
                  </a:lnTo>
                  <a:lnTo>
                    <a:pt x="0" y="0"/>
                  </a:lnTo>
                  <a:lnTo>
                    <a:pt x="0" y="16"/>
                  </a:lnTo>
                  <a:lnTo>
                    <a:pt x="2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65" name="Freeform 449"/>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66" name="Freeform 450"/>
            <p:cNvSpPr>
              <a:spLocks noChangeAspect="1"/>
            </p:cNvSpPr>
            <p:nvPr/>
          </p:nvSpPr>
          <p:spPr bwMode="auto">
            <a:xfrm>
              <a:off x="3930" y="3209"/>
              <a:ext cx="89" cy="118"/>
            </a:xfrm>
            <a:custGeom>
              <a:avLst/>
              <a:gdLst>
                <a:gd name="T0" fmla="*/ 19 w 89"/>
                <a:gd name="T1" fmla="*/ 117 h 118"/>
                <a:gd name="T2" fmla="*/ 27 w 89"/>
                <a:gd name="T3" fmla="*/ 115 h 118"/>
                <a:gd name="T4" fmla="*/ 34 w 89"/>
                <a:gd name="T5" fmla="*/ 113 h 118"/>
                <a:gd name="T6" fmla="*/ 41 w 89"/>
                <a:gd name="T7" fmla="*/ 109 h 118"/>
                <a:gd name="T8" fmla="*/ 47 w 89"/>
                <a:gd name="T9" fmla="*/ 104 h 118"/>
                <a:gd name="T10" fmla="*/ 53 w 89"/>
                <a:gd name="T11" fmla="*/ 98 h 118"/>
                <a:gd name="T12" fmla="*/ 59 w 89"/>
                <a:gd name="T13" fmla="*/ 91 h 118"/>
                <a:gd name="T14" fmla="*/ 65 w 89"/>
                <a:gd name="T15" fmla="*/ 83 h 118"/>
                <a:gd name="T16" fmla="*/ 70 w 89"/>
                <a:gd name="T17" fmla="*/ 75 h 118"/>
                <a:gd name="T18" fmla="*/ 74 w 89"/>
                <a:gd name="T19" fmla="*/ 66 h 118"/>
                <a:gd name="T20" fmla="*/ 79 w 89"/>
                <a:gd name="T21" fmla="*/ 57 h 118"/>
                <a:gd name="T22" fmla="*/ 82 w 89"/>
                <a:gd name="T23" fmla="*/ 49 h 118"/>
                <a:gd name="T24" fmla="*/ 85 w 89"/>
                <a:gd name="T25" fmla="*/ 40 h 118"/>
                <a:gd name="T26" fmla="*/ 86 w 89"/>
                <a:gd name="T27" fmla="*/ 32 h 118"/>
                <a:gd name="T28" fmla="*/ 88 w 89"/>
                <a:gd name="T29" fmla="*/ 25 h 118"/>
                <a:gd name="T30" fmla="*/ 88 w 89"/>
                <a:gd name="T31" fmla="*/ 18 h 118"/>
                <a:gd name="T32" fmla="*/ 86 w 89"/>
                <a:gd name="T33" fmla="*/ 13 h 118"/>
                <a:gd name="T34" fmla="*/ 85 w 89"/>
                <a:gd name="T35" fmla="*/ 9 h 118"/>
                <a:gd name="T36" fmla="*/ 83 w 89"/>
                <a:gd name="T37" fmla="*/ 5 h 118"/>
                <a:gd name="T38" fmla="*/ 79 w 89"/>
                <a:gd name="T39" fmla="*/ 2 h 118"/>
                <a:gd name="T40" fmla="*/ 76 w 89"/>
                <a:gd name="T41" fmla="*/ 1 h 118"/>
                <a:gd name="T42" fmla="*/ 73 w 89"/>
                <a:gd name="T43" fmla="*/ 0 h 118"/>
                <a:gd name="T44" fmla="*/ 68 w 89"/>
                <a:gd name="T45" fmla="*/ 0 h 118"/>
                <a:gd name="T46" fmla="*/ 63 w 89"/>
                <a:gd name="T47" fmla="*/ 0 h 118"/>
                <a:gd name="T48" fmla="*/ 57 w 89"/>
                <a:gd name="T49" fmla="*/ 2 h 118"/>
                <a:gd name="T50" fmla="*/ 51 w 89"/>
                <a:gd name="T51" fmla="*/ 6 h 118"/>
                <a:gd name="T52" fmla="*/ 45 w 89"/>
                <a:gd name="T53" fmla="*/ 10 h 118"/>
                <a:gd name="T54" fmla="*/ 38 w 89"/>
                <a:gd name="T55" fmla="*/ 16 h 118"/>
                <a:gd name="T56" fmla="*/ 27 w 89"/>
                <a:gd name="T57" fmla="*/ 20 h 118"/>
                <a:gd name="T58" fmla="*/ 11 w 89"/>
                <a:gd name="T59" fmla="*/ 44 h 118"/>
                <a:gd name="T60" fmla="*/ 10 w 89"/>
                <a:gd name="T61" fmla="*/ 51 h 118"/>
                <a:gd name="T62" fmla="*/ 7 w 89"/>
                <a:gd name="T63" fmla="*/ 59 h 118"/>
                <a:gd name="T64" fmla="*/ 3 w 89"/>
                <a:gd name="T65" fmla="*/ 67 h 118"/>
                <a:gd name="T66" fmla="*/ 1 w 89"/>
                <a:gd name="T67" fmla="*/ 77 h 118"/>
                <a:gd name="T68" fmla="*/ 0 w 89"/>
                <a:gd name="T69" fmla="*/ 85 h 118"/>
                <a:gd name="T70" fmla="*/ 0 w 89"/>
                <a:gd name="T71" fmla="*/ 89 h 118"/>
                <a:gd name="T72" fmla="*/ 0 w 89"/>
                <a:gd name="T73" fmla="*/ 94 h 118"/>
                <a:gd name="T74" fmla="*/ 0 w 89"/>
                <a:gd name="T75" fmla="*/ 98 h 118"/>
                <a:gd name="T76" fmla="*/ 1 w 89"/>
                <a:gd name="T77" fmla="*/ 103 h 118"/>
                <a:gd name="T78" fmla="*/ 2 w 89"/>
                <a:gd name="T79" fmla="*/ 106 h 118"/>
                <a:gd name="T80" fmla="*/ 5 w 89"/>
                <a:gd name="T81" fmla="*/ 109 h 118"/>
                <a:gd name="T82" fmla="*/ 8 w 89"/>
                <a:gd name="T83" fmla="*/ 112 h 118"/>
                <a:gd name="T84" fmla="*/ 10 w 89"/>
                <a:gd name="T85" fmla="*/ 114 h 118"/>
                <a:gd name="T86" fmla="*/ 12 w 89"/>
                <a:gd name="T87" fmla="*/ 115 h 118"/>
                <a:gd name="T88" fmla="*/ 16 w 89"/>
                <a:gd name="T89"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9" h="118">
                  <a:moveTo>
                    <a:pt x="16" y="117"/>
                  </a:moveTo>
                  <a:lnTo>
                    <a:pt x="19" y="117"/>
                  </a:lnTo>
                  <a:lnTo>
                    <a:pt x="23" y="116"/>
                  </a:lnTo>
                  <a:lnTo>
                    <a:pt x="27" y="115"/>
                  </a:lnTo>
                  <a:lnTo>
                    <a:pt x="30" y="115"/>
                  </a:lnTo>
                  <a:lnTo>
                    <a:pt x="34" y="113"/>
                  </a:lnTo>
                  <a:lnTo>
                    <a:pt x="37" y="111"/>
                  </a:lnTo>
                  <a:lnTo>
                    <a:pt x="41" y="109"/>
                  </a:lnTo>
                  <a:lnTo>
                    <a:pt x="44" y="106"/>
                  </a:lnTo>
                  <a:lnTo>
                    <a:pt x="47" y="104"/>
                  </a:lnTo>
                  <a:lnTo>
                    <a:pt x="50" y="101"/>
                  </a:lnTo>
                  <a:lnTo>
                    <a:pt x="53" y="98"/>
                  </a:lnTo>
                  <a:lnTo>
                    <a:pt x="57" y="95"/>
                  </a:lnTo>
                  <a:lnTo>
                    <a:pt x="59" y="91"/>
                  </a:lnTo>
                  <a:lnTo>
                    <a:pt x="63" y="87"/>
                  </a:lnTo>
                  <a:lnTo>
                    <a:pt x="65" y="83"/>
                  </a:lnTo>
                  <a:lnTo>
                    <a:pt x="68" y="79"/>
                  </a:lnTo>
                  <a:lnTo>
                    <a:pt x="70" y="75"/>
                  </a:lnTo>
                  <a:lnTo>
                    <a:pt x="72" y="70"/>
                  </a:lnTo>
                  <a:lnTo>
                    <a:pt x="74" y="66"/>
                  </a:lnTo>
                  <a:lnTo>
                    <a:pt x="77" y="62"/>
                  </a:lnTo>
                  <a:lnTo>
                    <a:pt x="79" y="57"/>
                  </a:lnTo>
                  <a:lnTo>
                    <a:pt x="80" y="53"/>
                  </a:lnTo>
                  <a:lnTo>
                    <a:pt x="82" y="49"/>
                  </a:lnTo>
                  <a:lnTo>
                    <a:pt x="83" y="45"/>
                  </a:lnTo>
                  <a:lnTo>
                    <a:pt x="85" y="40"/>
                  </a:lnTo>
                  <a:lnTo>
                    <a:pt x="85" y="36"/>
                  </a:lnTo>
                  <a:lnTo>
                    <a:pt x="86" y="32"/>
                  </a:lnTo>
                  <a:lnTo>
                    <a:pt x="86" y="28"/>
                  </a:lnTo>
                  <a:lnTo>
                    <a:pt x="88" y="25"/>
                  </a:lnTo>
                  <a:lnTo>
                    <a:pt x="88" y="21"/>
                  </a:lnTo>
                  <a:lnTo>
                    <a:pt x="88" y="18"/>
                  </a:lnTo>
                  <a:lnTo>
                    <a:pt x="86" y="15"/>
                  </a:lnTo>
                  <a:lnTo>
                    <a:pt x="86" y="13"/>
                  </a:lnTo>
                  <a:lnTo>
                    <a:pt x="85" y="11"/>
                  </a:lnTo>
                  <a:lnTo>
                    <a:pt x="85" y="9"/>
                  </a:lnTo>
                  <a:lnTo>
                    <a:pt x="83" y="7"/>
                  </a:lnTo>
                  <a:lnTo>
                    <a:pt x="83" y="5"/>
                  </a:lnTo>
                  <a:lnTo>
                    <a:pt x="82" y="4"/>
                  </a:lnTo>
                  <a:lnTo>
                    <a:pt x="79" y="2"/>
                  </a:lnTo>
                  <a:lnTo>
                    <a:pt x="77" y="1"/>
                  </a:lnTo>
                  <a:lnTo>
                    <a:pt x="76" y="1"/>
                  </a:lnTo>
                  <a:lnTo>
                    <a:pt x="75" y="0"/>
                  </a:lnTo>
                  <a:lnTo>
                    <a:pt x="73" y="0"/>
                  </a:lnTo>
                  <a:lnTo>
                    <a:pt x="71" y="0"/>
                  </a:lnTo>
                  <a:lnTo>
                    <a:pt x="68" y="0"/>
                  </a:lnTo>
                  <a:lnTo>
                    <a:pt x="66" y="0"/>
                  </a:lnTo>
                  <a:lnTo>
                    <a:pt x="63" y="0"/>
                  </a:lnTo>
                  <a:lnTo>
                    <a:pt x="60" y="1"/>
                  </a:lnTo>
                  <a:lnTo>
                    <a:pt x="57" y="2"/>
                  </a:lnTo>
                  <a:lnTo>
                    <a:pt x="54" y="4"/>
                  </a:lnTo>
                  <a:lnTo>
                    <a:pt x="51" y="6"/>
                  </a:lnTo>
                  <a:lnTo>
                    <a:pt x="48" y="8"/>
                  </a:lnTo>
                  <a:lnTo>
                    <a:pt x="45" y="10"/>
                  </a:lnTo>
                  <a:lnTo>
                    <a:pt x="43" y="11"/>
                  </a:lnTo>
                  <a:lnTo>
                    <a:pt x="38" y="16"/>
                  </a:lnTo>
                  <a:lnTo>
                    <a:pt x="34" y="20"/>
                  </a:lnTo>
                  <a:lnTo>
                    <a:pt x="27" y="20"/>
                  </a:lnTo>
                  <a:lnTo>
                    <a:pt x="14" y="39"/>
                  </a:lnTo>
                  <a:lnTo>
                    <a:pt x="11" y="44"/>
                  </a:lnTo>
                  <a:lnTo>
                    <a:pt x="12" y="49"/>
                  </a:lnTo>
                  <a:lnTo>
                    <a:pt x="10" y="51"/>
                  </a:lnTo>
                  <a:lnTo>
                    <a:pt x="8" y="55"/>
                  </a:lnTo>
                  <a:lnTo>
                    <a:pt x="7" y="59"/>
                  </a:lnTo>
                  <a:lnTo>
                    <a:pt x="5" y="63"/>
                  </a:lnTo>
                  <a:lnTo>
                    <a:pt x="3" y="67"/>
                  </a:lnTo>
                  <a:lnTo>
                    <a:pt x="2" y="72"/>
                  </a:lnTo>
                  <a:lnTo>
                    <a:pt x="1" y="77"/>
                  </a:lnTo>
                  <a:lnTo>
                    <a:pt x="0" y="82"/>
                  </a:lnTo>
                  <a:lnTo>
                    <a:pt x="0" y="85"/>
                  </a:lnTo>
                  <a:lnTo>
                    <a:pt x="0" y="87"/>
                  </a:lnTo>
                  <a:lnTo>
                    <a:pt x="0" y="89"/>
                  </a:lnTo>
                  <a:lnTo>
                    <a:pt x="0" y="92"/>
                  </a:lnTo>
                  <a:lnTo>
                    <a:pt x="0" y="94"/>
                  </a:lnTo>
                  <a:lnTo>
                    <a:pt x="0" y="96"/>
                  </a:lnTo>
                  <a:lnTo>
                    <a:pt x="0" y="98"/>
                  </a:lnTo>
                  <a:lnTo>
                    <a:pt x="1" y="101"/>
                  </a:lnTo>
                  <a:lnTo>
                    <a:pt x="1" y="103"/>
                  </a:lnTo>
                  <a:lnTo>
                    <a:pt x="2" y="105"/>
                  </a:lnTo>
                  <a:lnTo>
                    <a:pt x="2" y="106"/>
                  </a:lnTo>
                  <a:lnTo>
                    <a:pt x="4" y="108"/>
                  </a:lnTo>
                  <a:lnTo>
                    <a:pt x="5" y="109"/>
                  </a:lnTo>
                  <a:lnTo>
                    <a:pt x="7" y="111"/>
                  </a:lnTo>
                  <a:lnTo>
                    <a:pt x="8" y="112"/>
                  </a:lnTo>
                  <a:lnTo>
                    <a:pt x="10" y="114"/>
                  </a:lnTo>
                  <a:lnTo>
                    <a:pt x="10" y="114"/>
                  </a:lnTo>
                  <a:lnTo>
                    <a:pt x="11" y="115"/>
                  </a:lnTo>
                  <a:lnTo>
                    <a:pt x="12" y="115"/>
                  </a:lnTo>
                  <a:lnTo>
                    <a:pt x="14" y="116"/>
                  </a:lnTo>
                  <a:lnTo>
                    <a:pt x="16" y="11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67" name="Line 451"/>
            <p:cNvSpPr>
              <a:spLocks noChangeAspect="1" noChangeShapeType="1"/>
            </p:cNvSpPr>
            <p:nvPr/>
          </p:nvSpPr>
          <p:spPr bwMode="auto">
            <a:xfrm flipV="1">
              <a:off x="4034"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68" name="Line 452"/>
            <p:cNvSpPr>
              <a:spLocks noChangeAspect="1" noChangeShapeType="1"/>
            </p:cNvSpPr>
            <p:nvPr/>
          </p:nvSpPr>
          <p:spPr bwMode="auto">
            <a:xfrm flipH="1">
              <a:off x="3963" y="3341"/>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69" name="Freeform 453"/>
            <p:cNvSpPr>
              <a:spLocks noChangeAspect="1"/>
            </p:cNvSpPr>
            <p:nvPr/>
          </p:nvSpPr>
          <p:spPr bwMode="auto">
            <a:xfrm>
              <a:off x="3965" y="3341"/>
              <a:ext cx="17" cy="17"/>
            </a:xfrm>
            <a:custGeom>
              <a:avLst/>
              <a:gdLst>
                <a:gd name="T0" fmla="*/ 16 w 17"/>
                <a:gd name="T1" fmla="*/ 0 h 17"/>
                <a:gd name="T2" fmla="*/ 3 w 17"/>
                <a:gd name="T3" fmla="*/ 10 h 17"/>
                <a:gd name="T4" fmla="*/ 0 w 17"/>
                <a:gd name="T5" fmla="*/ 10 h 17"/>
                <a:gd name="T6" fmla="*/ 0 w 17"/>
                <a:gd name="T7" fmla="*/ 16 h 17"/>
              </a:gdLst>
              <a:ahLst/>
              <a:cxnLst>
                <a:cxn ang="0">
                  <a:pos x="T0" y="T1"/>
                </a:cxn>
                <a:cxn ang="0">
                  <a:pos x="T2" y="T3"/>
                </a:cxn>
                <a:cxn ang="0">
                  <a:pos x="T4" y="T5"/>
                </a:cxn>
                <a:cxn ang="0">
                  <a:pos x="T6" y="T7"/>
                </a:cxn>
              </a:cxnLst>
              <a:rect l="0" t="0" r="r" b="b"/>
              <a:pathLst>
                <a:path w="17" h="17">
                  <a:moveTo>
                    <a:pt x="16" y="0"/>
                  </a:moveTo>
                  <a:lnTo>
                    <a:pt x="3" y="10"/>
                  </a:lnTo>
                  <a:lnTo>
                    <a:pt x="0" y="10"/>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70" name="Line 454"/>
            <p:cNvSpPr>
              <a:spLocks noChangeAspect="1" noChangeShapeType="1"/>
            </p:cNvSpPr>
            <p:nvPr/>
          </p:nvSpPr>
          <p:spPr bwMode="auto">
            <a:xfrm flipV="1">
              <a:off x="3979"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71" name="Line 455"/>
            <p:cNvSpPr>
              <a:spLocks noChangeAspect="1" noChangeShapeType="1"/>
            </p:cNvSpPr>
            <p:nvPr/>
          </p:nvSpPr>
          <p:spPr bwMode="auto">
            <a:xfrm>
              <a:off x="3972" y="3336"/>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72" name="Line 456"/>
            <p:cNvSpPr>
              <a:spLocks noChangeAspect="1" noChangeShapeType="1"/>
            </p:cNvSpPr>
            <p:nvPr/>
          </p:nvSpPr>
          <p:spPr bwMode="auto">
            <a:xfrm flipV="1">
              <a:off x="3975"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73" name="Line 457"/>
            <p:cNvSpPr>
              <a:spLocks noChangeAspect="1" noChangeShapeType="1"/>
            </p:cNvSpPr>
            <p:nvPr/>
          </p:nvSpPr>
          <p:spPr bwMode="auto">
            <a:xfrm flipV="1">
              <a:off x="3976" y="3328"/>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74" name="Line 458"/>
            <p:cNvSpPr>
              <a:spLocks noChangeAspect="1" noChangeShapeType="1"/>
            </p:cNvSpPr>
            <p:nvPr/>
          </p:nvSpPr>
          <p:spPr bwMode="auto">
            <a:xfrm>
              <a:off x="4003"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75" name="Line 459"/>
            <p:cNvSpPr>
              <a:spLocks noChangeAspect="1" noChangeShapeType="1"/>
            </p:cNvSpPr>
            <p:nvPr/>
          </p:nvSpPr>
          <p:spPr bwMode="auto">
            <a:xfrm>
              <a:off x="4003" y="3336"/>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76" name="Line 460"/>
            <p:cNvSpPr>
              <a:spLocks noChangeAspect="1" noChangeShapeType="1"/>
            </p:cNvSpPr>
            <p:nvPr/>
          </p:nvSpPr>
          <p:spPr bwMode="auto">
            <a:xfrm flipV="1">
              <a:off x="4006"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77" name="Line 461"/>
            <p:cNvSpPr>
              <a:spLocks noChangeAspect="1" noChangeShapeType="1"/>
            </p:cNvSpPr>
            <p:nvPr/>
          </p:nvSpPr>
          <p:spPr bwMode="auto">
            <a:xfrm flipV="1">
              <a:off x="4022" y="333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78" name="Line 462"/>
            <p:cNvSpPr>
              <a:spLocks noChangeAspect="1" noChangeShapeType="1"/>
            </p:cNvSpPr>
            <p:nvPr/>
          </p:nvSpPr>
          <p:spPr bwMode="auto">
            <a:xfrm flipH="1">
              <a:off x="4021" y="3331"/>
              <a:ext cx="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79" name="Line 463"/>
            <p:cNvSpPr>
              <a:spLocks noChangeAspect="1" noChangeShapeType="1"/>
            </p:cNvSpPr>
            <p:nvPr/>
          </p:nvSpPr>
          <p:spPr bwMode="auto">
            <a:xfrm flipH="1">
              <a:off x="4024" y="3330"/>
              <a:ext cx="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80" name="Line 464"/>
            <p:cNvSpPr>
              <a:spLocks noChangeAspect="1" noChangeShapeType="1"/>
            </p:cNvSpPr>
            <p:nvPr/>
          </p:nvSpPr>
          <p:spPr bwMode="auto">
            <a:xfrm flipH="1">
              <a:off x="4021" y="3336"/>
              <a:ext cx="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81" name="Line 465"/>
            <p:cNvSpPr>
              <a:spLocks noChangeAspect="1" noChangeShapeType="1"/>
            </p:cNvSpPr>
            <p:nvPr/>
          </p:nvSpPr>
          <p:spPr bwMode="auto">
            <a:xfrm>
              <a:off x="4016" y="3312"/>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82" name="Line 466"/>
            <p:cNvSpPr>
              <a:spLocks noChangeAspect="1" noChangeShapeType="1"/>
            </p:cNvSpPr>
            <p:nvPr/>
          </p:nvSpPr>
          <p:spPr bwMode="auto">
            <a:xfrm flipV="1">
              <a:off x="4017" y="3295"/>
              <a:ext cx="1" cy="1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83" name="Line 467"/>
            <p:cNvSpPr>
              <a:spLocks noChangeAspect="1" noChangeShapeType="1"/>
            </p:cNvSpPr>
            <p:nvPr/>
          </p:nvSpPr>
          <p:spPr bwMode="auto">
            <a:xfrm flipH="1" flipV="1">
              <a:off x="4012" y="3289"/>
              <a:ext cx="6" cy="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84" name="Line 468"/>
            <p:cNvSpPr>
              <a:spLocks noChangeAspect="1" noChangeShapeType="1"/>
            </p:cNvSpPr>
            <p:nvPr/>
          </p:nvSpPr>
          <p:spPr bwMode="auto">
            <a:xfrm>
              <a:off x="4012" y="3294"/>
              <a:ext cx="0"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85" name="Line 469"/>
            <p:cNvSpPr>
              <a:spLocks noChangeAspect="1" noChangeShapeType="1"/>
            </p:cNvSpPr>
            <p:nvPr/>
          </p:nvSpPr>
          <p:spPr bwMode="auto">
            <a:xfrm>
              <a:off x="4014" y="3295"/>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86" name="Freeform 470"/>
            <p:cNvSpPr>
              <a:spLocks noChangeAspect="1"/>
            </p:cNvSpPr>
            <p:nvPr/>
          </p:nvSpPr>
          <p:spPr bwMode="auto">
            <a:xfrm>
              <a:off x="3957" y="3307"/>
              <a:ext cx="34" cy="18"/>
            </a:xfrm>
            <a:custGeom>
              <a:avLst/>
              <a:gdLst>
                <a:gd name="T0" fmla="*/ 0 w 34"/>
                <a:gd name="T1" fmla="*/ 17 h 18"/>
                <a:gd name="T2" fmla="*/ 9 w 34"/>
                <a:gd name="T3" fmla="*/ 15 h 18"/>
                <a:gd name="T4" fmla="*/ 12 w 34"/>
                <a:gd name="T5" fmla="*/ 14 h 18"/>
                <a:gd name="T6" fmla="*/ 15 w 34"/>
                <a:gd name="T7" fmla="*/ 13 h 18"/>
                <a:gd name="T8" fmla="*/ 18 w 34"/>
                <a:gd name="T9" fmla="*/ 10 h 18"/>
                <a:gd name="T10" fmla="*/ 21 w 34"/>
                <a:gd name="T11" fmla="*/ 9 h 18"/>
                <a:gd name="T12" fmla="*/ 24 w 34"/>
                <a:gd name="T13" fmla="*/ 7 h 18"/>
                <a:gd name="T14" fmla="*/ 27 w 34"/>
                <a:gd name="T15" fmla="*/ 4 h 18"/>
                <a:gd name="T16" fmla="*/ 30 w 34"/>
                <a:gd name="T17" fmla="*/ 2 h 18"/>
                <a:gd name="T18" fmla="*/ 33 w 3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8">
                  <a:moveTo>
                    <a:pt x="0" y="17"/>
                  </a:moveTo>
                  <a:lnTo>
                    <a:pt x="9" y="15"/>
                  </a:lnTo>
                  <a:lnTo>
                    <a:pt x="12" y="14"/>
                  </a:lnTo>
                  <a:lnTo>
                    <a:pt x="15" y="13"/>
                  </a:lnTo>
                  <a:lnTo>
                    <a:pt x="18" y="10"/>
                  </a:lnTo>
                  <a:lnTo>
                    <a:pt x="21" y="9"/>
                  </a:lnTo>
                  <a:lnTo>
                    <a:pt x="24" y="7"/>
                  </a:lnTo>
                  <a:lnTo>
                    <a:pt x="27" y="4"/>
                  </a:lnTo>
                  <a:lnTo>
                    <a:pt x="30" y="2"/>
                  </a:lnTo>
                  <a:lnTo>
                    <a:pt x="3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87" name="Line 471"/>
            <p:cNvSpPr>
              <a:spLocks noChangeAspect="1" noChangeShapeType="1"/>
            </p:cNvSpPr>
            <p:nvPr/>
          </p:nvSpPr>
          <p:spPr bwMode="auto">
            <a:xfrm flipV="1">
              <a:off x="3994" y="330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88" name="Line 472"/>
            <p:cNvSpPr>
              <a:spLocks noChangeAspect="1" noChangeShapeType="1"/>
            </p:cNvSpPr>
            <p:nvPr/>
          </p:nvSpPr>
          <p:spPr bwMode="auto">
            <a:xfrm flipV="1">
              <a:off x="4005" y="3285"/>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89" name="Freeform 473"/>
            <p:cNvSpPr>
              <a:spLocks noChangeAspect="1"/>
            </p:cNvSpPr>
            <p:nvPr/>
          </p:nvSpPr>
          <p:spPr bwMode="auto">
            <a:xfrm>
              <a:off x="4010" y="3224"/>
              <a:ext cx="17" cy="56"/>
            </a:xfrm>
            <a:custGeom>
              <a:avLst/>
              <a:gdLst>
                <a:gd name="T0" fmla="*/ 0 w 17"/>
                <a:gd name="T1" fmla="*/ 55 h 56"/>
                <a:gd name="T2" fmla="*/ 3 w 17"/>
                <a:gd name="T3" fmla="*/ 48 h 56"/>
                <a:gd name="T4" fmla="*/ 6 w 17"/>
                <a:gd name="T5" fmla="*/ 43 h 56"/>
                <a:gd name="T6" fmla="*/ 10 w 17"/>
                <a:gd name="T7" fmla="*/ 37 h 56"/>
                <a:gd name="T8" fmla="*/ 12 w 17"/>
                <a:gd name="T9" fmla="*/ 30 h 56"/>
                <a:gd name="T10" fmla="*/ 13 w 17"/>
                <a:gd name="T11" fmla="*/ 27 h 56"/>
                <a:gd name="T12" fmla="*/ 13 w 17"/>
                <a:gd name="T13" fmla="*/ 24 h 56"/>
                <a:gd name="T14" fmla="*/ 14 w 17"/>
                <a:gd name="T15" fmla="*/ 21 h 56"/>
                <a:gd name="T16" fmla="*/ 16 w 17"/>
                <a:gd name="T17" fmla="*/ 19 h 56"/>
                <a:gd name="T18" fmla="*/ 16 w 17"/>
                <a:gd name="T19" fmla="*/ 16 h 56"/>
                <a:gd name="T20" fmla="*/ 16 w 17"/>
                <a:gd name="T21" fmla="*/ 13 h 56"/>
                <a:gd name="T22" fmla="*/ 16 w 17"/>
                <a:gd name="T23" fmla="*/ 10 h 56"/>
                <a:gd name="T24" fmla="*/ 16 w 17"/>
                <a:gd name="T25" fmla="*/ 8 h 56"/>
                <a:gd name="T26" fmla="*/ 11 w 17"/>
                <a:gd name="T2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6">
                  <a:moveTo>
                    <a:pt x="0" y="55"/>
                  </a:moveTo>
                  <a:lnTo>
                    <a:pt x="3" y="48"/>
                  </a:lnTo>
                  <a:lnTo>
                    <a:pt x="6" y="43"/>
                  </a:lnTo>
                  <a:lnTo>
                    <a:pt x="10" y="37"/>
                  </a:lnTo>
                  <a:lnTo>
                    <a:pt x="12" y="30"/>
                  </a:lnTo>
                  <a:lnTo>
                    <a:pt x="13" y="27"/>
                  </a:lnTo>
                  <a:lnTo>
                    <a:pt x="13" y="24"/>
                  </a:lnTo>
                  <a:lnTo>
                    <a:pt x="14" y="21"/>
                  </a:lnTo>
                  <a:lnTo>
                    <a:pt x="16" y="19"/>
                  </a:lnTo>
                  <a:lnTo>
                    <a:pt x="16" y="16"/>
                  </a:lnTo>
                  <a:lnTo>
                    <a:pt x="16" y="13"/>
                  </a:lnTo>
                  <a:lnTo>
                    <a:pt x="16" y="10"/>
                  </a:lnTo>
                  <a:lnTo>
                    <a:pt x="16" y="8"/>
                  </a:lnTo>
                  <a:lnTo>
                    <a:pt x="11"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290" name="Line 474"/>
            <p:cNvSpPr>
              <a:spLocks noChangeAspect="1" noChangeShapeType="1"/>
            </p:cNvSpPr>
            <p:nvPr/>
          </p:nvSpPr>
          <p:spPr bwMode="auto">
            <a:xfrm>
              <a:off x="4018" y="3239"/>
              <a:ext cx="3"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91" name="Line 475"/>
            <p:cNvSpPr>
              <a:spLocks noChangeAspect="1" noChangeShapeType="1"/>
            </p:cNvSpPr>
            <p:nvPr/>
          </p:nvSpPr>
          <p:spPr bwMode="auto">
            <a:xfrm flipH="1" flipV="1">
              <a:off x="4014" y="3254"/>
              <a:ext cx="4"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92" name="Line 476"/>
            <p:cNvSpPr>
              <a:spLocks noChangeAspect="1" noChangeShapeType="1"/>
            </p:cNvSpPr>
            <p:nvPr/>
          </p:nvSpPr>
          <p:spPr bwMode="auto">
            <a:xfrm>
              <a:off x="4010" y="3266"/>
              <a:ext cx="4"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93" name="Line 477"/>
            <p:cNvSpPr>
              <a:spLocks noChangeAspect="1" noChangeShapeType="1"/>
            </p:cNvSpPr>
            <p:nvPr/>
          </p:nvSpPr>
          <p:spPr bwMode="auto">
            <a:xfrm flipH="1" flipV="1">
              <a:off x="4005" y="3277"/>
              <a:ext cx="4"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94" name="Line 478"/>
            <p:cNvSpPr>
              <a:spLocks noChangeAspect="1" noChangeShapeType="1"/>
            </p:cNvSpPr>
            <p:nvPr/>
          </p:nvSpPr>
          <p:spPr bwMode="auto">
            <a:xfrm>
              <a:off x="3998" y="3289"/>
              <a:ext cx="5"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95" name="Line 479"/>
            <p:cNvSpPr>
              <a:spLocks noChangeAspect="1" noChangeShapeType="1"/>
            </p:cNvSpPr>
            <p:nvPr/>
          </p:nvSpPr>
          <p:spPr bwMode="auto">
            <a:xfrm flipH="1" flipV="1">
              <a:off x="3991" y="3298"/>
              <a:ext cx="5"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96" name="Line 480"/>
            <p:cNvSpPr>
              <a:spLocks noChangeAspect="1" noChangeShapeType="1"/>
            </p:cNvSpPr>
            <p:nvPr/>
          </p:nvSpPr>
          <p:spPr bwMode="auto">
            <a:xfrm>
              <a:off x="3982" y="3310"/>
              <a:ext cx="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97" name="Line 481"/>
            <p:cNvSpPr>
              <a:spLocks noChangeAspect="1" noChangeShapeType="1"/>
            </p:cNvSpPr>
            <p:nvPr/>
          </p:nvSpPr>
          <p:spPr bwMode="auto">
            <a:xfrm flipH="1" flipV="1">
              <a:off x="3974" y="3316"/>
              <a:ext cx="4"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98" name="Line 482"/>
            <p:cNvSpPr>
              <a:spLocks noChangeAspect="1" noChangeShapeType="1"/>
            </p:cNvSpPr>
            <p:nvPr/>
          </p:nvSpPr>
          <p:spPr bwMode="auto">
            <a:xfrm>
              <a:off x="3965" y="3321"/>
              <a:ext cx="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299" name="Freeform 483"/>
            <p:cNvSpPr>
              <a:spLocks noChangeAspect="1"/>
            </p:cNvSpPr>
            <p:nvPr/>
          </p:nvSpPr>
          <p:spPr bwMode="auto">
            <a:xfrm>
              <a:off x="3965" y="3232"/>
              <a:ext cx="57" cy="92"/>
            </a:xfrm>
            <a:custGeom>
              <a:avLst/>
              <a:gdLst>
                <a:gd name="T0" fmla="*/ 56 w 57"/>
                <a:gd name="T1" fmla="*/ 0 h 92"/>
                <a:gd name="T2" fmla="*/ 52 w 57"/>
                <a:gd name="T3" fmla="*/ 8 h 92"/>
                <a:gd name="T4" fmla="*/ 52 w 57"/>
                <a:gd name="T5" fmla="*/ 26 h 92"/>
                <a:gd name="T6" fmla="*/ 44 w 57"/>
                <a:gd name="T7" fmla="*/ 34 h 92"/>
                <a:gd name="T8" fmla="*/ 44 w 57"/>
                <a:gd name="T9" fmla="*/ 47 h 92"/>
                <a:gd name="T10" fmla="*/ 33 w 57"/>
                <a:gd name="T11" fmla="*/ 56 h 92"/>
                <a:gd name="T12" fmla="*/ 30 w 57"/>
                <a:gd name="T13" fmla="*/ 67 h 92"/>
                <a:gd name="T14" fmla="*/ 16 w 57"/>
                <a:gd name="T15" fmla="*/ 76 h 92"/>
                <a:gd name="T16" fmla="*/ 12 w 57"/>
                <a:gd name="T17" fmla="*/ 84 h 92"/>
                <a:gd name="T18" fmla="*/ 0 w 57"/>
                <a:gd name="T19" fmla="*/ 89 h 92"/>
                <a:gd name="T20" fmla="*/ 1 w 57"/>
                <a:gd name="T21"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92">
                  <a:moveTo>
                    <a:pt x="56" y="0"/>
                  </a:moveTo>
                  <a:lnTo>
                    <a:pt x="52" y="8"/>
                  </a:lnTo>
                  <a:lnTo>
                    <a:pt x="52" y="26"/>
                  </a:lnTo>
                  <a:lnTo>
                    <a:pt x="44" y="34"/>
                  </a:lnTo>
                  <a:lnTo>
                    <a:pt x="44" y="47"/>
                  </a:lnTo>
                  <a:lnTo>
                    <a:pt x="33" y="56"/>
                  </a:lnTo>
                  <a:lnTo>
                    <a:pt x="30" y="67"/>
                  </a:lnTo>
                  <a:lnTo>
                    <a:pt x="16" y="76"/>
                  </a:lnTo>
                  <a:lnTo>
                    <a:pt x="12" y="84"/>
                  </a:lnTo>
                  <a:lnTo>
                    <a:pt x="0" y="89"/>
                  </a:lnTo>
                  <a:lnTo>
                    <a:pt x="1" y="9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00" name="Freeform 484"/>
            <p:cNvSpPr>
              <a:spLocks noChangeAspect="1"/>
            </p:cNvSpPr>
            <p:nvPr/>
          </p:nvSpPr>
          <p:spPr bwMode="auto">
            <a:xfrm>
              <a:off x="3941" y="3211"/>
              <a:ext cx="77" cy="114"/>
            </a:xfrm>
            <a:custGeom>
              <a:avLst/>
              <a:gdLst>
                <a:gd name="T0" fmla="*/ 0 w 77"/>
                <a:gd name="T1" fmla="*/ 111 h 114"/>
                <a:gd name="T2" fmla="*/ 2 w 77"/>
                <a:gd name="T3" fmla="*/ 111 h 114"/>
                <a:gd name="T4" fmla="*/ 4 w 77"/>
                <a:gd name="T5" fmla="*/ 113 h 114"/>
                <a:gd name="T6" fmla="*/ 7 w 77"/>
                <a:gd name="T7" fmla="*/ 113 h 114"/>
                <a:gd name="T8" fmla="*/ 10 w 77"/>
                <a:gd name="T9" fmla="*/ 113 h 114"/>
                <a:gd name="T10" fmla="*/ 11 w 77"/>
                <a:gd name="T11" fmla="*/ 113 h 114"/>
                <a:gd name="T12" fmla="*/ 14 w 77"/>
                <a:gd name="T13" fmla="*/ 112 h 114"/>
                <a:gd name="T14" fmla="*/ 16 w 77"/>
                <a:gd name="T15" fmla="*/ 111 h 114"/>
                <a:gd name="T16" fmla="*/ 19 w 77"/>
                <a:gd name="T17" fmla="*/ 111 h 114"/>
                <a:gd name="T18" fmla="*/ 21 w 77"/>
                <a:gd name="T19" fmla="*/ 110 h 114"/>
                <a:gd name="T20" fmla="*/ 23 w 77"/>
                <a:gd name="T21" fmla="*/ 109 h 114"/>
                <a:gd name="T22" fmla="*/ 25 w 77"/>
                <a:gd name="T23" fmla="*/ 107 h 114"/>
                <a:gd name="T24" fmla="*/ 27 w 77"/>
                <a:gd name="T25" fmla="*/ 106 h 114"/>
                <a:gd name="T26" fmla="*/ 29 w 77"/>
                <a:gd name="T27" fmla="*/ 105 h 114"/>
                <a:gd name="T28" fmla="*/ 32 w 77"/>
                <a:gd name="T29" fmla="*/ 104 h 114"/>
                <a:gd name="T30" fmla="*/ 33 w 77"/>
                <a:gd name="T31" fmla="*/ 102 h 114"/>
                <a:gd name="T32" fmla="*/ 35 w 77"/>
                <a:gd name="T33" fmla="*/ 101 h 114"/>
                <a:gd name="T34" fmla="*/ 38 w 77"/>
                <a:gd name="T35" fmla="*/ 99 h 114"/>
                <a:gd name="T36" fmla="*/ 39 w 77"/>
                <a:gd name="T37" fmla="*/ 97 h 114"/>
                <a:gd name="T38" fmla="*/ 42 w 77"/>
                <a:gd name="T39" fmla="*/ 93 h 114"/>
                <a:gd name="T40" fmla="*/ 46 w 77"/>
                <a:gd name="T41" fmla="*/ 89 h 114"/>
                <a:gd name="T42" fmla="*/ 49 w 77"/>
                <a:gd name="T43" fmla="*/ 85 h 114"/>
                <a:gd name="T44" fmla="*/ 52 w 77"/>
                <a:gd name="T45" fmla="*/ 81 h 114"/>
                <a:gd name="T46" fmla="*/ 54 w 77"/>
                <a:gd name="T47" fmla="*/ 76 h 114"/>
                <a:gd name="T48" fmla="*/ 57 w 77"/>
                <a:gd name="T49" fmla="*/ 73 h 114"/>
                <a:gd name="T50" fmla="*/ 59 w 77"/>
                <a:gd name="T51" fmla="*/ 68 h 114"/>
                <a:gd name="T52" fmla="*/ 61 w 77"/>
                <a:gd name="T53" fmla="*/ 65 h 114"/>
                <a:gd name="T54" fmla="*/ 63 w 77"/>
                <a:gd name="T55" fmla="*/ 62 h 114"/>
                <a:gd name="T56" fmla="*/ 65 w 77"/>
                <a:gd name="T57" fmla="*/ 58 h 114"/>
                <a:gd name="T58" fmla="*/ 67 w 77"/>
                <a:gd name="T59" fmla="*/ 55 h 114"/>
                <a:gd name="T60" fmla="*/ 68 w 77"/>
                <a:gd name="T61" fmla="*/ 50 h 114"/>
                <a:gd name="T62" fmla="*/ 70 w 77"/>
                <a:gd name="T63" fmla="*/ 46 h 114"/>
                <a:gd name="T64" fmla="*/ 71 w 77"/>
                <a:gd name="T65" fmla="*/ 41 h 114"/>
                <a:gd name="T66" fmla="*/ 73 w 77"/>
                <a:gd name="T67" fmla="*/ 36 h 114"/>
                <a:gd name="T68" fmla="*/ 74 w 77"/>
                <a:gd name="T69" fmla="*/ 31 h 114"/>
                <a:gd name="T70" fmla="*/ 74 w 77"/>
                <a:gd name="T71" fmla="*/ 26 h 114"/>
                <a:gd name="T72" fmla="*/ 76 w 77"/>
                <a:gd name="T73" fmla="*/ 22 h 114"/>
                <a:gd name="T74" fmla="*/ 76 w 77"/>
                <a:gd name="T75" fmla="*/ 17 h 114"/>
                <a:gd name="T76" fmla="*/ 76 w 77"/>
                <a:gd name="T77" fmla="*/ 15 h 114"/>
                <a:gd name="T78" fmla="*/ 74 w 77"/>
                <a:gd name="T79" fmla="*/ 12 h 114"/>
                <a:gd name="T80" fmla="*/ 74 w 77"/>
                <a:gd name="T81" fmla="*/ 11 h 114"/>
                <a:gd name="T82" fmla="*/ 74 w 77"/>
                <a:gd name="T83" fmla="*/ 8 h 114"/>
                <a:gd name="T84" fmla="*/ 73 w 77"/>
                <a:gd name="T85" fmla="*/ 7 h 114"/>
                <a:gd name="T86" fmla="*/ 72 w 77"/>
                <a:gd name="T87" fmla="*/ 5 h 114"/>
                <a:gd name="T88" fmla="*/ 71 w 77"/>
                <a:gd name="T89" fmla="*/ 3 h 114"/>
                <a:gd name="T90" fmla="*/ 70 w 77"/>
                <a:gd name="T91" fmla="*/ 2 h 114"/>
                <a:gd name="T92" fmla="*/ 68 w 77"/>
                <a:gd name="T93" fmla="*/ 1 h 114"/>
                <a:gd name="T94" fmla="*/ 67 w 77"/>
                <a:gd name="T9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14">
                  <a:moveTo>
                    <a:pt x="0" y="111"/>
                  </a:moveTo>
                  <a:lnTo>
                    <a:pt x="2" y="111"/>
                  </a:lnTo>
                  <a:lnTo>
                    <a:pt x="4" y="113"/>
                  </a:lnTo>
                  <a:lnTo>
                    <a:pt x="7" y="113"/>
                  </a:lnTo>
                  <a:lnTo>
                    <a:pt x="10" y="113"/>
                  </a:lnTo>
                  <a:lnTo>
                    <a:pt x="11" y="113"/>
                  </a:lnTo>
                  <a:lnTo>
                    <a:pt x="14" y="112"/>
                  </a:lnTo>
                  <a:lnTo>
                    <a:pt x="16" y="111"/>
                  </a:lnTo>
                  <a:lnTo>
                    <a:pt x="19" y="111"/>
                  </a:lnTo>
                  <a:lnTo>
                    <a:pt x="21" y="110"/>
                  </a:lnTo>
                  <a:lnTo>
                    <a:pt x="23" y="109"/>
                  </a:lnTo>
                  <a:lnTo>
                    <a:pt x="25" y="107"/>
                  </a:lnTo>
                  <a:lnTo>
                    <a:pt x="27" y="106"/>
                  </a:lnTo>
                  <a:lnTo>
                    <a:pt x="29" y="105"/>
                  </a:lnTo>
                  <a:lnTo>
                    <a:pt x="32" y="104"/>
                  </a:lnTo>
                  <a:lnTo>
                    <a:pt x="33" y="102"/>
                  </a:lnTo>
                  <a:lnTo>
                    <a:pt x="35" y="101"/>
                  </a:lnTo>
                  <a:lnTo>
                    <a:pt x="38" y="99"/>
                  </a:lnTo>
                  <a:lnTo>
                    <a:pt x="39" y="97"/>
                  </a:lnTo>
                  <a:lnTo>
                    <a:pt x="42" y="93"/>
                  </a:lnTo>
                  <a:lnTo>
                    <a:pt x="46" y="89"/>
                  </a:lnTo>
                  <a:lnTo>
                    <a:pt x="49" y="85"/>
                  </a:lnTo>
                  <a:lnTo>
                    <a:pt x="52" y="81"/>
                  </a:lnTo>
                  <a:lnTo>
                    <a:pt x="54" y="76"/>
                  </a:lnTo>
                  <a:lnTo>
                    <a:pt x="57" y="73"/>
                  </a:lnTo>
                  <a:lnTo>
                    <a:pt x="59" y="68"/>
                  </a:lnTo>
                  <a:lnTo>
                    <a:pt x="61" y="65"/>
                  </a:lnTo>
                  <a:lnTo>
                    <a:pt x="63" y="62"/>
                  </a:lnTo>
                  <a:lnTo>
                    <a:pt x="65" y="58"/>
                  </a:lnTo>
                  <a:lnTo>
                    <a:pt x="67" y="55"/>
                  </a:lnTo>
                  <a:lnTo>
                    <a:pt x="68" y="50"/>
                  </a:lnTo>
                  <a:lnTo>
                    <a:pt x="70" y="46"/>
                  </a:lnTo>
                  <a:lnTo>
                    <a:pt x="71" y="41"/>
                  </a:lnTo>
                  <a:lnTo>
                    <a:pt x="73" y="36"/>
                  </a:lnTo>
                  <a:lnTo>
                    <a:pt x="74" y="31"/>
                  </a:lnTo>
                  <a:lnTo>
                    <a:pt x="74" y="26"/>
                  </a:lnTo>
                  <a:lnTo>
                    <a:pt x="76" y="22"/>
                  </a:lnTo>
                  <a:lnTo>
                    <a:pt x="76" y="17"/>
                  </a:lnTo>
                  <a:lnTo>
                    <a:pt x="76" y="15"/>
                  </a:lnTo>
                  <a:lnTo>
                    <a:pt x="74" y="12"/>
                  </a:lnTo>
                  <a:lnTo>
                    <a:pt x="74" y="11"/>
                  </a:lnTo>
                  <a:lnTo>
                    <a:pt x="74" y="8"/>
                  </a:lnTo>
                  <a:lnTo>
                    <a:pt x="73" y="7"/>
                  </a:lnTo>
                  <a:lnTo>
                    <a:pt x="72" y="5"/>
                  </a:lnTo>
                  <a:lnTo>
                    <a:pt x="71" y="3"/>
                  </a:lnTo>
                  <a:lnTo>
                    <a:pt x="70" y="2"/>
                  </a:lnTo>
                  <a:lnTo>
                    <a:pt x="68" y="1"/>
                  </a:lnTo>
                  <a:lnTo>
                    <a:pt x="67"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01" name="Freeform 485"/>
            <p:cNvSpPr>
              <a:spLocks noChangeAspect="1"/>
            </p:cNvSpPr>
            <p:nvPr/>
          </p:nvSpPr>
          <p:spPr bwMode="auto">
            <a:xfrm>
              <a:off x="3959" y="3228"/>
              <a:ext cx="35" cy="17"/>
            </a:xfrm>
            <a:custGeom>
              <a:avLst/>
              <a:gdLst>
                <a:gd name="T0" fmla="*/ 0 w 35"/>
                <a:gd name="T1" fmla="*/ 3 h 17"/>
                <a:gd name="T2" fmla="*/ 1 w 35"/>
                <a:gd name="T3" fmla="*/ 16 h 17"/>
                <a:gd name="T4" fmla="*/ 32 w 35"/>
                <a:gd name="T5" fmla="*/ 3 h 17"/>
                <a:gd name="T6" fmla="*/ 34 w 35"/>
                <a:gd name="T7" fmla="*/ 1 h 17"/>
                <a:gd name="T8" fmla="*/ 31 w 35"/>
                <a:gd name="T9" fmla="*/ 0 h 17"/>
                <a:gd name="T10" fmla="*/ 5 w 35"/>
                <a:gd name="T11" fmla="*/ 3 h 17"/>
              </a:gdLst>
              <a:ahLst/>
              <a:cxnLst>
                <a:cxn ang="0">
                  <a:pos x="T0" y="T1"/>
                </a:cxn>
                <a:cxn ang="0">
                  <a:pos x="T2" y="T3"/>
                </a:cxn>
                <a:cxn ang="0">
                  <a:pos x="T4" y="T5"/>
                </a:cxn>
                <a:cxn ang="0">
                  <a:pos x="T6" y="T7"/>
                </a:cxn>
                <a:cxn ang="0">
                  <a:pos x="T8" y="T9"/>
                </a:cxn>
                <a:cxn ang="0">
                  <a:pos x="T10" y="T11"/>
                </a:cxn>
              </a:cxnLst>
              <a:rect l="0" t="0" r="r" b="b"/>
              <a:pathLst>
                <a:path w="35" h="17">
                  <a:moveTo>
                    <a:pt x="0" y="3"/>
                  </a:moveTo>
                  <a:lnTo>
                    <a:pt x="1" y="16"/>
                  </a:lnTo>
                  <a:lnTo>
                    <a:pt x="32" y="3"/>
                  </a:lnTo>
                  <a:lnTo>
                    <a:pt x="34" y="1"/>
                  </a:lnTo>
                  <a:lnTo>
                    <a:pt x="31" y="0"/>
                  </a:lnTo>
                  <a:lnTo>
                    <a:pt x="5" y="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02" name="Line 486"/>
            <p:cNvSpPr>
              <a:spLocks noChangeAspect="1" noChangeShapeType="1"/>
            </p:cNvSpPr>
            <p:nvPr/>
          </p:nvSpPr>
          <p:spPr bwMode="auto">
            <a:xfrm flipH="1">
              <a:off x="3951" y="3235"/>
              <a:ext cx="9" cy="1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03" name="Freeform 487"/>
            <p:cNvSpPr>
              <a:spLocks noChangeAspect="1"/>
            </p:cNvSpPr>
            <p:nvPr/>
          </p:nvSpPr>
          <p:spPr bwMode="auto">
            <a:xfrm>
              <a:off x="3944" y="3248"/>
              <a:ext cx="62" cy="22"/>
            </a:xfrm>
            <a:custGeom>
              <a:avLst/>
              <a:gdLst>
                <a:gd name="T0" fmla="*/ 0 w 62"/>
                <a:gd name="T1" fmla="*/ 1 h 22"/>
                <a:gd name="T2" fmla="*/ 1 w 62"/>
                <a:gd name="T3" fmla="*/ 0 h 22"/>
                <a:gd name="T4" fmla="*/ 19 w 62"/>
                <a:gd name="T5" fmla="*/ 0 h 22"/>
                <a:gd name="T6" fmla="*/ 59 w 62"/>
                <a:gd name="T7" fmla="*/ 18 h 22"/>
                <a:gd name="T8" fmla="*/ 61 w 62"/>
                <a:gd name="T9" fmla="*/ 20 h 22"/>
                <a:gd name="T10" fmla="*/ 58 w 62"/>
                <a:gd name="T11" fmla="*/ 21 h 22"/>
                <a:gd name="T12" fmla="*/ 19 w 62"/>
                <a:gd name="T13" fmla="*/ 6 h 22"/>
                <a:gd name="T14" fmla="*/ 5 w 62"/>
                <a:gd name="T15" fmla="*/ 6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2">
                  <a:moveTo>
                    <a:pt x="0" y="1"/>
                  </a:moveTo>
                  <a:lnTo>
                    <a:pt x="1" y="0"/>
                  </a:lnTo>
                  <a:lnTo>
                    <a:pt x="19" y="0"/>
                  </a:lnTo>
                  <a:lnTo>
                    <a:pt x="59" y="18"/>
                  </a:lnTo>
                  <a:lnTo>
                    <a:pt x="61" y="20"/>
                  </a:lnTo>
                  <a:lnTo>
                    <a:pt x="58" y="21"/>
                  </a:lnTo>
                  <a:lnTo>
                    <a:pt x="19" y="6"/>
                  </a:lnTo>
                  <a:lnTo>
                    <a:pt x="5" y="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04" name="Freeform 488"/>
            <p:cNvSpPr>
              <a:spLocks noChangeAspect="1"/>
            </p:cNvSpPr>
            <p:nvPr/>
          </p:nvSpPr>
          <p:spPr bwMode="auto">
            <a:xfrm>
              <a:off x="3950" y="3254"/>
              <a:ext cx="17" cy="17"/>
            </a:xfrm>
            <a:custGeom>
              <a:avLst/>
              <a:gdLst>
                <a:gd name="T0" fmla="*/ 0 w 17"/>
                <a:gd name="T1" fmla="*/ 10 h 17"/>
                <a:gd name="T2" fmla="*/ 0 w 17"/>
                <a:gd name="T3" fmla="*/ 13 h 17"/>
                <a:gd name="T4" fmla="*/ 0 w 17"/>
                <a:gd name="T5" fmla="*/ 14 h 17"/>
                <a:gd name="T6" fmla="*/ 0 w 17"/>
                <a:gd name="T7" fmla="*/ 16 h 17"/>
                <a:gd name="T8" fmla="*/ 1 w 17"/>
                <a:gd name="T9" fmla="*/ 16 h 17"/>
                <a:gd name="T10" fmla="*/ 3 w 17"/>
                <a:gd name="T11" fmla="*/ 14 h 17"/>
                <a:gd name="T12" fmla="*/ 6 w 17"/>
                <a:gd name="T13" fmla="*/ 13 h 17"/>
                <a:gd name="T14" fmla="*/ 9 w 17"/>
                <a:gd name="T15" fmla="*/ 9 h 17"/>
                <a:gd name="T16" fmla="*/ 12 w 17"/>
                <a:gd name="T17" fmla="*/ 4 h 17"/>
                <a:gd name="T18" fmla="*/ 16 w 17"/>
                <a:gd name="T19" fmla="*/ 1 h 17"/>
                <a:gd name="T20" fmla="*/ 16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0" y="10"/>
                  </a:moveTo>
                  <a:lnTo>
                    <a:pt x="0" y="13"/>
                  </a:lnTo>
                  <a:lnTo>
                    <a:pt x="0" y="14"/>
                  </a:lnTo>
                  <a:lnTo>
                    <a:pt x="0" y="16"/>
                  </a:lnTo>
                  <a:lnTo>
                    <a:pt x="1" y="16"/>
                  </a:lnTo>
                  <a:lnTo>
                    <a:pt x="3" y="14"/>
                  </a:lnTo>
                  <a:lnTo>
                    <a:pt x="6" y="13"/>
                  </a:lnTo>
                  <a:lnTo>
                    <a:pt x="9" y="9"/>
                  </a:lnTo>
                  <a:lnTo>
                    <a:pt x="12" y="4"/>
                  </a:lnTo>
                  <a:lnTo>
                    <a:pt x="16" y="1"/>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05" name="Line 489"/>
            <p:cNvSpPr>
              <a:spLocks noChangeAspect="1" noChangeShapeType="1"/>
            </p:cNvSpPr>
            <p:nvPr/>
          </p:nvSpPr>
          <p:spPr bwMode="auto">
            <a:xfrm flipV="1">
              <a:off x="3963" y="3248"/>
              <a:ext cx="0"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06" name="Freeform 490"/>
            <p:cNvSpPr>
              <a:spLocks noChangeAspect="1"/>
            </p:cNvSpPr>
            <p:nvPr/>
          </p:nvSpPr>
          <p:spPr bwMode="auto">
            <a:xfrm>
              <a:off x="3951" y="3246"/>
              <a:ext cx="17" cy="17"/>
            </a:xfrm>
            <a:custGeom>
              <a:avLst/>
              <a:gdLst>
                <a:gd name="T0" fmla="*/ 16 w 17"/>
                <a:gd name="T1" fmla="*/ 16 h 17"/>
                <a:gd name="T2" fmla="*/ 13 w 17"/>
                <a:gd name="T3" fmla="*/ 8 h 17"/>
                <a:gd name="T4" fmla="*/ 13 w 17"/>
                <a:gd name="T5" fmla="*/ 0 h 17"/>
                <a:gd name="T6" fmla="*/ 9 w 17"/>
                <a:gd name="T7" fmla="*/ 0 h 17"/>
                <a:gd name="T8" fmla="*/ 7 w 17"/>
                <a:gd name="T9" fmla="*/ 0 h 17"/>
                <a:gd name="T10" fmla="*/ 6 w 17"/>
                <a:gd name="T11" fmla="*/ 0 h 17"/>
                <a:gd name="T12" fmla="*/ 2 w 17"/>
                <a:gd name="T13" fmla="*/ 8 h 17"/>
                <a:gd name="T14" fmla="*/ 0 w 17"/>
                <a:gd name="T15" fmla="*/ 8 h 17"/>
                <a:gd name="T16" fmla="*/ 0 w 17"/>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6" y="16"/>
                  </a:moveTo>
                  <a:lnTo>
                    <a:pt x="13" y="8"/>
                  </a:lnTo>
                  <a:lnTo>
                    <a:pt x="13" y="0"/>
                  </a:lnTo>
                  <a:lnTo>
                    <a:pt x="9" y="0"/>
                  </a:lnTo>
                  <a:lnTo>
                    <a:pt x="7" y="0"/>
                  </a:lnTo>
                  <a:lnTo>
                    <a:pt x="6" y="0"/>
                  </a:lnTo>
                  <a:lnTo>
                    <a:pt x="2" y="8"/>
                  </a:lnTo>
                  <a:lnTo>
                    <a:pt x="0" y="8"/>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07" name="Freeform 491"/>
            <p:cNvSpPr>
              <a:spLocks noChangeAspect="1"/>
            </p:cNvSpPr>
            <p:nvPr/>
          </p:nvSpPr>
          <p:spPr bwMode="auto">
            <a:xfrm>
              <a:off x="3946" y="3251"/>
              <a:ext cx="18" cy="63"/>
            </a:xfrm>
            <a:custGeom>
              <a:avLst/>
              <a:gdLst>
                <a:gd name="T0" fmla="*/ 1 w 18"/>
                <a:gd name="T1" fmla="*/ 0 h 63"/>
                <a:gd name="T2" fmla="*/ 4 w 18"/>
                <a:gd name="T3" fmla="*/ 1 h 63"/>
                <a:gd name="T4" fmla="*/ 2 w 18"/>
                <a:gd name="T5" fmla="*/ 21 h 63"/>
                <a:gd name="T6" fmla="*/ 17 w 18"/>
                <a:gd name="T7" fmla="*/ 58 h 63"/>
                <a:gd name="T8" fmla="*/ 17 w 18"/>
                <a:gd name="T9" fmla="*/ 62 h 63"/>
                <a:gd name="T10" fmla="*/ 14 w 18"/>
                <a:gd name="T11" fmla="*/ 60 h 63"/>
                <a:gd name="T12" fmla="*/ 0 w 18"/>
                <a:gd name="T13" fmla="*/ 21 h 63"/>
                <a:gd name="T14" fmla="*/ 2 w 18"/>
                <a:gd name="T15" fmla="*/ 2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3">
                  <a:moveTo>
                    <a:pt x="1" y="0"/>
                  </a:moveTo>
                  <a:lnTo>
                    <a:pt x="4" y="1"/>
                  </a:lnTo>
                  <a:lnTo>
                    <a:pt x="2" y="21"/>
                  </a:lnTo>
                  <a:lnTo>
                    <a:pt x="17" y="58"/>
                  </a:lnTo>
                  <a:lnTo>
                    <a:pt x="17" y="62"/>
                  </a:lnTo>
                  <a:lnTo>
                    <a:pt x="14" y="60"/>
                  </a:lnTo>
                  <a:lnTo>
                    <a:pt x="0" y="21"/>
                  </a:lnTo>
                  <a:lnTo>
                    <a:pt x="2" y="2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08" name="Line 492"/>
            <p:cNvSpPr>
              <a:spLocks noChangeAspect="1" noChangeShapeType="1"/>
            </p:cNvSpPr>
            <p:nvPr/>
          </p:nvSpPr>
          <p:spPr bwMode="auto">
            <a:xfrm flipH="1" flipV="1">
              <a:off x="3943" y="3257"/>
              <a:ext cx="3" cy="1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09" name="Freeform 493"/>
            <p:cNvSpPr>
              <a:spLocks noChangeAspect="1"/>
            </p:cNvSpPr>
            <p:nvPr/>
          </p:nvSpPr>
          <p:spPr bwMode="auto">
            <a:xfrm>
              <a:off x="3950" y="3261"/>
              <a:ext cx="17" cy="17"/>
            </a:xfrm>
            <a:custGeom>
              <a:avLst/>
              <a:gdLst>
                <a:gd name="T0" fmla="*/ 3 w 17"/>
                <a:gd name="T1" fmla="*/ 0 h 17"/>
                <a:gd name="T2" fmla="*/ 16 w 17"/>
                <a:gd name="T3" fmla="*/ 11 h 17"/>
                <a:gd name="T4" fmla="*/ 16 w 17"/>
                <a:gd name="T5" fmla="*/ 16 h 17"/>
                <a:gd name="T6" fmla="*/ 8 w 17"/>
                <a:gd name="T7" fmla="*/ 16 h 17"/>
                <a:gd name="T8" fmla="*/ 0 w 17"/>
                <a:gd name="T9" fmla="*/ 5 h 17"/>
              </a:gdLst>
              <a:ahLst/>
              <a:cxnLst>
                <a:cxn ang="0">
                  <a:pos x="T0" y="T1"/>
                </a:cxn>
                <a:cxn ang="0">
                  <a:pos x="T2" y="T3"/>
                </a:cxn>
                <a:cxn ang="0">
                  <a:pos x="T4" y="T5"/>
                </a:cxn>
                <a:cxn ang="0">
                  <a:pos x="T6" y="T7"/>
                </a:cxn>
                <a:cxn ang="0">
                  <a:pos x="T8" y="T9"/>
                </a:cxn>
              </a:cxnLst>
              <a:rect l="0" t="0" r="r" b="b"/>
              <a:pathLst>
                <a:path w="17" h="17">
                  <a:moveTo>
                    <a:pt x="3" y="0"/>
                  </a:moveTo>
                  <a:lnTo>
                    <a:pt x="16" y="11"/>
                  </a:lnTo>
                  <a:lnTo>
                    <a:pt x="16" y="16"/>
                  </a:lnTo>
                  <a:lnTo>
                    <a:pt x="8" y="16"/>
                  </a:lnTo>
                  <a:lnTo>
                    <a:pt x="0" y="5"/>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10" name="Freeform 494"/>
            <p:cNvSpPr>
              <a:spLocks noChangeAspect="1"/>
            </p:cNvSpPr>
            <p:nvPr/>
          </p:nvSpPr>
          <p:spPr bwMode="auto">
            <a:xfrm>
              <a:off x="3987" y="3274"/>
              <a:ext cx="17" cy="17"/>
            </a:xfrm>
            <a:custGeom>
              <a:avLst/>
              <a:gdLst>
                <a:gd name="T0" fmla="*/ 12 w 17"/>
                <a:gd name="T1" fmla="*/ 0 h 17"/>
                <a:gd name="T2" fmla="*/ 9 w 17"/>
                <a:gd name="T3" fmla="*/ 0 h 17"/>
                <a:gd name="T4" fmla="*/ 8 w 17"/>
                <a:gd name="T5" fmla="*/ 0 h 17"/>
                <a:gd name="T6" fmla="*/ 4 w 17"/>
                <a:gd name="T7" fmla="*/ 2 h 17"/>
                <a:gd name="T8" fmla="*/ 1 w 17"/>
                <a:gd name="T9" fmla="*/ 6 h 17"/>
                <a:gd name="T10" fmla="*/ 0 w 17"/>
                <a:gd name="T11" fmla="*/ 8 h 17"/>
                <a:gd name="T12" fmla="*/ 0 w 17"/>
                <a:gd name="T13" fmla="*/ 12 h 17"/>
                <a:gd name="T14" fmla="*/ 0 w 17"/>
                <a:gd name="T15" fmla="*/ 14 h 17"/>
                <a:gd name="T16" fmla="*/ 0 w 17"/>
                <a:gd name="T17" fmla="*/ 16 h 17"/>
                <a:gd name="T18" fmla="*/ 1 w 17"/>
                <a:gd name="T19" fmla="*/ 16 h 17"/>
                <a:gd name="T20" fmla="*/ 4 w 17"/>
                <a:gd name="T21" fmla="*/ 16 h 17"/>
                <a:gd name="T22" fmla="*/ 8 w 17"/>
                <a:gd name="T23" fmla="*/ 14 h 17"/>
                <a:gd name="T24" fmla="*/ 9 w 17"/>
                <a:gd name="T25" fmla="*/ 12 h 17"/>
                <a:gd name="T26" fmla="*/ 12 w 17"/>
                <a:gd name="T27" fmla="*/ 8 h 17"/>
                <a:gd name="T28" fmla="*/ 16 w 17"/>
                <a:gd name="T29" fmla="*/ 4 h 17"/>
                <a:gd name="T30" fmla="*/ 16 w 17"/>
                <a:gd name="T31" fmla="*/ 2 h 17"/>
                <a:gd name="T32" fmla="*/ 16 w 17"/>
                <a:gd name="T33" fmla="*/ 0 h 17"/>
                <a:gd name="T34" fmla="*/ 12 w 17"/>
                <a:gd name="T35" fmla="*/ 0 h 17"/>
                <a:gd name="T36" fmla="*/ 12 w 17"/>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7">
                  <a:moveTo>
                    <a:pt x="12" y="0"/>
                  </a:moveTo>
                  <a:lnTo>
                    <a:pt x="9" y="0"/>
                  </a:lnTo>
                  <a:lnTo>
                    <a:pt x="8" y="0"/>
                  </a:lnTo>
                  <a:lnTo>
                    <a:pt x="4" y="2"/>
                  </a:lnTo>
                  <a:lnTo>
                    <a:pt x="1" y="6"/>
                  </a:lnTo>
                  <a:lnTo>
                    <a:pt x="0" y="8"/>
                  </a:lnTo>
                  <a:lnTo>
                    <a:pt x="0" y="12"/>
                  </a:lnTo>
                  <a:lnTo>
                    <a:pt x="0" y="14"/>
                  </a:lnTo>
                  <a:lnTo>
                    <a:pt x="0" y="16"/>
                  </a:lnTo>
                  <a:lnTo>
                    <a:pt x="1" y="16"/>
                  </a:lnTo>
                  <a:lnTo>
                    <a:pt x="4" y="16"/>
                  </a:lnTo>
                  <a:lnTo>
                    <a:pt x="8" y="14"/>
                  </a:lnTo>
                  <a:lnTo>
                    <a:pt x="9" y="12"/>
                  </a:lnTo>
                  <a:lnTo>
                    <a:pt x="12" y="8"/>
                  </a:lnTo>
                  <a:lnTo>
                    <a:pt x="16" y="4"/>
                  </a:lnTo>
                  <a:lnTo>
                    <a:pt x="16" y="2"/>
                  </a:lnTo>
                  <a:lnTo>
                    <a:pt x="16" y="0"/>
                  </a:lnTo>
                  <a:lnTo>
                    <a:pt x="12" y="0"/>
                  </a:lnTo>
                  <a:lnTo>
                    <a:pt x="12"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11" name="Freeform 495"/>
            <p:cNvSpPr>
              <a:spLocks noChangeAspect="1"/>
            </p:cNvSpPr>
            <p:nvPr/>
          </p:nvSpPr>
          <p:spPr bwMode="auto">
            <a:xfrm>
              <a:off x="3988" y="3263"/>
              <a:ext cx="17" cy="17"/>
            </a:xfrm>
            <a:custGeom>
              <a:avLst/>
              <a:gdLst>
                <a:gd name="T0" fmla="*/ 16 w 17"/>
                <a:gd name="T1" fmla="*/ 16 h 17"/>
                <a:gd name="T2" fmla="*/ 16 w 17"/>
                <a:gd name="T3" fmla="*/ 7 h 17"/>
                <a:gd name="T4" fmla="*/ 0 w 17"/>
                <a:gd name="T5" fmla="*/ 0 h 17"/>
              </a:gdLst>
              <a:ahLst/>
              <a:cxnLst>
                <a:cxn ang="0">
                  <a:pos x="T0" y="T1"/>
                </a:cxn>
                <a:cxn ang="0">
                  <a:pos x="T2" y="T3"/>
                </a:cxn>
                <a:cxn ang="0">
                  <a:pos x="T4" y="T5"/>
                </a:cxn>
              </a:cxnLst>
              <a:rect l="0" t="0" r="r" b="b"/>
              <a:pathLst>
                <a:path w="17" h="17">
                  <a:moveTo>
                    <a:pt x="16" y="16"/>
                  </a:moveTo>
                  <a:lnTo>
                    <a:pt x="16" y="7"/>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12" name="Freeform 496"/>
            <p:cNvSpPr>
              <a:spLocks noChangeAspect="1"/>
            </p:cNvSpPr>
            <p:nvPr/>
          </p:nvSpPr>
          <p:spPr bwMode="auto">
            <a:xfrm>
              <a:off x="3975" y="3233"/>
              <a:ext cx="17" cy="26"/>
            </a:xfrm>
            <a:custGeom>
              <a:avLst/>
              <a:gdLst>
                <a:gd name="T0" fmla="*/ 16 w 17"/>
                <a:gd name="T1" fmla="*/ 25 h 26"/>
                <a:gd name="T2" fmla="*/ 14 w 17"/>
                <a:gd name="T3" fmla="*/ 21 h 26"/>
                <a:gd name="T4" fmla="*/ 12 w 17"/>
                <a:gd name="T5" fmla="*/ 18 h 26"/>
                <a:gd name="T6" fmla="*/ 11 w 17"/>
                <a:gd name="T7" fmla="*/ 15 h 26"/>
                <a:gd name="T8" fmla="*/ 10 w 17"/>
                <a:gd name="T9" fmla="*/ 11 h 26"/>
                <a:gd name="T10" fmla="*/ 7 w 17"/>
                <a:gd name="T11" fmla="*/ 8 h 26"/>
                <a:gd name="T12" fmla="*/ 5 w 17"/>
                <a:gd name="T13" fmla="*/ 6 h 26"/>
                <a:gd name="T14" fmla="*/ 3 w 17"/>
                <a:gd name="T15" fmla="*/ 2 h 26"/>
                <a:gd name="T16" fmla="*/ 0 w 1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6" y="25"/>
                  </a:moveTo>
                  <a:lnTo>
                    <a:pt x="14" y="21"/>
                  </a:lnTo>
                  <a:lnTo>
                    <a:pt x="12" y="18"/>
                  </a:lnTo>
                  <a:lnTo>
                    <a:pt x="11" y="15"/>
                  </a:lnTo>
                  <a:lnTo>
                    <a:pt x="10" y="11"/>
                  </a:lnTo>
                  <a:lnTo>
                    <a:pt x="7" y="8"/>
                  </a:lnTo>
                  <a:lnTo>
                    <a:pt x="5" y="6"/>
                  </a:lnTo>
                  <a:lnTo>
                    <a:pt x="3" y="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13" name="Freeform 497"/>
            <p:cNvSpPr>
              <a:spLocks noChangeAspect="1"/>
            </p:cNvSpPr>
            <p:nvPr/>
          </p:nvSpPr>
          <p:spPr bwMode="auto">
            <a:xfrm>
              <a:off x="3969" y="3226"/>
              <a:ext cx="17" cy="17"/>
            </a:xfrm>
            <a:custGeom>
              <a:avLst/>
              <a:gdLst>
                <a:gd name="T0" fmla="*/ 16 w 17"/>
                <a:gd name="T1" fmla="*/ 16 h 17"/>
                <a:gd name="T2" fmla="*/ 11 w 17"/>
                <a:gd name="T3" fmla="*/ 12 h 17"/>
                <a:gd name="T4" fmla="*/ 5 w 17"/>
                <a:gd name="T5" fmla="*/ 8 h 17"/>
                <a:gd name="T6" fmla="*/ 2 w 17"/>
                <a:gd name="T7" fmla="*/ 2 h 17"/>
                <a:gd name="T8" fmla="*/ 0 w 17"/>
                <a:gd name="T9" fmla="*/ 0 h 17"/>
              </a:gdLst>
              <a:ahLst/>
              <a:cxnLst>
                <a:cxn ang="0">
                  <a:pos x="T0" y="T1"/>
                </a:cxn>
                <a:cxn ang="0">
                  <a:pos x="T2" y="T3"/>
                </a:cxn>
                <a:cxn ang="0">
                  <a:pos x="T4" y="T5"/>
                </a:cxn>
                <a:cxn ang="0">
                  <a:pos x="T6" y="T7"/>
                </a:cxn>
                <a:cxn ang="0">
                  <a:pos x="T8" y="T9"/>
                </a:cxn>
              </a:cxnLst>
              <a:rect l="0" t="0" r="r" b="b"/>
              <a:pathLst>
                <a:path w="17" h="17">
                  <a:moveTo>
                    <a:pt x="16" y="16"/>
                  </a:moveTo>
                  <a:lnTo>
                    <a:pt x="11" y="12"/>
                  </a:lnTo>
                  <a:lnTo>
                    <a:pt x="5" y="8"/>
                  </a:lnTo>
                  <a:lnTo>
                    <a:pt x="2" y="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14" name="Freeform 498"/>
            <p:cNvSpPr>
              <a:spLocks noChangeAspect="1"/>
            </p:cNvSpPr>
            <p:nvPr/>
          </p:nvSpPr>
          <p:spPr bwMode="auto">
            <a:xfrm>
              <a:off x="3997" y="3209"/>
              <a:ext cx="17" cy="55"/>
            </a:xfrm>
            <a:custGeom>
              <a:avLst/>
              <a:gdLst>
                <a:gd name="T0" fmla="*/ 13 w 17"/>
                <a:gd name="T1" fmla="*/ 0 h 55"/>
                <a:gd name="T2" fmla="*/ 14 w 17"/>
                <a:gd name="T3" fmla="*/ 3 h 55"/>
                <a:gd name="T4" fmla="*/ 16 w 17"/>
                <a:gd name="T5" fmla="*/ 7 h 55"/>
                <a:gd name="T6" fmla="*/ 16 w 17"/>
                <a:gd name="T7" fmla="*/ 9 h 55"/>
                <a:gd name="T8" fmla="*/ 16 w 17"/>
                <a:gd name="T9" fmla="*/ 14 h 55"/>
                <a:gd name="T10" fmla="*/ 16 w 17"/>
                <a:gd name="T11" fmla="*/ 17 h 55"/>
                <a:gd name="T12" fmla="*/ 14 w 17"/>
                <a:gd name="T13" fmla="*/ 20 h 55"/>
                <a:gd name="T14" fmla="*/ 13 w 17"/>
                <a:gd name="T15" fmla="*/ 24 h 55"/>
                <a:gd name="T16" fmla="*/ 13 w 17"/>
                <a:gd name="T17" fmla="*/ 27 h 55"/>
                <a:gd name="T18" fmla="*/ 11 w 17"/>
                <a:gd name="T19" fmla="*/ 30 h 55"/>
                <a:gd name="T20" fmla="*/ 10 w 17"/>
                <a:gd name="T21" fmla="*/ 34 h 55"/>
                <a:gd name="T22" fmla="*/ 8 w 17"/>
                <a:gd name="T23" fmla="*/ 41 h 55"/>
                <a:gd name="T24" fmla="*/ 3 w 17"/>
                <a:gd name="T25" fmla="*/ 47 h 55"/>
                <a:gd name="T26" fmla="*/ 0 w 17"/>
                <a:gd name="T27"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13" y="0"/>
                  </a:moveTo>
                  <a:lnTo>
                    <a:pt x="14" y="3"/>
                  </a:lnTo>
                  <a:lnTo>
                    <a:pt x="16" y="7"/>
                  </a:lnTo>
                  <a:lnTo>
                    <a:pt x="16" y="9"/>
                  </a:lnTo>
                  <a:lnTo>
                    <a:pt x="16" y="14"/>
                  </a:lnTo>
                  <a:lnTo>
                    <a:pt x="16" y="17"/>
                  </a:lnTo>
                  <a:lnTo>
                    <a:pt x="14" y="20"/>
                  </a:lnTo>
                  <a:lnTo>
                    <a:pt x="13" y="24"/>
                  </a:lnTo>
                  <a:lnTo>
                    <a:pt x="13" y="27"/>
                  </a:lnTo>
                  <a:lnTo>
                    <a:pt x="11" y="30"/>
                  </a:lnTo>
                  <a:lnTo>
                    <a:pt x="10" y="34"/>
                  </a:lnTo>
                  <a:lnTo>
                    <a:pt x="8" y="41"/>
                  </a:lnTo>
                  <a:lnTo>
                    <a:pt x="3" y="47"/>
                  </a:lnTo>
                  <a:lnTo>
                    <a:pt x="0" y="5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15" name="Freeform 499"/>
            <p:cNvSpPr>
              <a:spLocks noChangeAspect="1"/>
            </p:cNvSpPr>
            <p:nvPr/>
          </p:nvSpPr>
          <p:spPr bwMode="auto">
            <a:xfrm>
              <a:off x="3991" y="3265"/>
              <a:ext cx="17" cy="17"/>
            </a:xfrm>
            <a:custGeom>
              <a:avLst/>
              <a:gdLst>
                <a:gd name="T0" fmla="*/ 16 w 17"/>
                <a:gd name="T1" fmla="*/ 0 h 17"/>
                <a:gd name="T2" fmla="*/ 11 w 17"/>
                <a:gd name="T3" fmla="*/ 3 h 17"/>
                <a:gd name="T4" fmla="*/ 8 w 17"/>
                <a:gd name="T5" fmla="*/ 8 h 17"/>
                <a:gd name="T6" fmla="*/ 3 w 17"/>
                <a:gd name="T7" fmla="*/ 12 h 17"/>
                <a:gd name="T8" fmla="*/ 1 w 17"/>
                <a:gd name="T9" fmla="*/ 13 h 17"/>
                <a:gd name="T10" fmla="*/ 0 w 17"/>
                <a:gd name="T11" fmla="*/ 16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11" y="3"/>
                  </a:lnTo>
                  <a:lnTo>
                    <a:pt x="8" y="8"/>
                  </a:lnTo>
                  <a:lnTo>
                    <a:pt x="3" y="12"/>
                  </a:lnTo>
                  <a:lnTo>
                    <a:pt x="1" y="13"/>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16" name="Freeform 500"/>
            <p:cNvSpPr>
              <a:spLocks noChangeAspect="1"/>
            </p:cNvSpPr>
            <p:nvPr/>
          </p:nvSpPr>
          <p:spPr bwMode="auto">
            <a:xfrm>
              <a:off x="3991" y="3269"/>
              <a:ext cx="17" cy="17"/>
            </a:xfrm>
            <a:custGeom>
              <a:avLst/>
              <a:gdLst>
                <a:gd name="T0" fmla="*/ 0 w 17"/>
                <a:gd name="T1" fmla="*/ 16 h 17"/>
                <a:gd name="T2" fmla="*/ 2 w 17"/>
                <a:gd name="T3" fmla="*/ 14 h 17"/>
                <a:gd name="T4" fmla="*/ 4 w 17"/>
                <a:gd name="T5" fmla="*/ 13 h 17"/>
                <a:gd name="T6" fmla="*/ 8 w 17"/>
                <a:gd name="T7" fmla="*/ 9 h 17"/>
                <a:gd name="T8" fmla="*/ 11 w 17"/>
                <a:gd name="T9" fmla="*/ 3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0" y="16"/>
                  </a:moveTo>
                  <a:lnTo>
                    <a:pt x="2" y="14"/>
                  </a:lnTo>
                  <a:lnTo>
                    <a:pt x="4" y="13"/>
                  </a:lnTo>
                  <a:lnTo>
                    <a:pt x="8" y="9"/>
                  </a:lnTo>
                  <a:lnTo>
                    <a:pt x="11" y="3"/>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17" name="Freeform 501"/>
            <p:cNvSpPr>
              <a:spLocks noChangeAspect="1"/>
            </p:cNvSpPr>
            <p:nvPr/>
          </p:nvSpPr>
          <p:spPr bwMode="auto">
            <a:xfrm>
              <a:off x="4005" y="3251"/>
              <a:ext cx="17" cy="17"/>
            </a:xfrm>
            <a:custGeom>
              <a:avLst/>
              <a:gdLst>
                <a:gd name="T0" fmla="*/ 0 w 17"/>
                <a:gd name="T1" fmla="*/ 16 h 17"/>
                <a:gd name="T2" fmla="*/ 2 w 17"/>
                <a:gd name="T3" fmla="*/ 14 h 17"/>
                <a:gd name="T4" fmla="*/ 4 w 17"/>
                <a:gd name="T5" fmla="*/ 12 h 17"/>
                <a:gd name="T6" fmla="*/ 8 w 17"/>
                <a:gd name="T7" fmla="*/ 10 h 17"/>
                <a:gd name="T8" fmla="*/ 9 w 17"/>
                <a:gd name="T9" fmla="*/ 8 h 17"/>
                <a:gd name="T10" fmla="*/ 11 w 17"/>
                <a:gd name="T11" fmla="*/ 6 h 17"/>
                <a:gd name="T12" fmla="*/ 12 w 17"/>
                <a:gd name="T13" fmla="*/ 4 h 17"/>
                <a:gd name="T14" fmla="*/ 13 w 17"/>
                <a:gd name="T15" fmla="*/ 1 h 17"/>
                <a:gd name="T16" fmla="*/ 16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16"/>
                  </a:moveTo>
                  <a:lnTo>
                    <a:pt x="2" y="14"/>
                  </a:lnTo>
                  <a:lnTo>
                    <a:pt x="4" y="12"/>
                  </a:lnTo>
                  <a:lnTo>
                    <a:pt x="8" y="10"/>
                  </a:lnTo>
                  <a:lnTo>
                    <a:pt x="9" y="8"/>
                  </a:lnTo>
                  <a:lnTo>
                    <a:pt x="11" y="6"/>
                  </a:lnTo>
                  <a:lnTo>
                    <a:pt x="12" y="4"/>
                  </a:lnTo>
                  <a:lnTo>
                    <a:pt x="13" y="1"/>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18" name="Freeform 502"/>
            <p:cNvSpPr>
              <a:spLocks noChangeAspect="1"/>
            </p:cNvSpPr>
            <p:nvPr/>
          </p:nvSpPr>
          <p:spPr bwMode="auto">
            <a:xfrm>
              <a:off x="3986" y="3279"/>
              <a:ext cx="17" cy="24"/>
            </a:xfrm>
            <a:custGeom>
              <a:avLst/>
              <a:gdLst>
                <a:gd name="T0" fmla="*/ 12 w 17"/>
                <a:gd name="T1" fmla="*/ 0 h 24"/>
                <a:gd name="T2" fmla="*/ 16 w 17"/>
                <a:gd name="T3" fmla="*/ 2 h 24"/>
                <a:gd name="T4" fmla="*/ 16 w 17"/>
                <a:gd name="T5" fmla="*/ 6 h 24"/>
                <a:gd name="T6" fmla="*/ 16 w 17"/>
                <a:gd name="T7" fmla="*/ 8 h 24"/>
                <a:gd name="T8" fmla="*/ 12 w 17"/>
                <a:gd name="T9" fmla="*/ 12 h 24"/>
                <a:gd name="T10" fmla="*/ 12 w 17"/>
                <a:gd name="T11" fmla="*/ 14 h 24"/>
                <a:gd name="T12" fmla="*/ 8 w 17"/>
                <a:gd name="T13" fmla="*/ 17 h 24"/>
                <a:gd name="T14" fmla="*/ 3 w 17"/>
                <a:gd name="T15" fmla="*/ 20 h 24"/>
                <a:gd name="T16" fmla="*/ 0 w 1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4">
                  <a:moveTo>
                    <a:pt x="12" y="0"/>
                  </a:moveTo>
                  <a:lnTo>
                    <a:pt x="16" y="2"/>
                  </a:lnTo>
                  <a:lnTo>
                    <a:pt x="16" y="6"/>
                  </a:lnTo>
                  <a:lnTo>
                    <a:pt x="16" y="8"/>
                  </a:lnTo>
                  <a:lnTo>
                    <a:pt x="12" y="12"/>
                  </a:lnTo>
                  <a:lnTo>
                    <a:pt x="12" y="14"/>
                  </a:lnTo>
                  <a:lnTo>
                    <a:pt x="8" y="17"/>
                  </a:lnTo>
                  <a:lnTo>
                    <a:pt x="3" y="20"/>
                  </a:lnTo>
                  <a:lnTo>
                    <a:pt x="0" y="2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19" name="Freeform 503"/>
            <p:cNvSpPr>
              <a:spLocks noChangeAspect="1"/>
            </p:cNvSpPr>
            <p:nvPr/>
          </p:nvSpPr>
          <p:spPr bwMode="auto">
            <a:xfrm>
              <a:off x="3963" y="3279"/>
              <a:ext cx="26" cy="32"/>
            </a:xfrm>
            <a:custGeom>
              <a:avLst/>
              <a:gdLst>
                <a:gd name="T0" fmla="*/ 25 w 26"/>
                <a:gd name="T1" fmla="*/ 0 h 32"/>
                <a:gd name="T2" fmla="*/ 22 w 26"/>
                <a:gd name="T3" fmla="*/ 4 h 32"/>
                <a:gd name="T4" fmla="*/ 19 w 26"/>
                <a:gd name="T5" fmla="*/ 8 h 32"/>
                <a:gd name="T6" fmla="*/ 16 w 26"/>
                <a:gd name="T7" fmla="*/ 13 h 32"/>
                <a:gd name="T8" fmla="*/ 14 w 26"/>
                <a:gd name="T9" fmla="*/ 16 h 32"/>
                <a:gd name="T10" fmla="*/ 10 w 26"/>
                <a:gd name="T11" fmla="*/ 20 h 32"/>
                <a:gd name="T12" fmla="*/ 7 w 26"/>
                <a:gd name="T13" fmla="*/ 24 h 32"/>
                <a:gd name="T14" fmla="*/ 3 w 26"/>
                <a:gd name="T15" fmla="*/ 28 h 32"/>
                <a:gd name="T16" fmla="*/ 0 w 26"/>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2">
                  <a:moveTo>
                    <a:pt x="25" y="0"/>
                  </a:moveTo>
                  <a:lnTo>
                    <a:pt x="22" y="4"/>
                  </a:lnTo>
                  <a:lnTo>
                    <a:pt x="19" y="8"/>
                  </a:lnTo>
                  <a:lnTo>
                    <a:pt x="16" y="13"/>
                  </a:lnTo>
                  <a:lnTo>
                    <a:pt x="14" y="16"/>
                  </a:lnTo>
                  <a:lnTo>
                    <a:pt x="10" y="20"/>
                  </a:lnTo>
                  <a:lnTo>
                    <a:pt x="7" y="24"/>
                  </a:lnTo>
                  <a:lnTo>
                    <a:pt x="3" y="28"/>
                  </a:lnTo>
                  <a:lnTo>
                    <a:pt x="0" y="3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20" name="Freeform 504"/>
            <p:cNvSpPr>
              <a:spLocks noChangeAspect="1"/>
            </p:cNvSpPr>
            <p:nvPr/>
          </p:nvSpPr>
          <p:spPr bwMode="auto">
            <a:xfrm>
              <a:off x="3938" y="3312"/>
              <a:ext cx="25" cy="17"/>
            </a:xfrm>
            <a:custGeom>
              <a:avLst/>
              <a:gdLst>
                <a:gd name="T0" fmla="*/ 24 w 25"/>
                <a:gd name="T1" fmla="*/ 0 h 17"/>
                <a:gd name="T2" fmla="*/ 21 w 25"/>
                <a:gd name="T3" fmla="*/ 2 h 17"/>
                <a:gd name="T4" fmla="*/ 18 w 25"/>
                <a:gd name="T5" fmla="*/ 5 h 17"/>
                <a:gd name="T6" fmla="*/ 15 w 25"/>
                <a:gd name="T7" fmla="*/ 9 h 17"/>
                <a:gd name="T8" fmla="*/ 12 w 25"/>
                <a:gd name="T9" fmla="*/ 11 h 17"/>
                <a:gd name="T10" fmla="*/ 9 w 25"/>
                <a:gd name="T11" fmla="*/ 12 h 17"/>
                <a:gd name="T12" fmla="*/ 6 w 25"/>
                <a:gd name="T13" fmla="*/ 14 h 17"/>
                <a:gd name="T14" fmla="*/ 2 w 25"/>
                <a:gd name="T15" fmla="*/ 16 h 17"/>
                <a:gd name="T16" fmla="*/ 0 w 25"/>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
                  <a:moveTo>
                    <a:pt x="24" y="0"/>
                  </a:moveTo>
                  <a:lnTo>
                    <a:pt x="21" y="2"/>
                  </a:lnTo>
                  <a:lnTo>
                    <a:pt x="18" y="5"/>
                  </a:lnTo>
                  <a:lnTo>
                    <a:pt x="15" y="9"/>
                  </a:lnTo>
                  <a:lnTo>
                    <a:pt x="12" y="11"/>
                  </a:lnTo>
                  <a:lnTo>
                    <a:pt x="9" y="12"/>
                  </a:lnTo>
                  <a:lnTo>
                    <a:pt x="6" y="14"/>
                  </a:lnTo>
                  <a:lnTo>
                    <a:pt x="2" y="16"/>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21" name="Freeform 505"/>
            <p:cNvSpPr>
              <a:spLocks noChangeAspect="1"/>
            </p:cNvSpPr>
            <p:nvPr/>
          </p:nvSpPr>
          <p:spPr bwMode="auto">
            <a:xfrm>
              <a:off x="3935" y="3275"/>
              <a:ext cx="17" cy="17"/>
            </a:xfrm>
            <a:custGeom>
              <a:avLst/>
              <a:gdLst>
                <a:gd name="T0" fmla="*/ 0 w 17"/>
                <a:gd name="T1" fmla="*/ 0 h 17"/>
                <a:gd name="T2" fmla="*/ 1 w 17"/>
                <a:gd name="T3" fmla="*/ 1 h 17"/>
                <a:gd name="T4" fmla="*/ 3 w 17"/>
                <a:gd name="T5" fmla="*/ 4 h 17"/>
                <a:gd name="T6" fmla="*/ 5 w 17"/>
                <a:gd name="T7" fmla="*/ 8 h 17"/>
                <a:gd name="T8" fmla="*/ 8 w 17"/>
                <a:gd name="T9" fmla="*/ 10 h 17"/>
                <a:gd name="T10" fmla="*/ 12 w 17"/>
                <a:gd name="T11" fmla="*/ 13 h 17"/>
                <a:gd name="T12" fmla="*/ 16 w 17"/>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0"/>
                  </a:moveTo>
                  <a:lnTo>
                    <a:pt x="1" y="1"/>
                  </a:lnTo>
                  <a:lnTo>
                    <a:pt x="3" y="4"/>
                  </a:lnTo>
                  <a:lnTo>
                    <a:pt x="5" y="8"/>
                  </a:lnTo>
                  <a:lnTo>
                    <a:pt x="8" y="10"/>
                  </a:lnTo>
                  <a:lnTo>
                    <a:pt x="12" y="13"/>
                  </a:lnTo>
                  <a:lnTo>
                    <a:pt x="16"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22" name="Freeform 506"/>
            <p:cNvSpPr>
              <a:spLocks noChangeAspect="1"/>
            </p:cNvSpPr>
            <p:nvPr/>
          </p:nvSpPr>
          <p:spPr bwMode="auto">
            <a:xfrm>
              <a:off x="3952" y="3276"/>
              <a:ext cx="37" cy="17"/>
            </a:xfrm>
            <a:custGeom>
              <a:avLst/>
              <a:gdLst>
                <a:gd name="T0" fmla="*/ 0 w 37"/>
                <a:gd name="T1" fmla="*/ 12 h 17"/>
                <a:gd name="T2" fmla="*/ 4 w 37"/>
                <a:gd name="T3" fmla="*/ 16 h 17"/>
                <a:gd name="T4" fmla="*/ 7 w 37"/>
                <a:gd name="T5" fmla="*/ 16 h 17"/>
                <a:gd name="T6" fmla="*/ 8 w 37"/>
                <a:gd name="T7" fmla="*/ 16 h 17"/>
                <a:gd name="T8" fmla="*/ 13 w 37"/>
                <a:gd name="T9" fmla="*/ 16 h 17"/>
                <a:gd name="T10" fmla="*/ 18 w 37"/>
                <a:gd name="T11" fmla="*/ 14 h 17"/>
                <a:gd name="T12" fmla="*/ 22 w 37"/>
                <a:gd name="T13" fmla="*/ 12 h 17"/>
                <a:gd name="T14" fmla="*/ 27 w 37"/>
                <a:gd name="T15" fmla="*/ 8 h 17"/>
                <a:gd name="T16" fmla="*/ 31 w 37"/>
                <a:gd name="T17" fmla="*/ 5 h 17"/>
                <a:gd name="T18" fmla="*/ 36 w 3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7">
                  <a:moveTo>
                    <a:pt x="0" y="12"/>
                  </a:moveTo>
                  <a:lnTo>
                    <a:pt x="4" y="16"/>
                  </a:lnTo>
                  <a:lnTo>
                    <a:pt x="7" y="16"/>
                  </a:lnTo>
                  <a:lnTo>
                    <a:pt x="8" y="16"/>
                  </a:lnTo>
                  <a:lnTo>
                    <a:pt x="13" y="16"/>
                  </a:lnTo>
                  <a:lnTo>
                    <a:pt x="18" y="14"/>
                  </a:lnTo>
                  <a:lnTo>
                    <a:pt x="22" y="12"/>
                  </a:lnTo>
                  <a:lnTo>
                    <a:pt x="27" y="8"/>
                  </a:lnTo>
                  <a:lnTo>
                    <a:pt x="31" y="5"/>
                  </a:lnTo>
                  <a:lnTo>
                    <a:pt x="3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23" name="Line 507"/>
            <p:cNvSpPr>
              <a:spLocks noChangeAspect="1" noChangeShapeType="1"/>
            </p:cNvSpPr>
            <p:nvPr/>
          </p:nvSpPr>
          <p:spPr bwMode="auto">
            <a:xfrm>
              <a:off x="4017" y="3261"/>
              <a:ext cx="12" cy="1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24" name="Line 508"/>
            <p:cNvSpPr>
              <a:spLocks noChangeAspect="1" noChangeShapeType="1"/>
            </p:cNvSpPr>
            <p:nvPr/>
          </p:nvSpPr>
          <p:spPr bwMode="auto">
            <a:xfrm flipH="1" flipV="1">
              <a:off x="4010" y="3283"/>
              <a:ext cx="1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25" name="Freeform 509"/>
            <p:cNvSpPr>
              <a:spLocks noChangeAspect="1"/>
            </p:cNvSpPr>
            <p:nvPr/>
          </p:nvSpPr>
          <p:spPr bwMode="auto">
            <a:xfrm>
              <a:off x="4014" y="3267"/>
              <a:ext cx="17" cy="17"/>
            </a:xfrm>
            <a:custGeom>
              <a:avLst/>
              <a:gdLst>
                <a:gd name="T0" fmla="*/ 0 w 17"/>
                <a:gd name="T1" fmla="*/ 0 h 17"/>
                <a:gd name="T2" fmla="*/ 13 w 17"/>
                <a:gd name="T3" fmla="*/ 15 h 17"/>
                <a:gd name="T4" fmla="*/ 16 w 17"/>
                <a:gd name="T5" fmla="*/ 16 h 17"/>
              </a:gdLst>
              <a:ahLst/>
              <a:cxnLst>
                <a:cxn ang="0">
                  <a:pos x="T0" y="T1"/>
                </a:cxn>
                <a:cxn ang="0">
                  <a:pos x="T2" y="T3"/>
                </a:cxn>
                <a:cxn ang="0">
                  <a:pos x="T4" y="T5"/>
                </a:cxn>
              </a:cxnLst>
              <a:rect l="0" t="0" r="r" b="b"/>
              <a:pathLst>
                <a:path w="17" h="17">
                  <a:moveTo>
                    <a:pt x="0" y="0"/>
                  </a:moveTo>
                  <a:lnTo>
                    <a:pt x="13" y="15"/>
                  </a:lnTo>
                  <a:lnTo>
                    <a:pt x="16"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26" name="Freeform 510"/>
            <p:cNvSpPr>
              <a:spLocks noChangeAspect="1"/>
            </p:cNvSpPr>
            <p:nvPr/>
          </p:nvSpPr>
          <p:spPr bwMode="auto">
            <a:xfrm>
              <a:off x="4014" y="3267"/>
              <a:ext cx="17" cy="23"/>
            </a:xfrm>
            <a:custGeom>
              <a:avLst/>
              <a:gdLst>
                <a:gd name="T0" fmla="*/ 16 w 17"/>
                <a:gd name="T1" fmla="*/ 12 h 23"/>
                <a:gd name="T2" fmla="*/ 10 w 17"/>
                <a:gd name="T3" fmla="*/ 22 h 23"/>
                <a:gd name="T4" fmla="*/ 9 w 17"/>
                <a:gd name="T5" fmla="*/ 3 h 23"/>
                <a:gd name="T6" fmla="*/ 0 w 17"/>
                <a:gd name="T7" fmla="*/ 0 h 23"/>
              </a:gdLst>
              <a:ahLst/>
              <a:cxnLst>
                <a:cxn ang="0">
                  <a:pos x="T0" y="T1"/>
                </a:cxn>
                <a:cxn ang="0">
                  <a:pos x="T2" y="T3"/>
                </a:cxn>
                <a:cxn ang="0">
                  <a:pos x="T4" y="T5"/>
                </a:cxn>
                <a:cxn ang="0">
                  <a:pos x="T6" y="T7"/>
                </a:cxn>
              </a:cxnLst>
              <a:rect l="0" t="0" r="r" b="b"/>
              <a:pathLst>
                <a:path w="17" h="23">
                  <a:moveTo>
                    <a:pt x="16" y="12"/>
                  </a:moveTo>
                  <a:lnTo>
                    <a:pt x="10" y="22"/>
                  </a:lnTo>
                  <a:lnTo>
                    <a:pt x="9" y="3"/>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27" name="Freeform 511"/>
            <p:cNvSpPr>
              <a:spLocks noChangeAspect="1"/>
            </p:cNvSpPr>
            <p:nvPr/>
          </p:nvSpPr>
          <p:spPr bwMode="auto">
            <a:xfrm>
              <a:off x="4016" y="3261"/>
              <a:ext cx="17" cy="25"/>
            </a:xfrm>
            <a:custGeom>
              <a:avLst/>
              <a:gdLst>
                <a:gd name="T0" fmla="*/ 0 w 17"/>
                <a:gd name="T1" fmla="*/ 0 h 25"/>
                <a:gd name="T2" fmla="*/ 0 w 17"/>
                <a:gd name="T3" fmla="*/ 24 h 25"/>
                <a:gd name="T4" fmla="*/ 16 w 17"/>
                <a:gd name="T5" fmla="*/ 18 h 25"/>
              </a:gdLst>
              <a:ahLst/>
              <a:cxnLst>
                <a:cxn ang="0">
                  <a:pos x="T0" y="T1"/>
                </a:cxn>
                <a:cxn ang="0">
                  <a:pos x="T2" y="T3"/>
                </a:cxn>
                <a:cxn ang="0">
                  <a:pos x="T4" y="T5"/>
                </a:cxn>
              </a:cxnLst>
              <a:rect l="0" t="0" r="r" b="b"/>
              <a:pathLst>
                <a:path w="17" h="25">
                  <a:moveTo>
                    <a:pt x="0" y="0"/>
                  </a:moveTo>
                  <a:lnTo>
                    <a:pt x="0" y="24"/>
                  </a:lnTo>
                  <a:lnTo>
                    <a:pt x="16" y="18"/>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28" name="Freeform 512"/>
            <p:cNvSpPr>
              <a:spLocks noChangeAspect="1"/>
            </p:cNvSpPr>
            <p:nvPr/>
          </p:nvSpPr>
          <p:spPr bwMode="auto">
            <a:xfrm>
              <a:off x="4010" y="3271"/>
              <a:ext cx="17" cy="17"/>
            </a:xfrm>
            <a:custGeom>
              <a:avLst/>
              <a:gdLst>
                <a:gd name="T0" fmla="*/ 6 w 17"/>
                <a:gd name="T1" fmla="*/ 16 h 17"/>
                <a:gd name="T2" fmla="*/ 16 w 17"/>
                <a:gd name="T3" fmla="*/ 0 h 17"/>
                <a:gd name="T4" fmla="*/ 0 w 17"/>
                <a:gd name="T5" fmla="*/ 5 h 17"/>
              </a:gdLst>
              <a:ahLst/>
              <a:cxnLst>
                <a:cxn ang="0">
                  <a:pos x="T0" y="T1"/>
                </a:cxn>
                <a:cxn ang="0">
                  <a:pos x="T2" y="T3"/>
                </a:cxn>
                <a:cxn ang="0">
                  <a:pos x="T4" y="T5"/>
                </a:cxn>
              </a:cxnLst>
              <a:rect l="0" t="0" r="r" b="b"/>
              <a:pathLst>
                <a:path w="17" h="17">
                  <a:moveTo>
                    <a:pt x="6" y="16"/>
                  </a:moveTo>
                  <a:lnTo>
                    <a:pt x="16" y="0"/>
                  </a:lnTo>
                  <a:lnTo>
                    <a:pt x="0" y="5"/>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29" name="Freeform 513"/>
            <p:cNvSpPr>
              <a:spLocks noChangeAspect="1"/>
            </p:cNvSpPr>
            <p:nvPr/>
          </p:nvSpPr>
          <p:spPr bwMode="auto">
            <a:xfrm>
              <a:off x="3954" y="3336"/>
              <a:ext cx="96" cy="20"/>
            </a:xfrm>
            <a:custGeom>
              <a:avLst/>
              <a:gdLst>
                <a:gd name="T0" fmla="*/ 95 w 96"/>
                <a:gd name="T1" fmla="*/ 19 h 20"/>
                <a:gd name="T2" fmla="*/ 95 w 96"/>
                <a:gd name="T3" fmla="*/ 13 h 20"/>
                <a:gd name="T4" fmla="*/ 91 w 96"/>
                <a:gd name="T5" fmla="*/ 13 h 20"/>
                <a:gd name="T6" fmla="*/ 84 w 96"/>
                <a:gd name="T7" fmla="*/ 4 h 20"/>
                <a:gd name="T8" fmla="*/ 86 w 96"/>
                <a:gd name="T9" fmla="*/ 4 h 20"/>
                <a:gd name="T10" fmla="*/ 86 w 96"/>
                <a:gd name="T11" fmla="*/ 0 h 20"/>
                <a:gd name="T12" fmla="*/ 7 w 96"/>
                <a:gd name="T13" fmla="*/ 0 h 20"/>
                <a:gd name="T14" fmla="*/ 7 w 96"/>
                <a:gd name="T15" fmla="*/ 4 h 20"/>
                <a:gd name="T16" fmla="*/ 9 w 96"/>
                <a:gd name="T17" fmla="*/ 4 h 20"/>
                <a:gd name="T18" fmla="*/ 2 w 96"/>
                <a:gd name="T19" fmla="*/ 13 h 20"/>
                <a:gd name="T20" fmla="*/ 0 w 96"/>
                <a:gd name="T21" fmla="*/ 13 h 20"/>
                <a:gd name="T22" fmla="*/ 0 w 96"/>
                <a:gd name="T23" fmla="*/ 19 h 20"/>
                <a:gd name="T24" fmla="*/ 95 w 96"/>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20">
                  <a:moveTo>
                    <a:pt x="95" y="19"/>
                  </a:moveTo>
                  <a:lnTo>
                    <a:pt x="95" y="13"/>
                  </a:lnTo>
                  <a:lnTo>
                    <a:pt x="91" y="13"/>
                  </a:lnTo>
                  <a:lnTo>
                    <a:pt x="84" y="4"/>
                  </a:lnTo>
                  <a:lnTo>
                    <a:pt x="86" y="4"/>
                  </a:lnTo>
                  <a:lnTo>
                    <a:pt x="86" y="0"/>
                  </a:lnTo>
                  <a:lnTo>
                    <a:pt x="7" y="0"/>
                  </a:lnTo>
                  <a:lnTo>
                    <a:pt x="7" y="4"/>
                  </a:lnTo>
                  <a:lnTo>
                    <a:pt x="9" y="4"/>
                  </a:lnTo>
                  <a:lnTo>
                    <a:pt x="2" y="13"/>
                  </a:lnTo>
                  <a:lnTo>
                    <a:pt x="0" y="13"/>
                  </a:lnTo>
                  <a:lnTo>
                    <a:pt x="0" y="19"/>
                  </a:lnTo>
                  <a:lnTo>
                    <a:pt x="95" y="19"/>
                  </a:lnTo>
                </a:path>
              </a:pathLst>
            </a:custGeom>
            <a:solidFill>
              <a:srgbClr val="A0A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30" name="Line 514"/>
            <p:cNvSpPr>
              <a:spLocks noChangeAspect="1" noChangeShapeType="1"/>
            </p:cNvSpPr>
            <p:nvPr/>
          </p:nvSpPr>
          <p:spPr bwMode="auto">
            <a:xfrm flipV="1">
              <a:off x="4034"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31" name="Line 515"/>
            <p:cNvSpPr>
              <a:spLocks noChangeAspect="1" noChangeShapeType="1"/>
            </p:cNvSpPr>
            <p:nvPr/>
          </p:nvSpPr>
          <p:spPr bwMode="auto">
            <a:xfrm flipH="1">
              <a:off x="3963" y="3341"/>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32" name="Freeform 516"/>
            <p:cNvSpPr>
              <a:spLocks noChangeAspect="1"/>
            </p:cNvSpPr>
            <p:nvPr/>
          </p:nvSpPr>
          <p:spPr bwMode="auto">
            <a:xfrm>
              <a:off x="3965" y="3341"/>
              <a:ext cx="17" cy="17"/>
            </a:xfrm>
            <a:custGeom>
              <a:avLst/>
              <a:gdLst>
                <a:gd name="T0" fmla="*/ 16 w 17"/>
                <a:gd name="T1" fmla="*/ 0 h 17"/>
                <a:gd name="T2" fmla="*/ 3 w 17"/>
                <a:gd name="T3" fmla="*/ 10 h 17"/>
                <a:gd name="T4" fmla="*/ 0 w 17"/>
                <a:gd name="T5" fmla="*/ 10 h 17"/>
                <a:gd name="T6" fmla="*/ 0 w 17"/>
                <a:gd name="T7" fmla="*/ 16 h 17"/>
              </a:gdLst>
              <a:ahLst/>
              <a:cxnLst>
                <a:cxn ang="0">
                  <a:pos x="T0" y="T1"/>
                </a:cxn>
                <a:cxn ang="0">
                  <a:pos x="T2" y="T3"/>
                </a:cxn>
                <a:cxn ang="0">
                  <a:pos x="T4" y="T5"/>
                </a:cxn>
                <a:cxn ang="0">
                  <a:pos x="T6" y="T7"/>
                </a:cxn>
              </a:cxnLst>
              <a:rect l="0" t="0" r="r" b="b"/>
              <a:pathLst>
                <a:path w="17" h="17">
                  <a:moveTo>
                    <a:pt x="16" y="0"/>
                  </a:moveTo>
                  <a:lnTo>
                    <a:pt x="3" y="10"/>
                  </a:lnTo>
                  <a:lnTo>
                    <a:pt x="0" y="10"/>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33" name="Line 517"/>
            <p:cNvSpPr>
              <a:spLocks noChangeAspect="1" noChangeShapeType="1"/>
            </p:cNvSpPr>
            <p:nvPr/>
          </p:nvSpPr>
          <p:spPr bwMode="auto">
            <a:xfrm flipV="1">
              <a:off x="3979"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34" name="Freeform 518"/>
            <p:cNvSpPr>
              <a:spLocks noChangeAspect="1"/>
            </p:cNvSpPr>
            <p:nvPr/>
          </p:nvSpPr>
          <p:spPr bwMode="auto">
            <a:xfrm>
              <a:off x="3973" y="3279"/>
              <a:ext cx="58" cy="58"/>
            </a:xfrm>
            <a:custGeom>
              <a:avLst/>
              <a:gdLst>
                <a:gd name="T0" fmla="*/ 54 w 58"/>
                <a:gd name="T1" fmla="*/ 51 h 58"/>
                <a:gd name="T2" fmla="*/ 57 w 58"/>
                <a:gd name="T3" fmla="*/ 50 h 58"/>
                <a:gd name="T4" fmla="*/ 40 w 58"/>
                <a:gd name="T5" fmla="*/ 17 h 58"/>
                <a:gd name="T6" fmla="*/ 44 w 58"/>
                <a:gd name="T7" fmla="*/ 15 h 58"/>
                <a:gd name="T8" fmla="*/ 35 w 58"/>
                <a:gd name="T9" fmla="*/ 0 h 58"/>
                <a:gd name="T10" fmla="*/ 32 w 58"/>
                <a:gd name="T11" fmla="*/ 7 h 58"/>
                <a:gd name="T12" fmla="*/ 27 w 58"/>
                <a:gd name="T13" fmla="*/ 14 h 58"/>
                <a:gd name="T14" fmla="*/ 22 w 58"/>
                <a:gd name="T15" fmla="*/ 20 h 58"/>
                <a:gd name="T16" fmla="*/ 17 w 58"/>
                <a:gd name="T17" fmla="*/ 27 h 58"/>
                <a:gd name="T18" fmla="*/ 4 w 58"/>
                <a:gd name="T19" fmla="*/ 51 h 58"/>
                <a:gd name="T20" fmla="*/ 17 w 58"/>
                <a:gd name="T21" fmla="*/ 51 h 58"/>
                <a:gd name="T22" fmla="*/ 27 w 58"/>
                <a:gd name="T23" fmla="*/ 35 h 58"/>
                <a:gd name="T24" fmla="*/ 29 w 58"/>
                <a:gd name="T25" fmla="*/ 51 h 58"/>
                <a:gd name="T26" fmla="*/ 28 w 58"/>
                <a:gd name="T27" fmla="*/ 32 h 58"/>
                <a:gd name="T28" fmla="*/ 20 w 58"/>
                <a:gd name="T29" fmla="*/ 46 h 58"/>
                <a:gd name="T30" fmla="*/ 21 w 58"/>
                <a:gd name="T31" fmla="*/ 32 h 58"/>
                <a:gd name="T32" fmla="*/ 21 w 58"/>
                <a:gd name="T33" fmla="*/ 24 h 58"/>
                <a:gd name="T34" fmla="*/ 22 w 58"/>
                <a:gd name="T35" fmla="*/ 29 h 58"/>
                <a:gd name="T36" fmla="*/ 30 w 58"/>
                <a:gd name="T37" fmla="*/ 9 h 58"/>
                <a:gd name="T38" fmla="*/ 28 w 58"/>
                <a:gd name="T39" fmla="*/ 29 h 58"/>
                <a:gd name="T40" fmla="*/ 33 w 58"/>
                <a:gd name="T41" fmla="*/ 7 h 58"/>
                <a:gd name="T42" fmla="*/ 17 w 58"/>
                <a:gd name="T43" fmla="*/ 29 h 58"/>
                <a:gd name="T44" fmla="*/ 30 w 58"/>
                <a:gd name="T45" fmla="*/ 32 h 58"/>
                <a:gd name="T46" fmla="*/ 32 w 58"/>
                <a:gd name="T47" fmla="*/ 51 h 58"/>
                <a:gd name="T48" fmla="*/ 41 w 58"/>
                <a:gd name="T49" fmla="*/ 32 h 58"/>
                <a:gd name="T50" fmla="*/ 34 w 58"/>
                <a:gd name="T51" fmla="*/ 32 h 58"/>
                <a:gd name="T52" fmla="*/ 33 w 58"/>
                <a:gd name="T53" fmla="*/ 34 h 58"/>
                <a:gd name="T54" fmla="*/ 40 w 58"/>
                <a:gd name="T55" fmla="*/ 51 h 58"/>
                <a:gd name="T56" fmla="*/ 41 w 58"/>
                <a:gd name="T57" fmla="*/ 29 h 58"/>
                <a:gd name="T58" fmla="*/ 35 w 58"/>
                <a:gd name="T59" fmla="*/ 7 h 58"/>
                <a:gd name="T60" fmla="*/ 34 w 58"/>
                <a:gd name="T61" fmla="*/ 19 h 58"/>
                <a:gd name="T62" fmla="*/ 38 w 58"/>
                <a:gd name="T63" fmla="*/ 16 h 58"/>
                <a:gd name="T64" fmla="*/ 0 w 58"/>
                <a:gd name="T65" fmla="*/ 51 h 58"/>
                <a:gd name="T66" fmla="*/ 2 w 58"/>
                <a:gd name="T67" fmla="*/ 57 h 58"/>
                <a:gd name="T68" fmla="*/ 29 w 58"/>
                <a:gd name="T69" fmla="*/ 54 h 58"/>
                <a:gd name="T70" fmla="*/ 32 w 58"/>
                <a:gd name="T71" fmla="*/ 57 h 58"/>
                <a:gd name="T72" fmla="*/ 48 w 58"/>
                <a:gd name="T73" fmla="*/ 54 h 58"/>
                <a:gd name="T74" fmla="*/ 52 w 58"/>
                <a:gd name="T75"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58">
                  <a:moveTo>
                    <a:pt x="52" y="57"/>
                  </a:moveTo>
                  <a:lnTo>
                    <a:pt x="54" y="51"/>
                  </a:lnTo>
                  <a:lnTo>
                    <a:pt x="57" y="51"/>
                  </a:lnTo>
                  <a:lnTo>
                    <a:pt x="57" y="50"/>
                  </a:lnTo>
                  <a:lnTo>
                    <a:pt x="49" y="50"/>
                  </a:lnTo>
                  <a:lnTo>
                    <a:pt x="40" y="17"/>
                  </a:lnTo>
                  <a:lnTo>
                    <a:pt x="44" y="15"/>
                  </a:lnTo>
                  <a:lnTo>
                    <a:pt x="44" y="15"/>
                  </a:lnTo>
                  <a:lnTo>
                    <a:pt x="40" y="16"/>
                  </a:lnTo>
                  <a:lnTo>
                    <a:pt x="35" y="0"/>
                  </a:lnTo>
                  <a:lnTo>
                    <a:pt x="33" y="3"/>
                  </a:lnTo>
                  <a:lnTo>
                    <a:pt x="32" y="7"/>
                  </a:lnTo>
                  <a:lnTo>
                    <a:pt x="29" y="10"/>
                  </a:lnTo>
                  <a:lnTo>
                    <a:pt x="27" y="14"/>
                  </a:lnTo>
                  <a:lnTo>
                    <a:pt x="25" y="17"/>
                  </a:lnTo>
                  <a:lnTo>
                    <a:pt x="22" y="20"/>
                  </a:lnTo>
                  <a:lnTo>
                    <a:pt x="20" y="24"/>
                  </a:lnTo>
                  <a:lnTo>
                    <a:pt x="17" y="27"/>
                  </a:lnTo>
                  <a:lnTo>
                    <a:pt x="0" y="51"/>
                  </a:lnTo>
                  <a:lnTo>
                    <a:pt x="4" y="51"/>
                  </a:lnTo>
                  <a:lnTo>
                    <a:pt x="21" y="34"/>
                  </a:lnTo>
                  <a:lnTo>
                    <a:pt x="17" y="51"/>
                  </a:lnTo>
                  <a:lnTo>
                    <a:pt x="19" y="51"/>
                  </a:lnTo>
                  <a:lnTo>
                    <a:pt x="27" y="35"/>
                  </a:lnTo>
                  <a:lnTo>
                    <a:pt x="29" y="51"/>
                  </a:lnTo>
                  <a:lnTo>
                    <a:pt x="29" y="51"/>
                  </a:lnTo>
                  <a:lnTo>
                    <a:pt x="29" y="47"/>
                  </a:lnTo>
                  <a:lnTo>
                    <a:pt x="28" y="32"/>
                  </a:lnTo>
                  <a:lnTo>
                    <a:pt x="27" y="32"/>
                  </a:lnTo>
                  <a:lnTo>
                    <a:pt x="20" y="46"/>
                  </a:lnTo>
                  <a:lnTo>
                    <a:pt x="23" y="32"/>
                  </a:lnTo>
                  <a:lnTo>
                    <a:pt x="21" y="32"/>
                  </a:lnTo>
                  <a:lnTo>
                    <a:pt x="5" y="48"/>
                  </a:lnTo>
                  <a:lnTo>
                    <a:pt x="21" y="24"/>
                  </a:lnTo>
                  <a:lnTo>
                    <a:pt x="21" y="29"/>
                  </a:lnTo>
                  <a:lnTo>
                    <a:pt x="22" y="29"/>
                  </a:lnTo>
                  <a:lnTo>
                    <a:pt x="22" y="21"/>
                  </a:lnTo>
                  <a:lnTo>
                    <a:pt x="30" y="9"/>
                  </a:lnTo>
                  <a:lnTo>
                    <a:pt x="27" y="29"/>
                  </a:lnTo>
                  <a:lnTo>
                    <a:pt x="28" y="29"/>
                  </a:lnTo>
                  <a:lnTo>
                    <a:pt x="33" y="7"/>
                  </a:lnTo>
                  <a:lnTo>
                    <a:pt x="33" y="7"/>
                  </a:lnTo>
                  <a:lnTo>
                    <a:pt x="30" y="29"/>
                  </a:lnTo>
                  <a:lnTo>
                    <a:pt x="17" y="29"/>
                  </a:lnTo>
                  <a:lnTo>
                    <a:pt x="16" y="32"/>
                  </a:lnTo>
                  <a:lnTo>
                    <a:pt x="30" y="32"/>
                  </a:lnTo>
                  <a:lnTo>
                    <a:pt x="29" y="51"/>
                  </a:lnTo>
                  <a:lnTo>
                    <a:pt x="32" y="51"/>
                  </a:lnTo>
                  <a:lnTo>
                    <a:pt x="33" y="32"/>
                  </a:lnTo>
                  <a:lnTo>
                    <a:pt x="41" y="32"/>
                  </a:lnTo>
                  <a:lnTo>
                    <a:pt x="39" y="48"/>
                  </a:lnTo>
                  <a:lnTo>
                    <a:pt x="34" y="32"/>
                  </a:lnTo>
                  <a:lnTo>
                    <a:pt x="33" y="32"/>
                  </a:lnTo>
                  <a:lnTo>
                    <a:pt x="33" y="34"/>
                  </a:lnTo>
                  <a:lnTo>
                    <a:pt x="39" y="51"/>
                  </a:lnTo>
                  <a:lnTo>
                    <a:pt x="40" y="51"/>
                  </a:lnTo>
                  <a:lnTo>
                    <a:pt x="42" y="34"/>
                  </a:lnTo>
                  <a:lnTo>
                    <a:pt x="41" y="29"/>
                  </a:lnTo>
                  <a:lnTo>
                    <a:pt x="33" y="29"/>
                  </a:lnTo>
                  <a:lnTo>
                    <a:pt x="35" y="7"/>
                  </a:lnTo>
                  <a:lnTo>
                    <a:pt x="38" y="15"/>
                  </a:lnTo>
                  <a:lnTo>
                    <a:pt x="34" y="19"/>
                  </a:lnTo>
                  <a:lnTo>
                    <a:pt x="34" y="20"/>
                  </a:lnTo>
                  <a:lnTo>
                    <a:pt x="38" y="16"/>
                  </a:lnTo>
                  <a:lnTo>
                    <a:pt x="47" y="51"/>
                  </a:lnTo>
                  <a:lnTo>
                    <a:pt x="0" y="51"/>
                  </a:lnTo>
                  <a:lnTo>
                    <a:pt x="0" y="57"/>
                  </a:lnTo>
                  <a:lnTo>
                    <a:pt x="2" y="57"/>
                  </a:lnTo>
                  <a:lnTo>
                    <a:pt x="2" y="54"/>
                  </a:lnTo>
                  <a:lnTo>
                    <a:pt x="29" y="54"/>
                  </a:lnTo>
                  <a:lnTo>
                    <a:pt x="29" y="57"/>
                  </a:lnTo>
                  <a:lnTo>
                    <a:pt x="32" y="57"/>
                  </a:lnTo>
                  <a:lnTo>
                    <a:pt x="32" y="54"/>
                  </a:lnTo>
                  <a:lnTo>
                    <a:pt x="48" y="54"/>
                  </a:lnTo>
                  <a:lnTo>
                    <a:pt x="47" y="57"/>
                  </a:lnTo>
                  <a:lnTo>
                    <a:pt x="52" y="57"/>
                  </a:lnTo>
                </a:path>
              </a:pathLst>
            </a:custGeom>
            <a:solidFill>
              <a:srgbClr val="E0E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35" name="Freeform 519"/>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solidFill>
              <a:srgbClr val="E0E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36" name="Freeform 520"/>
            <p:cNvSpPr>
              <a:spLocks noChangeAspect="1"/>
            </p:cNvSpPr>
            <p:nvPr/>
          </p:nvSpPr>
          <p:spPr bwMode="auto">
            <a:xfrm>
              <a:off x="3972" y="3279"/>
              <a:ext cx="59" cy="58"/>
            </a:xfrm>
            <a:custGeom>
              <a:avLst/>
              <a:gdLst>
                <a:gd name="T0" fmla="*/ 55 w 59"/>
                <a:gd name="T1" fmla="*/ 51 h 58"/>
                <a:gd name="T2" fmla="*/ 58 w 59"/>
                <a:gd name="T3" fmla="*/ 50 h 58"/>
                <a:gd name="T4" fmla="*/ 41 w 59"/>
                <a:gd name="T5" fmla="*/ 16 h 58"/>
                <a:gd name="T6" fmla="*/ 41 w 59"/>
                <a:gd name="T7" fmla="*/ 16 h 58"/>
                <a:gd name="T8" fmla="*/ 34 w 59"/>
                <a:gd name="T9" fmla="*/ 3 h 58"/>
                <a:gd name="T10" fmla="*/ 29 w 59"/>
                <a:gd name="T11" fmla="*/ 10 h 58"/>
                <a:gd name="T12" fmla="*/ 25 w 59"/>
                <a:gd name="T13" fmla="*/ 17 h 58"/>
                <a:gd name="T14" fmla="*/ 20 w 59"/>
                <a:gd name="T15" fmla="*/ 23 h 58"/>
                <a:gd name="T16" fmla="*/ 0 w 59"/>
                <a:gd name="T17" fmla="*/ 51 h 58"/>
                <a:gd name="T18" fmla="*/ 21 w 59"/>
                <a:gd name="T19" fmla="*/ 34 h 58"/>
                <a:gd name="T20" fmla="*/ 20 w 59"/>
                <a:gd name="T21" fmla="*/ 51 h 58"/>
                <a:gd name="T22" fmla="*/ 29 w 59"/>
                <a:gd name="T23" fmla="*/ 51 h 58"/>
                <a:gd name="T24" fmla="*/ 30 w 59"/>
                <a:gd name="T25" fmla="*/ 47 h 58"/>
                <a:gd name="T26" fmla="*/ 27 w 59"/>
                <a:gd name="T27" fmla="*/ 31 h 58"/>
                <a:gd name="T28" fmla="*/ 23 w 59"/>
                <a:gd name="T29" fmla="*/ 31 h 58"/>
                <a:gd name="T30" fmla="*/ 5 w 59"/>
                <a:gd name="T31" fmla="*/ 48 h 58"/>
                <a:gd name="T32" fmla="*/ 22 w 59"/>
                <a:gd name="T33" fmla="*/ 30 h 58"/>
                <a:gd name="T34" fmla="*/ 23 w 59"/>
                <a:gd name="T35" fmla="*/ 22 h 58"/>
                <a:gd name="T36" fmla="*/ 27 w 59"/>
                <a:gd name="T37" fmla="*/ 30 h 58"/>
                <a:gd name="T38" fmla="*/ 33 w 59"/>
                <a:gd name="T39" fmla="*/ 7 h 58"/>
                <a:gd name="T40" fmla="*/ 32 w 59"/>
                <a:gd name="T41" fmla="*/ 30 h 58"/>
                <a:gd name="T42" fmla="*/ 16 w 59"/>
                <a:gd name="T43" fmla="*/ 31 h 58"/>
                <a:gd name="T44" fmla="*/ 29 w 59"/>
                <a:gd name="T45" fmla="*/ 51 h 58"/>
                <a:gd name="T46" fmla="*/ 34 w 59"/>
                <a:gd name="T47" fmla="*/ 31 h 58"/>
                <a:gd name="T48" fmla="*/ 40 w 59"/>
                <a:gd name="T49" fmla="*/ 48 h 58"/>
                <a:gd name="T50" fmla="*/ 34 w 59"/>
                <a:gd name="T51" fmla="*/ 31 h 58"/>
                <a:gd name="T52" fmla="*/ 40 w 59"/>
                <a:gd name="T53" fmla="*/ 51 h 58"/>
                <a:gd name="T54" fmla="*/ 43 w 59"/>
                <a:gd name="T55" fmla="*/ 34 h 58"/>
                <a:gd name="T56" fmla="*/ 34 w 59"/>
                <a:gd name="T57" fmla="*/ 30 h 58"/>
                <a:gd name="T58" fmla="*/ 38 w 59"/>
                <a:gd name="T59" fmla="*/ 15 h 58"/>
                <a:gd name="T60" fmla="*/ 35 w 59"/>
                <a:gd name="T61" fmla="*/ 20 h 58"/>
                <a:gd name="T62" fmla="*/ 48 w 59"/>
                <a:gd name="T63" fmla="*/ 51 h 58"/>
                <a:gd name="T64" fmla="*/ 0 w 59"/>
                <a:gd name="T65" fmla="*/ 57 h 58"/>
                <a:gd name="T66" fmla="*/ 2 w 59"/>
                <a:gd name="T67" fmla="*/ 54 h 58"/>
                <a:gd name="T68" fmla="*/ 29 w 59"/>
                <a:gd name="T69" fmla="*/ 57 h 58"/>
                <a:gd name="T70" fmla="*/ 33 w 59"/>
                <a:gd name="T71" fmla="*/ 54 h 58"/>
                <a:gd name="T72" fmla="*/ 48 w 59"/>
                <a:gd name="T73"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58">
                  <a:moveTo>
                    <a:pt x="53" y="57"/>
                  </a:moveTo>
                  <a:lnTo>
                    <a:pt x="55" y="51"/>
                  </a:lnTo>
                  <a:lnTo>
                    <a:pt x="58" y="51"/>
                  </a:lnTo>
                  <a:lnTo>
                    <a:pt x="58" y="50"/>
                  </a:lnTo>
                  <a:lnTo>
                    <a:pt x="50" y="50"/>
                  </a:lnTo>
                  <a:lnTo>
                    <a:pt x="41" y="16"/>
                  </a:lnTo>
                  <a:lnTo>
                    <a:pt x="45" y="15"/>
                  </a:lnTo>
                  <a:lnTo>
                    <a:pt x="41" y="16"/>
                  </a:lnTo>
                  <a:lnTo>
                    <a:pt x="36" y="0"/>
                  </a:lnTo>
                  <a:lnTo>
                    <a:pt x="34" y="3"/>
                  </a:lnTo>
                  <a:lnTo>
                    <a:pt x="32" y="7"/>
                  </a:lnTo>
                  <a:lnTo>
                    <a:pt x="29" y="10"/>
                  </a:lnTo>
                  <a:lnTo>
                    <a:pt x="28" y="14"/>
                  </a:lnTo>
                  <a:lnTo>
                    <a:pt x="25" y="17"/>
                  </a:lnTo>
                  <a:lnTo>
                    <a:pt x="22" y="20"/>
                  </a:lnTo>
                  <a:lnTo>
                    <a:pt x="20" y="23"/>
                  </a:lnTo>
                  <a:lnTo>
                    <a:pt x="17" y="26"/>
                  </a:lnTo>
                  <a:lnTo>
                    <a:pt x="0" y="51"/>
                  </a:lnTo>
                  <a:lnTo>
                    <a:pt x="4" y="51"/>
                  </a:lnTo>
                  <a:lnTo>
                    <a:pt x="21" y="34"/>
                  </a:lnTo>
                  <a:lnTo>
                    <a:pt x="18" y="51"/>
                  </a:lnTo>
                  <a:lnTo>
                    <a:pt x="20" y="51"/>
                  </a:lnTo>
                  <a:lnTo>
                    <a:pt x="27" y="35"/>
                  </a:lnTo>
                  <a:lnTo>
                    <a:pt x="29" y="51"/>
                  </a:lnTo>
                  <a:lnTo>
                    <a:pt x="29" y="51"/>
                  </a:lnTo>
                  <a:lnTo>
                    <a:pt x="30" y="47"/>
                  </a:lnTo>
                  <a:lnTo>
                    <a:pt x="28" y="31"/>
                  </a:lnTo>
                  <a:lnTo>
                    <a:pt x="27" y="31"/>
                  </a:lnTo>
                  <a:lnTo>
                    <a:pt x="20" y="46"/>
                  </a:lnTo>
                  <a:lnTo>
                    <a:pt x="23" y="31"/>
                  </a:lnTo>
                  <a:lnTo>
                    <a:pt x="22" y="31"/>
                  </a:lnTo>
                  <a:lnTo>
                    <a:pt x="5" y="48"/>
                  </a:lnTo>
                  <a:lnTo>
                    <a:pt x="22" y="24"/>
                  </a:lnTo>
                  <a:lnTo>
                    <a:pt x="22" y="30"/>
                  </a:lnTo>
                  <a:lnTo>
                    <a:pt x="23" y="30"/>
                  </a:lnTo>
                  <a:lnTo>
                    <a:pt x="23" y="22"/>
                  </a:lnTo>
                  <a:lnTo>
                    <a:pt x="31" y="10"/>
                  </a:lnTo>
                  <a:lnTo>
                    <a:pt x="27" y="30"/>
                  </a:lnTo>
                  <a:lnTo>
                    <a:pt x="28" y="30"/>
                  </a:lnTo>
                  <a:lnTo>
                    <a:pt x="33" y="7"/>
                  </a:lnTo>
                  <a:lnTo>
                    <a:pt x="34" y="6"/>
                  </a:lnTo>
                  <a:lnTo>
                    <a:pt x="32" y="30"/>
                  </a:lnTo>
                  <a:lnTo>
                    <a:pt x="17" y="30"/>
                  </a:lnTo>
                  <a:lnTo>
                    <a:pt x="16" y="31"/>
                  </a:lnTo>
                  <a:lnTo>
                    <a:pt x="32" y="31"/>
                  </a:lnTo>
                  <a:lnTo>
                    <a:pt x="29" y="51"/>
                  </a:lnTo>
                  <a:lnTo>
                    <a:pt x="32" y="51"/>
                  </a:lnTo>
                  <a:lnTo>
                    <a:pt x="34" y="31"/>
                  </a:lnTo>
                  <a:lnTo>
                    <a:pt x="42" y="31"/>
                  </a:lnTo>
                  <a:lnTo>
                    <a:pt x="40" y="48"/>
                  </a:lnTo>
                  <a:lnTo>
                    <a:pt x="34" y="31"/>
                  </a:lnTo>
                  <a:lnTo>
                    <a:pt x="34" y="31"/>
                  </a:lnTo>
                  <a:lnTo>
                    <a:pt x="34" y="34"/>
                  </a:lnTo>
                  <a:lnTo>
                    <a:pt x="40" y="51"/>
                  </a:lnTo>
                  <a:lnTo>
                    <a:pt x="41" y="51"/>
                  </a:lnTo>
                  <a:lnTo>
                    <a:pt x="43" y="34"/>
                  </a:lnTo>
                  <a:lnTo>
                    <a:pt x="42" y="30"/>
                  </a:lnTo>
                  <a:lnTo>
                    <a:pt x="34" y="30"/>
                  </a:lnTo>
                  <a:lnTo>
                    <a:pt x="35" y="6"/>
                  </a:lnTo>
                  <a:lnTo>
                    <a:pt x="38" y="15"/>
                  </a:lnTo>
                  <a:lnTo>
                    <a:pt x="35" y="19"/>
                  </a:lnTo>
                  <a:lnTo>
                    <a:pt x="35" y="20"/>
                  </a:lnTo>
                  <a:lnTo>
                    <a:pt x="38" y="16"/>
                  </a:lnTo>
                  <a:lnTo>
                    <a:pt x="48" y="51"/>
                  </a:lnTo>
                  <a:lnTo>
                    <a:pt x="0" y="51"/>
                  </a:lnTo>
                  <a:lnTo>
                    <a:pt x="0" y="57"/>
                  </a:lnTo>
                  <a:lnTo>
                    <a:pt x="2" y="57"/>
                  </a:lnTo>
                  <a:lnTo>
                    <a:pt x="2" y="54"/>
                  </a:lnTo>
                  <a:lnTo>
                    <a:pt x="29" y="54"/>
                  </a:lnTo>
                  <a:lnTo>
                    <a:pt x="29" y="57"/>
                  </a:lnTo>
                  <a:lnTo>
                    <a:pt x="33" y="57"/>
                  </a:lnTo>
                  <a:lnTo>
                    <a:pt x="33" y="54"/>
                  </a:lnTo>
                  <a:lnTo>
                    <a:pt x="49" y="54"/>
                  </a:lnTo>
                  <a:lnTo>
                    <a:pt x="48" y="57"/>
                  </a:lnTo>
                  <a:lnTo>
                    <a:pt x="53" y="5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37" name="Freeform 521"/>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38" name="Line 522"/>
            <p:cNvSpPr>
              <a:spLocks noChangeAspect="1" noChangeShapeType="1"/>
            </p:cNvSpPr>
            <p:nvPr/>
          </p:nvSpPr>
          <p:spPr bwMode="auto">
            <a:xfrm flipH="1">
              <a:off x="4025" y="3279"/>
              <a:ext cx="4" cy="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39" name="Line 523"/>
            <p:cNvSpPr>
              <a:spLocks noChangeAspect="1" noChangeShapeType="1"/>
            </p:cNvSpPr>
            <p:nvPr/>
          </p:nvSpPr>
          <p:spPr bwMode="auto">
            <a:xfrm>
              <a:off x="4014" y="3295"/>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40" name="Line 524"/>
            <p:cNvSpPr>
              <a:spLocks noChangeAspect="1" noChangeShapeType="1"/>
            </p:cNvSpPr>
            <p:nvPr/>
          </p:nvSpPr>
          <p:spPr bwMode="auto">
            <a:xfrm>
              <a:off x="4012" y="3294"/>
              <a:ext cx="0"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41" name="Line 525"/>
            <p:cNvSpPr>
              <a:spLocks noChangeAspect="1" noChangeShapeType="1"/>
            </p:cNvSpPr>
            <p:nvPr/>
          </p:nvSpPr>
          <p:spPr bwMode="auto">
            <a:xfrm flipV="1">
              <a:off x="4005" y="3285"/>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42" name="Line 526"/>
            <p:cNvSpPr>
              <a:spLocks noChangeAspect="1" noChangeShapeType="1"/>
            </p:cNvSpPr>
            <p:nvPr/>
          </p:nvSpPr>
          <p:spPr bwMode="auto">
            <a:xfrm flipV="1">
              <a:off x="3994" y="330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43" name="Line 527"/>
            <p:cNvSpPr>
              <a:spLocks noChangeAspect="1" noChangeShapeType="1"/>
            </p:cNvSpPr>
            <p:nvPr/>
          </p:nvSpPr>
          <p:spPr bwMode="auto">
            <a:xfrm flipV="1">
              <a:off x="3975"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44" name="Line 528"/>
            <p:cNvSpPr>
              <a:spLocks noChangeAspect="1" noChangeShapeType="1"/>
            </p:cNvSpPr>
            <p:nvPr/>
          </p:nvSpPr>
          <p:spPr bwMode="auto">
            <a:xfrm flipV="1">
              <a:off x="3976" y="3328"/>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45" name="Line 529"/>
            <p:cNvSpPr>
              <a:spLocks noChangeAspect="1" noChangeShapeType="1"/>
            </p:cNvSpPr>
            <p:nvPr/>
          </p:nvSpPr>
          <p:spPr bwMode="auto">
            <a:xfrm>
              <a:off x="4003"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46" name="Line 530"/>
            <p:cNvSpPr>
              <a:spLocks noChangeAspect="1" noChangeShapeType="1"/>
            </p:cNvSpPr>
            <p:nvPr/>
          </p:nvSpPr>
          <p:spPr bwMode="auto">
            <a:xfrm flipV="1">
              <a:off x="4006"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47" name="Line 531"/>
            <p:cNvSpPr>
              <a:spLocks noChangeAspect="1" noChangeShapeType="1"/>
            </p:cNvSpPr>
            <p:nvPr/>
          </p:nvSpPr>
          <p:spPr bwMode="auto">
            <a:xfrm flipV="1">
              <a:off x="4022" y="333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48" name="Line 532"/>
            <p:cNvSpPr>
              <a:spLocks noChangeAspect="1" noChangeShapeType="1"/>
            </p:cNvSpPr>
            <p:nvPr/>
          </p:nvSpPr>
          <p:spPr bwMode="auto">
            <a:xfrm flipH="1">
              <a:off x="4021" y="3331"/>
              <a:ext cx="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49" name="Line 533"/>
            <p:cNvSpPr>
              <a:spLocks noChangeAspect="1" noChangeShapeType="1"/>
            </p:cNvSpPr>
            <p:nvPr/>
          </p:nvSpPr>
          <p:spPr bwMode="auto">
            <a:xfrm flipH="1">
              <a:off x="4024" y="3330"/>
              <a:ext cx="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50" name="Line 534"/>
            <p:cNvSpPr>
              <a:spLocks noChangeAspect="1" noChangeShapeType="1"/>
            </p:cNvSpPr>
            <p:nvPr/>
          </p:nvSpPr>
          <p:spPr bwMode="auto">
            <a:xfrm>
              <a:off x="4016" y="3312"/>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163351" name="Line 535"/>
          <p:cNvSpPr>
            <a:spLocks noChangeShapeType="1"/>
          </p:cNvSpPr>
          <p:nvPr/>
        </p:nvSpPr>
        <p:spPr bwMode="auto">
          <a:xfrm flipV="1">
            <a:off x="5562600" y="5257800"/>
            <a:ext cx="609600" cy="685800"/>
          </a:xfrm>
          <a:prstGeom prst="line">
            <a:avLst/>
          </a:prstGeom>
          <a:noFill/>
          <a:ln w="254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52" name="Line 536"/>
          <p:cNvSpPr>
            <a:spLocks noChangeShapeType="1"/>
          </p:cNvSpPr>
          <p:nvPr/>
        </p:nvSpPr>
        <p:spPr bwMode="auto">
          <a:xfrm flipH="1" flipV="1">
            <a:off x="5943600" y="3886200"/>
            <a:ext cx="304800" cy="1371600"/>
          </a:xfrm>
          <a:prstGeom prst="line">
            <a:avLst/>
          </a:prstGeom>
          <a:noFill/>
          <a:ln w="254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aphicFrame>
        <p:nvGraphicFramePr>
          <p:cNvPr id="163353" name="Object 537">
            <a:hlinkClick r:id="" action="ppaction://ole?verb=0"/>
          </p:cNvPr>
          <p:cNvGraphicFramePr>
            <a:graphicFrameLocks/>
          </p:cNvGraphicFramePr>
          <p:nvPr/>
        </p:nvGraphicFramePr>
        <p:xfrm>
          <a:off x="5943600" y="5181600"/>
          <a:ext cx="457200" cy="160338"/>
        </p:xfrm>
        <a:graphic>
          <a:graphicData uri="http://schemas.openxmlformats.org/presentationml/2006/ole">
            <mc:AlternateContent xmlns:mc="http://schemas.openxmlformats.org/markup-compatibility/2006">
              <mc:Choice xmlns:v="urn:schemas-microsoft-com:vml" Requires="v">
                <p:oleObj spid="_x0000_s6216" name="Clip" r:id="rId16" imgW="5599080" imgH="3587400" progId="MS_ClipArt_Gallery.5">
                  <p:embed/>
                </p:oleObj>
              </mc:Choice>
              <mc:Fallback>
                <p:oleObj name="Clip" r:id="rId16" imgW="5599080" imgH="3587400" progId="MS_ClipArt_Gallery.5">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43600" y="5181600"/>
                        <a:ext cx="457200" cy="16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3354" name="Group 538"/>
          <p:cNvGrpSpPr>
            <a:grpSpLocks noChangeAspect="1"/>
          </p:cNvGrpSpPr>
          <p:nvPr/>
        </p:nvGrpSpPr>
        <p:grpSpPr bwMode="auto">
          <a:xfrm>
            <a:off x="6172200" y="5016500"/>
            <a:ext cx="255588" cy="317500"/>
            <a:chOff x="3930" y="3209"/>
            <a:chExt cx="120" cy="149"/>
          </a:xfrm>
        </p:grpSpPr>
        <p:sp>
          <p:nvSpPr>
            <p:cNvPr id="163355" name="Freeform 539"/>
            <p:cNvSpPr>
              <a:spLocks noChangeAspect="1"/>
            </p:cNvSpPr>
            <p:nvPr/>
          </p:nvSpPr>
          <p:spPr bwMode="auto">
            <a:xfrm>
              <a:off x="3954" y="3279"/>
              <a:ext cx="96" cy="76"/>
            </a:xfrm>
            <a:custGeom>
              <a:avLst/>
              <a:gdLst>
                <a:gd name="T0" fmla="*/ 95 w 96"/>
                <a:gd name="T1" fmla="*/ 69 h 76"/>
                <a:gd name="T2" fmla="*/ 84 w 96"/>
                <a:gd name="T3" fmla="*/ 61 h 76"/>
                <a:gd name="T4" fmla="*/ 86 w 96"/>
                <a:gd name="T5" fmla="*/ 56 h 76"/>
                <a:gd name="T6" fmla="*/ 73 w 96"/>
                <a:gd name="T7" fmla="*/ 52 h 76"/>
                <a:gd name="T8" fmla="*/ 76 w 96"/>
                <a:gd name="T9" fmla="*/ 50 h 76"/>
                <a:gd name="T10" fmla="*/ 59 w 96"/>
                <a:gd name="T11" fmla="*/ 16 h 76"/>
                <a:gd name="T12" fmla="*/ 59 w 96"/>
                <a:gd name="T13" fmla="*/ 16 h 76"/>
                <a:gd name="T14" fmla="*/ 52 w 96"/>
                <a:gd name="T15" fmla="*/ 3 h 76"/>
                <a:gd name="T16" fmla="*/ 48 w 96"/>
                <a:gd name="T17" fmla="*/ 10 h 76"/>
                <a:gd name="T18" fmla="*/ 44 w 96"/>
                <a:gd name="T19" fmla="*/ 17 h 76"/>
                <a:gd name="T20" fmla="*/ 39 w 96"/>
                <a:gd name="T21" fmla="*/ 23 h 76"/>
                <a:gd name="T22" fmla="*/ 19 w 96"/>
                <a:gd name="T23" fmla="*/ 51 h 76"/>
                <a:gd name="T24" fmla="*/ 40 w 96"/>
                <a:gd name="T25" fmla="*/ 34 h 76"/>
                <a:gd name="T26" fmla="*/ 38 w 96"/>
                <a:gd name="T27" fmla="*/ 51 h 76"/>
                <a:gd name="T28" fmla="*/ 48 w 96"/>
                <a:gd name="T29" fmla="*/ 51 h 76"/>
                <a:gd name="T30" fmla="*/ 48 w 96"/>
                <a:gd name="T31" fmla="*/ 47 h 76"/>
                <a:gd name="T32" fmla="*/ 45 w 96"/>
                <a:gd name="T33" fmla="*/ 31 h 76"/>
                <a:gd name="T34" fmla="*/ 41 w 96"/>
                <a:gd name="T35" fmla="*/ 31 h 76"/>
                <a:gd name="T36" fmla="*/ 23 w 96"/>
                <a:gd name="T37" fmla="*/ 48 h 76"/>
                <a:gd name="T38" fmla="*/ 40 w 96"/>
                <a:gd name="T39" fmla="*/ 30 h 76"/>
                <a:gd name="T40" fmla="*/ 41 w 96"/>
                <a:gd name="T41" fmla="*/ 22 h 76"/>
                <a:gd name="T42" fmla="*/ 45 w 96"/>
                <a:gd name="T43" fmla="*/ 30 h 76"/>
                <a:gd name="T44" fmla="*/ 51 w 96"/>
                <a:gd name="T45" fmla="*/ 7 h 76"/>
                <a:gd name="T46" fmla="*/ 49 w 96"/>
                <a:gd name="T47" fmla="*/ 30 h 76"/>
                <a:gd name="T48" fmla="*/ 35 w 96"/>
                <a:gd name="T49" fmla="*/ 31 h 76"/>
                <a:gd name="T50" fmla="*/ 48 w 96"/>
                <a:gd name="T51" fmla="*/ 51 h 76"/>
                <a:gd name="T52" fmla="*/ 52 w 96"/>
                <a:gd name="T53" fmla="*/ 31 h 76"/>
                <a:gd name="T54" fmla="*/ 58 w 96"/>
                <a:gd name="T55" fmla="*/ 48 h 76"/>
                <a:gd name="T56" fmla="*/ 52 w 96"/>
                <a:gd name="T57" fmla="*/ 31 h 76"/>
                <a:gd name="T58" fmla="*/ 58 w 96"/>
                <a:gd name="T59" fmla="*/ 51 h 76"/>
                <a:gd name="T60" fmla="*/ 61 w 96"/>
                <a:gd name="T61" fmla="*/ 34 h 76"/>
                <a:gd name="T62" fmla="*/ 52 w 96"/>
                <a:gd name="T63" fmla="*/ 30 h 76"/>
                <a:gd name="T64" fmla="*/ 57 w 96"/>
                <a:gd name="T65" fmla="*/ 15 h 76"/>
                <a:gd name="T66" fmla="*/ 53 w 96"/>
                <a:gd name="T67" fmla="*/ 20 h 76"/>
                <a:gd name="T68" fmla="*/ 66 w 96"/>
                <a:gd name="T69" fmla="*/ 51 h 76"/>
                <a:gd name="T70" fmla="*/ 19 w 96"/>
                <a:gd name="T71" fmla="*/ 56 h 76"/>
                <a:gd name="T72" fmla="*/ 7 w 96"/>
                <a:gd name="T73" fmla="*/ 61 h 76"/>
                <a:gd name="T74" fmla="*/ 2 w 96"/>
                <a:gd name="T75" fmla="*/ 69 h 76"/>
                <a:gd name="T76" fmla="*/ 0 w 96"/>
                <a:gd name="T77" fmla="*/ 75 h 76"/>
                <a:gd name="T78" fmla="*/ 66 w 96"/>
                <a:gd name="T79" fmla="*/ 56 h 76"/>
                <a:gd name="T80" fmla="*/ 51 w 96"/>
                <a:gd name="T81" fmla="*/ 53 h 76"/>
                <a:gd name="T82" fmla="*/ 66 w 96"/>
                <a:gd name="T83" fmla="*/ 56 h 76"/>
                <a:gd name="T84" fmla="*/ 48 w 96"/>
                <a:gd name="T85" fmla="*/ 56 h 76"/>
                <a:gd name="T86" fmla="*/ 21 w 96"/>
                <a:gd name="T87" fmla="*/ 53 h 76"/>
                <a:gd name="T88" fmla="*/ 48 w 96"/>
                <a:gd name="T89"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 h="76">
                  <a:moveTo>
                    <a:pt x="95" y="75"/>
                  </a:moveTo>
                  <a:lnTo>
                    <a:pt x="95" y="69"/>
                  </a:lnTo>
                  <a:lnTo>
                    <a:pt x="91" y="69"/>
                  </a:lnTo>
                  <a:lnTo>
                    <a:pt x="84" y="61"/>
                  </a:lnTo>
                  <a:lnTo>
                    <a:pt x="86" y="61"/>
                  </a:lnTo>
                  <a:lnTo>
                    <a:pt x="86" y="56"/>
                  </a:lnTo>
                  <a:lnTo>
                    <a:pt x="71" y="56"/>
                  </a:lnTo>
                  <a:lnTo>
                    <a:pt x="73" y="52"/>
                  </a:lnTo>
                  <a:lnTo>
                    <a:pt x="76" y="52"/>
                  </a:lnTo>
                  <a:lnTo>
                    <a:pt x="76" y="50"/>
                  </a:lnTo>
                  <a:lnTo>
                    <a:pt x="68" y="50"/>
                  </a:lnTo>
                  <a:lnTo>
                    <a:pt x="59" y="16"/>
                  </a:lnTo>
                  <a:lnTo>
                    <a:pt x="63" y="15"/>
                  </a:lnTo>
                  <a:lnTo>
                    <a:pt x="59" y="16"/>
                  </a:lnTo>
                  <a:lnTo>
                    <a:pt x="54" y="0"/>
                  </a:lnTo>
                  <a:lnTo>
                    <a:pt x="52" y="3"/>
                  </a:lnTo>
                  <a:lnTo>
                    <a:pt x="51" y="6"/>
                  </a:lnTo>
                  <a:lnTo>
                    <a:pt x="48" y="10"/>
                  </a:lnTo>
                  <a:lnTo>
                    <a:pt x="46" y="14"/>
                  </a:lnTo>
                  <a:lnTo>
                    <a:pt x="44" y="17"/>
                  </a:lnTo>
                  <a:lnTo>
                    <a:pt x="41" y="20"/>
                  </a:lnTo>
                  <a:lnTo>
                    <a:pt x="39" y="23"/>
                  </a:lnTo>
                  <a:lnTo>
                    <a:pt x="35" y="26"/>
                  </a:lnTo>
                  <a:lnTo>
                    <a:pt x="19" y="51"/>
                  </a:lnTo>
                  <a:lnTo>
                    <a:pt x="23" y="51"/>
                  </a:lnTo>
                  <a:lnTo>
                    <a:pt x="40" y="34"/>
                  </a:lnTo>
                  <a:lnTo>
                    <a:pt x="36" y="51"/>
                  </a:lnTo>
                  <a:lnTo>
                    <a:pt x="38" y="51"/>
                  </a:lnTo>
                  <a:lnTo>
                    <a:pt x="46" y="34"/>
                  </a:lnTo>
                  <a:lnTo>
                    <a:pt x="48" y="51"/>
                  </a:lnTo>
                  <a:lnTo>
                    <a:pt x="48" y="51"/>
                  </a:lnTo>
                  <a:lnTo>
                    <a:pt x="48" y="47"/>
                  </a:lnTo>
                  <a:lnTo>
                    <a:pt x="47" y="31"/>
                  </a:lnTo>
                  <a:lnTo>
                    <a:pt x="45" y="31"/>
                  </a:lnTo>
                  <a:lnTo>
                    <a:pt x="39" y="45"/>
                  </a:lnTo>
                  <a:lnTo>
                    <a:pt x="41" y="31"/>
                  </a:lnTo>
                  <a:lnTo>
                    <a:pt x="40" y="31"/>
                  </a:lnTo>
                  <a:lnTo>
                    <a:pt x="23" y="48"/>
                  </a:lnTo>
                  <a:lnTo>
                    <a:pt x="40" y="24"/>
                  </a:lnTo>
                  <a:lnTo>
                    <a:pt x="40" y="30"/>
                  </a:lnTo>
                  <a:lnTo>
                    <a:pt x="41" y="30"/>
                  </a:lnTo>
                  <a:lnTo>
                    <a:pt x="41" y="22"/>
                  </a:lnTo>
                  <a:lnTo>
                    <a:pt x="49" y="10"/>
                  </a:lnTo>
                  <a:lnTo>
                    <a:pt x="45" y="30"/>
                  </a:lnTo>
                  <a:lnTo>
                    <a:pt x="47" y="30"/>
                  </a:lnTo>
                  <a:lnTo>
                    <a:pt x="51" y="7"/>
                  </a:lnTo>
                  <a:lnTo>
                    <a:pt x="52" y="6"/>
                  </a:lnTo>
                  <a:lnTo>
                    <a:pt x="49" y="30"/>
                  </a:lnTo>
                  <a:lnTo>
                    <a:pt x="36" y="30"/>
                  </a:lnTo>
                  <a:lnTo>
                    <a:pt x="35" y="31"/>
                  </a:lnTo>
                  <a:lnTo>
                    <a:pt x="49" y="31"/>
                  </a:lnTo>
                  <a:lnTo>
                    <a:pt x="48" y="51"/>
                  </a:lnTo>
                  <a:lnTo>
                    <a:pt x="51" y="51"/>
                  </a:lnTo>
                  <a:lnTo>
                    <a:pt x="52" y="31"/>
                  </a:lnTo>
                  <a:lnTo>
                    <a:pt x="60" y="31"/>
                  </a:lnTo>
                  <a:lnTo>
                    <a:pt x="58" y="48"/>
                  </a:lnTo>
                  <a:lnTo>
                    <a:pt x="53" y="31"/>
                  </a:lnTo>
                  <a:lnTo>
                    <a:pt x="52" y="31"/>
                  </a:lnTo>
                  <a:lnTo>
                    <a:pt x="52" y="34"/>
                  </a:lnTo>
                  <a:lnTo>
                    <a:pt x="58" y="51"/>
                  </a:lnTo>
                  <a:lnTo>
                    <a:pt x="59" y="51"/>
                  </a:lnTo>
                  <a:lnTo>
                    <a:pt x="61" y="34"/>
                  </a:lnTo>
                  <a:lnTo>
                    <a:pt x="60" y="30"/>
                  </a:lnTo>
                  <a:lnTo>
                    <a:pt x="52" y="30"/>
                  </a:lnTo>
                  <a:lnTo>
                    <a:pt x="54" y="6"/>
                  </a:lnTo>
                  <a:lnTo>
                    <a:pt x="57" y="15"/>
                  </a:lnTo>
                  <a:lnTo>
                    <a:pt x="53" y="19"/>
                  </a:lnTo>
                  <a:lnTo>
                    <a:pt x="53" y="20"/>
                  </a:lnTo>
                  <a:lnTo>
                    <a:pt x="57" y="16"/>
                  </a:lnTo>
                  <a:lnTo>
                    <a:pt x="66" y="51"/>
                  </a:lnTo>
                  <a:lnTo>
                    <a:pt x="19" y="51"/>
                  </a:lnTo>
                  <a:lnTo>
                    <a:pt x="19" y="56"/>
                  </a:lnTo>
                  <a:lnTo>
                    <a:pt x="7" y="56"/>
                  </a:lnTo>
                  <a:lnTo>
                    <a:pt x="7" y="61"/>
                  </a:lnTo>
                  <a:lnTo>
                    <a:pt x="9" y="61"/>
                  </a:lnTo>
                  <a:lnTo>
                    <a:pt x="2" y="69"/>
                  </a:lnTo>
                  <a:lnTo>
                    <a:pt x="0" y="69"/>
                  </a:lnTo>
                  <a:lnTo>
                    <a:pt x="0" y="75"/>
                  </a:lnTo>
                  <a:lnTo>
                    <a:pt x="95" y="75"/>
                  </a:lnTo>
                  <a:lnTo>
                    <a:pt x="66" y="56"/>
                  </a:lnTo>
                  <a:lnTo>
                    <a:pt x="67" y="53"/>
                  </a:lnTo>
                  <a:lnTo>
                    <a:pt x="51" y="53"/>
                  </a:lnTo>
                  <a:lnTo>
                    <a:pt x="51" y="56"/>
                  </a:lnTo>
                  <a:lnTo>
                    <a:pt x="66" y="56"/>
                  </a:lnTo>
                  <a:lnTo>
                    <a:pt x="95" y="75"/>
                  </a:lnTo>
                  <a:lnTo>
                    <a:pt x="48" y="56"/>
                  </a:lnTo>
                  <a:lnTo>
                    <a:pt x="48" y="53"/>
                  </a:lnTo>
                  <a:lnTo>
                    <a:pt x="21" y="53"/>
                  </a:lnTo>
                  <a:lnTo>
                    <a:pt x="21" y="56"/>
                  </a:lnTo>
                  <a:lnTo>
                    <a:pt x="48" y="56"/>
                  </a:lnTo>
                  <a:lnTo>
                    <a:pt x="95" y="75"/>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56" name="Freeform 540"/>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57" name="Freeform 541"/>
            <p:cNvSpPr>
              <a:spLocks noChangeAspect="1"/>
            </p:cNvSpPr>
            <p:nvPr/>
          </p:nvSpPr>
          <p:spPr bwMode="auto">
            <a:xfrm>
              <a:off x="3931" y="3209"/>
              <a:ext cx="88" cy="116"/>
            </a:xfrm>
            <a:custGeom>
              <a:avLst/>
              <a:gdLst>
                <a:gd name="T0" fmla="*/ 20 w 88"/>
                <a:gd name="T1" fmla="*/ 115 h 116"/>
                <a:gd name="T2" fmla="*/ 27 w 88"/>
                <a:gd name="T3" fmla="*/ 113 h 116"/>
                <a:gd name="T4" fmla="*/ 33 w 88"/>
                <a:gd name="T5" fmla="*/ 111 h 116"/>
                <a:gd name="T6" fmla="*/ 40 w 88"/>
                <a:gd name="T7" fmla="*/ 107 h 116"/>
                <a:gd name="T8" fmla="*/ 47 w 88"/>
                <a:gd name="T9" fmla="*/ 102 h 116"/>
                <a:gd name="T10" fmla="*/ 52 w 88"/>
                <a:gd name="T11" fmla="*/ 96 h 116"/>
                <a:gd name="T12" fmla="*/ 58 w 88"/>
                <a:gd name="T13" fmla="*/ 89 h 116"/>
                <a:gd name="T14" fmla="*/ 64 w 88"/>
                <a:gd name="T15" fmla="*/ 82 h 116"/>
                <a:gd name="T16" fmla="*/ 69 w 88"/>
                <a:gd name="T17" fmla="*/ 73 h 116"/>
                <a:gd name="T18" fmla="*/ 74 w 88"/>
                <a:gd name="T19" fmla="*/ 65 h 116"/>
                <a:gd name="T20" fmla="*/ 78 w 88"/>
                <a:gd name="T21" fmla="*/ 56 h 116"/>
                <a:gd name="T22" fmla="*/ 81 w 88"/>
                <a:gd name="T23" fmla="*/ 48 h 116"/>
                <a:gd name="T24" fmla="*/ 84 w 88"/>
                <a:gd name="T25" fmla="*/ 39 h 116"/>
                <a:gd name="T26" fmla="*/ 85 w 88"/>
                <a:gd name="T27" fmla="*/ 31 h 116"/>
                <a:gd name="T28" fmla="*/ 87 w 88"/>
                <a:gd name="T29" fmla="*/ 24 h 116"/>
                <a:gd name="T30" fmla="*/ 87 w 88"/>
                <a:gd name="T31" fmla="*/ 17 h 116"/>
                <a:gd name="T32" fmla="*/ 85 w 88"/>
                <a:gd name="T33" fmla="*/ 12 h 116"/>
                <a:gd name="T34" fmla="*/ 84 w 88"/>
                <a:gd name="T35" fmla="*/ 9 h 116"/>
                <a:gd name="T36" fmla="*/ 82 w 88"/>
                <a:gd name="T37" fmla="*/ 5 h 116"/>
                <a:gd name="T38" fmla="*/ 78 w 88"/>
                <a:gd name="T39" fmla="*/ 2 h 116"/>
                <a:gd name="T40" fmla="*/ 75 w 88"/>
                <a:gd name="T41" fmla="*/ 1 h 116"/>
                <a:gd name="T42" fmla="*/ 72 w 88"/>
                <a:gd name="T43" fmla="*/ 0 h 116"/>
                <a:gd name="T44" fmla="*/ 68 w 88"/>
                <a:gd name="T45" fmla="*/ 0 h 116"/>
                <a:gd name="T46" fmla="*/ 62 w 88"/>
                <a:gd name="T47" fmla="*/ 0 h 116"/>
                <a:gd name="T48" fmla="*/ 56 w 88"/>
                <a:gd name="T49" fmla="*/ 2 h 116"/>
                <a:gd name="T50" fmla="*/ 50 w 88"/>
                <a:gd name="T51" fmla="*/ 6 h 116"/>
                <a:gd name="T52" fmla="*/ 45 w 88"/>
                <a:gd name="T53" fmla="*/ 9 h 116"/>
                <a:gd name="T54" fmla="*/ 38 w 88"/>
                <a:gd name="T55" fmla="*/ 15 h 116"/>
                <a:gd name="T56" fmla="*/ 27 w 88"/>
                <a:gd name="T57" fmla="*/ 19 h 116"/>
                <a:gd name="T58" fmla="*/ 11 w 88"/>
                <a:gd name="T59" fmla="*/ 44 h 116"/>
                <a:gd name="T60" fmla="*/ 10 w 88"/>
                <a:gd name="T61" fmla="*/ 50 h 116"/>
                <a:gd name="T62" fmla="*/ 7 w 88"/>
                <a:gd name="T63" fmla="*/ 58 h 116"/>
                <a:gd name="T64" fmla="*/ 3 w 88"/>
                <a:gd name="T65" fmla="*/ 66 h 116"/>
                <a:gd name="T66" fmla="*/ 1 w 88"/>
                <a:gd name="T67" fmla="*/ 76 h 116"/>
                <a:gd name="T68" fmla="*/ 0 w 88"/>
                <a:gd name="T69" fmla="*/ 83 h 116"/>
                <a:gd name="T70" fmla="*/ 0 w 88"/>
                <a:gd name="T71" fmla="*/ 88 h 116"/>
                <a:gd name="T72" fmla="*/ 0 w 88"/>
                <a:gd name="T73" fmla="*/ 93 h 116"/>
                <a:gd name="T74" fmla="*/ 0 w 88"/>
                <a:gd name="T75" fmla="*/ 97 h 116"/>
                <a:gd name="T76" fmla="*/ 1 w 88"/>
                <a:gd name="T77" fmla="*/ 101 h 116"/>
                <a:gd name="T78" fmla="*/ 2 w 88"/>
                <a:gd name="T79" fmla="*/ 105 h 116"/>
                <a:gd name="T80" fmla="*/ 5 w 88"/>
                <a:gd name="T81" fmla="*/ 107 h 116"/>
                <a:gd name="T82" fmla="*/ 8 w 88"/>
                <a:gd name="T83" fmla="*/ 110 h 116"/>
                <a:gd name="T84" fmla="*/ 10 w 88"/>
                <a:gd name="T85" fmla="*/ 112 h 116"/>
                <a:gd name="T86" fmla="*/ 12 w 88"/>
                <a:gd name="T87" fmla="*/ 113 h 116"/>
                <a:gd name="T88" fmla="*/ 16 w 88"/>
                <a:gd name="T89" fmla="*/ 1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116">
                  <a:moveTo>
                    <a:pt x="16" y="115"/>
                  </a:moveTo>
                  <a:lnTo>
                    <a:pt x="20" y="115"/>
                  </a:lnTo>
                  <a:lnTo>
                    <a:pt x="23" y="114"/>
                  </a:lnTo>
                  <a:lnTo>
                    <a:pt x="27" y="113"/>
                  </a:lnTo>
                  <a:lnTo>
                    <a:pt x="30" y="113"/>
                  </a:lnTo>
                  <a:lnTo>
                    <a:pt x="33" y="111"/>
                  </a:lnTo>
                  <a:lnTo>
                    <a:pt x="37" y="109"/>
                  </a:lnTo>
                  <a:lnTo>
                    <a:pt x="40" y="107"/>
                  </a:lnTo>
                  <a:lnTo>
                    <a:pt x="43" y="105"/>
                  </a:lnTo>
                  <a:lnTo>
                    <a:pt x="47" y="102"/>
                  </a:lnTo>
                  <a:lnTo>
                    <a:pt x="50" y="99"/>
                  </a:lnTo>
                  <a:lnTo>
                    <a:pt x="52" y="96"/>
                  </a:lnTo>
                  <a:lnTo>
                    <a:pt x="56" y="93"/>
                  </a:lnTo>
                  <a:lnTo>
                    <a:pt x="58" y="89"/>
                  </a:lnTo>
                  <a:lnTo>
                    <a:pt x="62" y="85"/>
                  </a:lnTo>
                  <a:lnTo>
                    <a:pt x="64" y="82"/>
                  </a:lnTo>
                  <a:lnTo>
                    <a:pt x="67" y="78"/>
                  </a:lnTo>
                  <a:lnTo>
                    <a:pt x="69" y="73"/>
                  </a:lnTo>
                  <a:lnTo>
                    <a:pt x="71" y="69"/>
                  </a:lnTo>
                  <a:lnTo>
                    <a:pt x="74" y="65"/>
                  </a:lnTo>
                  <a:lnTo>
                    <a:pt x="76" y="61"/>
                  </a:lnTo>
                  <a:lnTo>
                    <a:pt x="78" y="56"/>
                  </a:lnTo>
                  <a:lnTo>
                    <a:pt x="79" y="52"/>
                  </a:lnTo>
                  <a:lnTo>
                    <a:pt x="81" y="48"/>
                  </a:lnTo>
                  <a:lnTo>
                    <a:pt x="82" y="44"/>
                  </a:lnTo>
                  <a:lnTo>
                    <a:pt x="84" y="39"/>
                  </a:lnTo>
                  <a:lnTo>
                    <a:pt x="84" y="36"/>
                  </a:lnTo>
                  <a:lnTo>
                    <a:pt x="85" y="31"/>
                  </a:lnTo>
                  <a:lnTo>
                    <a:pt x="85" y="28"/>
                  </a:lnTo>
                  <a:lnTo>
                    <a:pt x="87" y="24"/>
                  </a:lnTo>
                  <a:lnTo>
                    <a:pt x="87" y="21"/>
                  </a:lnTo>
                  <a:lnTo>
                    <a:pt x="87" y="17"/>
                  </a:lnTo>
                  <a:lnTo>
                    <a:pt x="85" y="14"/>
                  </a:lnTo>
                  <a:lnTo>
                    <a:pt x="85" y="12"/>
                  </a:lnTo>
                  <a:lnTo>
                    <a:pt x="84" y="11"/>
                  </a:lnTo>
                  <a:lnTo>
                    <a:pt x="84" y="9"/>
                  </a:lnTo>
                  <a:lnTo>
                    <a:pt x="82" y="7"/>
                  </a:lnTo>
                  <a:lnTo>
                    <a:pt x="82" y="5"/>
                  </a:lnTo>
                  <a:lnTo>
                    <a:pt x="81" y="4"/>
                  </a:lnTo>
                  <a:lnTo>
                    <a:pt x="78" y="2"/>
                  </a:lnTo>
                  <a:lnTo>
                    <a:pt x="77" y="1"/>
                  </a:lnTo>
                  <a:lnTo>
                    <a:pt x="75" y="1"/>
                  </a:lnTo>
                  <a:lnTo>
                    <a:pt x="74" y="0"/>
                  </a:lnTo>
                  <a:lnTo>
                    <a:pt x="72" y="0"/>
                  </a:lnTo>
                  <a:lnTo>
                    <a:pt x="71" y="0"/>
                  </a:lnTo>
                  <a:lnTo>
                    <a:pt x="68" y="0"/>
                  </a:lnTo>
                  <a:lnTo>
                    <a:pt x="65" y="0"/>
                  </a:lnTo>
                  <a:lnTo>
                    <a:pt x="62" y="0"/>
                  </a:lnTo>
                  <a:lnTo>
                    <a:pt x="59" y="1"/>
                  </a:lnTo>
                  <a:lnTo>
                    <a:pt x="56" y="2"/>
                  </a:lnTo>
                  <a:lnTo>
                    <a:pt x="53" y="4"/>
                  </a:lnTo>
                  <a:lnTo>
                    <a:pt x="50" y="6"/>
                  </a:lnTo>
                  <a:lnTo>
                    <a:pt x="48" y="8"/>
                  </a:lnTo>
                  <a:lnTo>
                    <a:pt x="45" y="9"/>
                  </a:lnTo>
                  <a:lnTo>
                    <a:pt x="43" y="11"/>
                  </a:lnTo>
                  <a:lnTo>
                    <a:pt x="38" y="15"/>
                  </a:lnTo>
                  <a:lnTo>
                    <a:pt x="34" y="19"/>
                  </a:lnTo>
                  <a:lnTo>
                    <a:pt x="27" y="19"/>
                  </a:lnTo>
                  <a:lnTo>
                    <a:pt x="14" y="38"/>
                  </a:lnTo>
                  <a:lnTo>
                    <a:pt x="11" y="44"/>
                  </a:lnTo>
                  <a:lnTo>
                    <a:pt x="12" y="48"/>
                  </a:lnTo>
                  <a:lnTo>
                    <a:pt x="10" y="50"/>
                  </a:lnTo>
                  <a:lnTo>
                    <a:pt x="8" y="54"/>
                  </a:lnTo>
                  <a:lnTo>
                    <a:pt x="7" y="58"/>
                  </a:lnTo>
                  <a:lnTo>
                    <a:pt x="5" y="62"/>
                  </a:lnTo>
                  <a:lnTo>
                    <a:pt x="3" y="66"/>
                  </a:lnTo>
                  <a:lnTo>
                    <a:pt x="2" y="70"/>
                  </a:lnTo>
                  <a:lnTo>
                    <a:pt x="1" y="76"/>
                  </a:lnTo>
                  <a:lnTo>
                    <a:pt x="0" y="80"/>
                  </a:lnTo>
                  <a:lnTo>
                    <a:pt x="0" y="83"/>
                  </a:lnTo>
                  <a:lnTo>
                    <a:pt x="0" y="86"/>
                  </a:lnTo>
                  <a:lnTo>
                    <a:pt x="0" y="88"/>
                  </a:lnTo>
                  <a:lnTo>
                    <a:pt x="0" y="90"/>
                  </a:lnTo>
                  <a:lnTo>
                    <a:pt x="0" y="93"/>
                  </a:lnTo>
                  <a:lnTo>
                    <a:pt x="0" y="95"/>
                  </a:lnTo>
                  <a:lnTo>
                    <a:pt x="0" y="97"/>
                  </a:lnTo>
                  <a:lnTo>
                    <a:pt x="1" y="99"/>
                  </a:lnTo>
                  <a:lnTo>
                    <a:pt x="1" y="101"/>
                  </a:lnTo>
                  <a:lnTo>
                    <a:pt x="2" y="103"/>
                  </a:lnTo>
                  <a:lnTo>
                    <a:pt x="2" y="105"/>
                  </a:lnTo>
                  <a:lnTo>
                    <a:pt x="4" y="106"/>
                  </a:lnTo>
                  <a:lnTo>
                    <a:pt x="5" y="107"/>
                  </a:lnTo>
                  <a:lnTo>
                    <a:pt x="7" y="109"/>
                  </a:lnTo>
                  <a:lnTo>
                    <a:pt x="8" y="110"/>
                  </a:lnTo>
                  <a:lnTo>
                    <a:pt x="10" y="112"/>
                  </a:lnTo>
                  <a:lnTo>
                    <a:pt x="10" y="112"/>
                  </a:lnTo>
                  <a:lnTo>
                    <a:pt x="10" y="113"/>
                  </a:lnTo>
                  <a:lnTo>
                    <a:pt x="12" y="113"/>
                  </a:lnTo>
                  <a:lnTo>
                    <a:pt x="14" y="114"/>
                  </a:lnTo>
                  <a:lnTo>
                    <a:pt x="16" y="115"/>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58" name="Freeform 542"/>
            <p:cNvSpPr>
              <a:spLocks noChangeAspect="1"/>
            </p:cNvSpPr>
            <p:nvPr/>
          </p:nvSpPr>
          <p:spPr bwMode="auto">
            <a:xfrm>
              <a:off x="3954" y="3279"/>
              <a:ext cx="96" cy="77"/>
            </a:xfrm>
            <a:custGeom>
              <a:avLst/>
              <a:gdLst>
                <a:gd name="T0" fmla="*/ 95 w 96"/>
                <a:gd name="T1" fmla="*/ 70 h 77"/>
                <a:gd name="T2" fmla="*/ 84 w 96"/>
                <a:gd name="T3" fmla="*/ 62 h 77"/>
                <a:gd name="T4" fmla="*/ 86 w 96"/>
                <a:gd name="T5" fmla="*/ 57 h 77"/>
                <a:gd name="T6" fmla="*/ 73 w 96"/>
                <a:gd name="T7" fmla="*/ 53 h 77"/>
                <a:gd name="T8" fmla="*/ 76 w 96"/>
                <a:gd name="T9" fmla="*/ 50 h 77"/>
                <a:gd name="T10" fmla="*/ 59 w 96"/>
                <a:gd name="T11" fmla="*/ 16 h 77"/>
                <a:gd name="T12" fmla="*/ 63 w 96"/>
                <a:gd name="T13" fmla="*/ 15 h 77"/>
                <a:gd name="T14" fmla="*/ 54 w 96"/>
                <a:gd name="T15" fmla="*/ 0 h 77"/>
                <a:gd name="T16" fmla="*/ 51 w 96"/>
                <a:gd name="T17" fmla="*/ 7 h 77"/>
                <a:gd name="T18" fmla="*/ 46 w 96"/>
                <a:gd name="T19" fmla="*/ 14 h 77"/>
                <a:gd name="T20" fmla="*/ 41 w 96"/>
                <a:gd name="T21" fmla="*/ 20 h 77"/>
                <a:gd name="T22" fmla="*/ 35 w 96"/>
                <a:gd name="T23" fmla="*/ 26 h 77"/>
                <a:gd name="T24" fmla="*/ 23 w 96"/>
                <a:gd name="T25" fmla="*/ 51 h 77"/>
                <a:gd name="T26" fmla="*/ 37 w 96"/>
                <a:gd name="T27" fmla="*/ 51 h 77"/>
                <a:gd name="T28" fmla="*/ 46 w 96"/>
                <a:gd name="T29" fmla="*/ 35 h 77"/>
                <a:gd name="T30" fmla="*/ 48 w 96"/>
                <a:gd name="T31" fmla="*/ 51 h 77"/>
                <a:gd name="T32" fmla="*/ 47 w 96"/>
                <a:gd name="T33" fmla="*/ 32 h 77"/>
                <a:gd name="T34" fmla="*/ 39 w 96"/>
                <a:gd name="T35" fmla="*/ 46 h 77"/>
                <a:gd name="T36" fmla="*/ 40 w 96"/>
                <a:gd name="T37" fmla="*/ 32 h 77"/>
                <a:gd name="T38" fmla="*/ 40 w 96"/>
                <a:gd name="T39" fmla="*/ 24 h 77"/>
                <a:gd name="T40" fmla="*/ 41 w 96"/>
                <a:gd name="T41" fmla="*/ 30 h 77"/>
                <a:gd name="T42" fmla="*/ 49 w 96"/>
                <a:gd name="T43" fmla="*/ 10 h 77"/>
                <a:gd name="T44" fmla="*/ 47 w 96"/>
                <a:gd name="T45" fmla="*/ 30 h 77"/>
                <a:gd name="T46" fmla="*/ 51 w 96"/>
                <a:gd name="T47" fmla="*/ 7 h 77"/>
                <a:gd name="T48" fmla="*/ 35 w 96"/>
                <a:gd name="T49" fmla="*/ 30 h 77"/>
                <a:gd name="T50" fmla="*/ 49 w 96"/>
                <a:gd name="T51" fmla="*/ 32 h 77"/>
                <a:gd name="T52" fmla="*/ 51 w 96"/>
                <a:gd name="T53" fmla="*/ 51 h 77"/>
                <a:gd name="T54" fmla="*/ 60 w 96"/>
                <a:gd name="T55" fmla="*/ 32 h 77"/>
                <a:gd name="T56" fmla="*/ 53 w 96"/>
                <a:gd name="T57" fmla="*/ 32 h 77"/>
                <a:gd name="T58" fmla="*/ 52 w 96"/>
                <a:gd name="T59" fmla="*/ 34 h 77"/>
                <a:gd name="T60" fmla="*/ 59 w 96"/>
                <a:gd name="T61" fmla="*/ 51 h 77"/>
                <a:gd name="T62" fmla="*/ 60 w 96"/>
                <a:gd name="T63" fmla="*/ 30 h 77"/>
                <a:gd name="T64" fmla="*/ 54 w 96"/>
                <a:gd name="T65" fmla="*/ 7 h 77"/>
                <a:gd name="T66" fmla="*/ 53 w 96"/>
                <a:gd name="T67" fmla="*/ 19 h 77"/>
                <a:gd name="T68" fmla="*/ 57 w 96"/>
                <a:gd name="T69" fmla="*/ 16 h 77"/>
                <a:gd name="T70" fmla="*/ 18 w 96"/>
                <a:gd name="T71" fmla="*/ 51 h 77"/>
                <a:gd name="T72" fmla="*/ 7 w 96"/>
                <a:gd name="T73" fmla="*/ 57 h 77"/>
                <a:gd name="T74" fmla="*/ 9 w 96"/>
                <a:gd name="T75" fmla="*/ 62 h 77"/>
                <a:gd name="T76" fmla="*/ 0 w 96"/>
                <a:gd name="T77" fmla="*/ 70 h 77"/>
                <a:gd name="T78" fmla="*/ 95 w 96"/>
                <a:gd name="T79"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77">
                  <a:moveTo>
                    <a:pt x="95" y="76"/>
                  </a:moveTo>
                  <a:lnTo>
                    <a:pt x="95" y="70"/>
                  </a:lnTo>
                  <a:lnTo>
                    <a:pt x="91" y="70"/>
                  </a:lnTo>
                  <a:lnTo>
                    <a:pt x="84" y="62"/>
                  </a:lnTo>
                  <a:lnTo>
                    <a:pt x="86" y="62"/>
                  </a:lnTo>
                  <a:lnTo>
                    <a:pt x="86" y="57"/>
                  </a:lnTo>
                  <a:lnTo>
                    <a:pt x="71" y="57"/>
                  </a:lnTo>
                  <a:lnTo>
                    <a:pt x="73" y="53"/>
                  </a:lnTo>
                  <a:lnTo>
                    <a:pt x="76" y="53"/>
                  </a:lnTo>
                  <a:lnTo>
                    <a:pt x="76" y="50"/>
                  </a:lnTo>
                  <a:lnTo>
                    <a:pt x="68" y="50"/>
                  </a:lnTo>
                  <a:lnTo>
                    <a:pt x="59" y="16"/>
                  </a:lnTo>
                  <a:lnTo>
                    <a:pt x="63" y="16"/>
                  </a:lnTo>
                  <a:lnTo>
                    <a:pt x="63" y="15"/>
                  </a:lnTo>
                  <a:lnTo>
                    <a:pt x="59" y="16"/>
                  </a:lnTo>
                  <a:lnTo>
                    <a:pt x="54" y="0"/>
                  </a:lnTo>
                  <a:lnTo>
                    <a:pt x="53" y="3"/>
                  </a:lnTo>
                  <a:lnTo>
                    <a:pt x="51" y="7"/>
                  </a:lnTo>
                  <a:lnTo>
                    <a:pt x="48" y="10"/>
                  </a:lnTo>
                  <a:lnTo>
                    <a:pt x="46" y="14"/>
                  </a:lnTo>
                  <a:lnTo>
                    <a:pt x="43" y="17"/>
                  </a:lnTo>
                  <a:lnTo>
                    <a:pt x="41" y="20"/>
                  </a:lnTo>
                  <a:lnTo>
                    <a:pt x="38" y="23"/>
                  </a:lnTo>
                  <a:lnTo>
                    <a:pt x="35" y="26"/>
                  </a:lnTo>
                  <a:lnTo>
                    <a:pt x="19" y="51"/>
                  </a:lnTo>
                  <a:lnTo>
                    <a:pt x="23" y="51"/>
                  </a:lnTo>
                  <a:lnTo>
                    <a:pt x="40" y="35"/>
                  </a:lnTo>
                  <a:lnTo>
                    <a:pt x="37" y="51"/>
                  </a:lnTo>
                  <a:lnTo>
                    <a:pt x="38" y="51"/>
                  </a:lnTo>
                  <a:lnTo>
                    <a:pt x="46" y="35"/>
                  </a:lnTo>
                  <a:lnTo>
                    <a:pt x="47" y="51"/>
                  </a:lnTo>
                  <a:lnTo>
                    <a:pt x="48" y="51"/>
                  </a:lnTo>
                  <a:lnTo>
                    <a:pt x="48" y="47"/>
                  </a:lnTo>
                  <a:lnTo>
                    <a:pt x="47" y="32"/>
                  </a:lnTo>
                  <a:lnTo>
                    <a:pt x="46" y="32"/>
                  </a:lnTo>
                  <a:lnTo>
                    <a:pt x="39" y="46"/>
                  </a:lnTo>
                  <a:lnTo>
                    <a:pt x="41" y="32"/>
                  </a:lnTo>
                  <a:lnTo>
                    <a:pt x="40" y="32"/>
                  </a:lnTo>
                  <a:lnTo>
                    <a:pt x="23" y="49"/>
                  </a:lnTo>
                  <a:lnTo>
                    <a:pt x="40" y="24"/>
                  </a:lnTo>
                  <a:lnTo>
                    <a:pt x="40" y="30"/>
                  </a:lnTo>
                  <a:lnTo>
                    <a:pt x="41" y="30"/>
                  </a:lnTo>
                  <a:lnTo>
                    <a:pt x="41" y="22"/>
                  </a:lnTo>
                  <a:lnTo>
                    <a:pt x="49" y="10"/>
                  </a:lnTo>
                  <a:lnTo>
                    <a:pt x="46" y="30"/>
                  </a:lnTo>
                  <a:lnTo>
                    <a:pt x="47" y="30"/>
                  </a:lnTo>
                  <a:lnTo>
                    <a:pt x="51" y="7"/>
                  </a:lnTo>
                  <a:lnTo>
                    <a:pt x="51" y="7"/>
                  </a:lnTo>
                  <a:lnTo>
                    <a:pt x="50" y="30"/>
                  </a:lnTo>
                  <a:lnTo>
                    <a:pt x="35" y="30"/>
                  </a:lnTo>
                  <a:lnTo>
                    <a:pt x="34" y="32"/>
                  </a:lnTo>
                  <a:lnTo>
                    <a:pt x="49" y="32"/>
                  </a:lnTo>
                  <a:lnTo>
                    <a:pt x="48" y="51"/>
                  </a:lnTo>
                  <a:lnTo>
                    <a:pt x="51" y="51"/>
                  </a:lnTo>
                  <a:lnTo>
                    <a:pt x="52" y="32"/>
                  </a:lnTo>
                  <a:lnTo>
                    <a:pt x="60" y="32"/>
                  </a:lnTo>
                  <a:lnTo>
                    <a:pt x="58" y="48"/>
                  </a:lnTo>
                  <a:lnTo>
                    <a:pt x="53" y="32"/>
                  </a:lnTo>
                  <a:lnTo>
                    <a:pt x="52" y="32"/>
                  </a:lnTo>
                  <a:lnTo>
                    <a:pt x="52" y="34"/>
                  </a:lnTo>
                  <a:lnTo>
                    <a:pt x="58" y="51"/>
                  </a:lnTo>
                  <a:lnTo>
                    <a:pt x="59" y="51"/>
                  </a:lnTo>
                  <a:lnTo>
                    <a:pt x="61" y="34"/>
                  </a:lnTo>
                  <a:lnTo>
                    <a:pt x="60" y="30"/>
                  </a:lnTo>
                  <a:lnTo>
                    <a:pt x="52" y="30"/>
                  </a:lnTo>
                  <a:lnTo>
                    <a:pt x="54" y="7"/>
                  </a:lnTo>
                  <a:lnTo>
                    <a:pt x="57" y="15"/>
                  </a:lnTo>
                  <a:lnTo>
                    <a:pt x="53" y="19"/>
                  </a:lnTo>
                  <a:lnTo>
                    <a:pt x="53" y="21"/>
                  </a:lnTo>
                  <a:lnTo>
                    <a:pt x="57" y="16"/>
                  </a:lnTo>
                  <a:lnTo>
                    <a:pt x="66" y="51"/>
                  </a:lnTo>
                  <a:lnTo>
                    <a:pt x="18" y="51"/>
                  </a:lnTo>
                  <a:lnTo>
                    <a:pt x="18" y="57"/>
                  </a:lnTo>
                  <a:lnTo>
                    <a:pt x="7" y="57"/>
                  </a:lnTo>
                  <a:lnTo>
                    <a:pt x="7" y="62"/>
                  </a:lnTo>
                  <a:lnTo>
                    <a:pt x="9" y="62"/>
                  </a:lnTo>
                  <a:lnTo>
                    <a:pt x="2" y="70"/>
                  </a:lnTo>
                  <a:lnTo>
                    <a:pt x="0" y="70"/>
                  </a:lnTo>
                  <a:lnTo>
                    <a:pt x="0" y="76"/>
                  </a:lnTo>
                  <a:lnTo>
                    <a:pt x="95" y="7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59" name="Freeform 543"/>
            <p:cNvSpPr>
              <a:spLocks noChangeAspect="1"/>
            </p:cNvSpPr>
            <p:nvPr/>
          </p:nvSpPr>
          <p:spPr bwMode="auto">
            <a:xfrm>
              <a:off x="4006" y="3333"/>
              <a:ext cx="17" cy="17"/>
            </a:xfrm>
            <a:custGeom>
              <a:avLst/>
              <a:gdLst>
                <a:gd name="T0" fmla="*/ 14 w 17"/>
                <a:gd name="T1" fmla="*/ 16 h 17"/>
                <a:gd name="T2" fmla="*/ 16 w 17"/>
                <a:gd name="T3" fmla="*/ 0 h 17"/>
                <a:gd name="T4" fmla="*/ 0 w 17"/>
                <a:gd name="T5" fmla="*/ 0 h 17"/>
                <a:gd name="T6" fmla="*/ 0 w 17"/>
                <a:gd name="T7" fmla="*/ 16 h 17"/>
                <a:gd name="T8" fmla="*/ 14 w 17"/>
                <a:gd name="T9" fmla="*/ 16 h 17"/>
              </a:gdLst>
              <a:ahLst/>
              <a:cxnLst>
                <a:cxn ang="0">
                  <a:pos x="T0" y="T1"/>
                </a:cxn>
                <a:cxn ang="0">
                  <a:pos x="T2" y="T3"/>
                </a:cxn>
                <a:cxn ang="0">
                  <a:pos x="T4" y="T5"/>
                </a:cxn>
                <a:cxn ang="0">
                  <a:pos x="T6" y="T7"/>
                </a:cxn>
                <a:cxn ang="0">
                  <a:pos x="T8" y="T9"/>
                </a:cxn>
              </a:cxnLst>
              <a:rect l="0" t="0" r="r" b="b"/>
              <a:pathLst>
                <a:path w="17" h="17">
                  <a:moveTo>
                    <a:pt x="14" y="16"/>
                  </a:moveTo>
                  <a:lnTo>
                    <a:pt x="16" y="0"/>
                  </a:lnTo>
                  <a:lnTo>
                    <a:pt x="0" y="0"/>
                  </a:lnTo>
                  <a:lnTo>
                    <a:pt x="0" y="16"/>
                  </a:lnTo>
                  <a:lnTo>
                    <a:pt x="14"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60" name="Freeform 544"/>
            <p:cNvSpPr>
              <a:spLocks noChangeAspect="1"/>
            </p:cNvSpPr>
            <p:nvPr/>
          </p:nvSpPr>
          <p:spPr bwMode="auto">
            <a:xfrm>
              <a:off x="3975" y="3333"/>
              <a:ext cx="29" cy="17"/>
            </a:xfrm>
            <a:custGeom>
              <a:avLst/>
              <a:gdLst>
                <a:gd name="T0" fmla="*/ 28 w 29"/>
                <a:gd name="T1" fmla="*/ 16 h 17"/>
                <a:gd name="T2" fmla="*/ 28 w 29"/>
                <a:gd name="T3" fmla="*/ 0 h 17"/>
                <a:gd name="T4" fmla="*/ 0 w 29"/>
                <a:gd name="T5" fmla="*/ 0 h 17"/>
                <a:gd name="T6" fmla="*/ 0 w 29"/>
                <a:gd name="T7" fmla="*/ 16 h 17"/>
                <a:gd name="T8" fmla="*/ 28 w 29"/>
                <a:gd name="T9" fmla="*/ 16 h 17"/>
              </a:gdLst>
              <a:ahLst/>
              <a:cxnLst>
                <a:cxn ang="0">
                  <a:pos x="T0" y="T1"/>
                </a:cxn>
                <a:cxn ang="0">
                  <a:pos x="T2" y="T3"/>
                </a:cxn>
                <a:cxn ang="0">
                  <a:pos x="T4" y="T5"/>
                </a:cxn>
                <a:cxn ang="0">
                  <a:pos x="T6" y="T7"/>
                </a:cxn>
                <a:cxn ang="0">
                  <a:pos x="T8" y="T9"/>
                </a:cxn>
              </a:cxnLst>
              <a:rect l="0" t="0" r="r" b="b"/>
              <a:pathLst>
                <a:path w="29" h="17">
                  <a:moveTo>
                    <a:pt x="28" y="16"/>
                  </a:moveTo>
                  <a:lnTo>
                    <a:pt x="28" y="0"/>
                  </a:lnTo>
                  <a:lnTo>
                    <a:pt x="0" y="0"/>
                  </a:lnTo>
                  <a:lnTo>
                    <a:pt x="0" y="16"/>
                  </a:lnTo>
                  <a:lnTo>
                    <a:pt x="2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61" name="Freeform 545"/>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62" name="Freeform 546"/>
            <p:cNvSpPr>
              <a:spLocks noChangeAspect="1"/>
            </p:cNvSpPr>
            <p:nvPr/>
          </p:nvSpPr>
          <p:spPr bwMode="auto">
            <a:xfrm>
              <a:off x="3930" y="3209"/>
              <a:ext cx="89" cy="118"/>
            </a:xfrm>
            <a:custGeom>
              <a:avLst/>
              <a:gdLst>
                <a:gd name="T0" fmla="*/ 19 w 89"/>
                <a:gd name="T1" fmla="*/ 117 h 118"/>
                <a:gd name="T2" fmla="*/ 27 w 89"/>
                <a:gd name="T3" fmla="*/ 115 h 118"/>
                <a:gd name="T4" fmla="*/ 34 w 89"/>
                <a:gd name="T5" fmla="*/ 113 h 118"/>
                <a:gd name="T6" fmla="*/ 41 w 89"/>
                <a:gd name="T7" fmla="*/ 109 h 118"/>
                <a:gd name="T8" fmla="*/ 47 w 89"/>
                <a:gd name="T9" fmla="*/ 104 h 118"/>
                <a:gd name="T10" fmla="*/ 53 w 89"/>
                <a:gd name="T11" fmla="*/ 98 h 118"/>
                <a:gd name="T12" fmla="*/ 59 w 89"/>
                <a:gd name="T13" fmla="*/ 91 h 118"/>
                <a:gd name="T14" fmla="*/ 65 w 89"/>
                <a:gd name="T15" fmla="*/ 83 h 118"/>
                <a:gd name="T16" fmla="*/ 70 w 89"/>
                <a:gd name="T17" fmla="*/ 75 h 118"/>
                <a:gd name="T18" fmla="*/ 74 w 89"/>
                <a:gd name="T19" fmla="*/ 66 h 118"/>
                <a:gd name="T20" fmla="*/ 79 w 89"/>
                <a:gd name="T21" fmla="*/ 57 h 118"/>
                <a:gd name="T22" fmla="*/ 82 w 89"/>
                <a:gd name="T23" fmla="*/ 49 h 118"/>
                <a:gd name="T24" fmla="*/ 85 w 89"/>
                <a:gd name="T25" fmla="*/ 40 h 118"/>
                <a:gd name="T26" fmla="*/ 86 w 89"/>
                <a:gd name="T27" fmla="*/ 32 h 118"/>
                <a:gd name="T28" fmla="*/ 88 w 89"/>
                <a:gd name="T29" fmla="*/ 25 h 118"/>
                <a:gd name="T30" fmla="*/ 88 w 89"/>
                <a:gd name="T31" fmla="*/ 18 h 118"/>
                <a:gd name="T32" fmla="*/ 86 w 89"/>
                <a:gd name="T33" fmla="*/ 13 h 118"/>
                <a:gd name="T34" fmla="*/ 85 w 89"/>
                <a:gd name="T35" fmla="*/ 9 h 118"/>
                <a:gd name="T36" fmla="*/ 83 w 89"/>
                <a:gd name="T37" fmla="*/ 5 h 118"/>
                <a:gd name="T38" fmla="*/ 79 w 89"/>
                <a:gd name="T39" fmla="*/ 2 h 118"/>
                <a:gd name="T40" fmla="*/ 76 w 89"/>
                <a:gd name="T41" fmla="*/ 1 h 118"/>
                <a:gd name="T42" fmla="*/ 73 w 89"/>
                <a:gd name="T43" fmla="*/ 0 h 118"/>
                <a:gd name="T44" fmla="*/ 68 w 89"/>
                <a:gd name="T45" fmla="*/ 0 h 118"/>
                <a:gd name="T46" fmla="*/ 63 w 89"/>
                <a:gd name="T47" fmla="*/ 0 h 118"/>
                <a:gd name="T48" fmla="*/ 57 w 89"/>
                <a:gd name="T49" fmla="*/ 2 h 118"/>
                <a:gd name="T50" fmla="*/ 51 w 89"/>
                <a:gd name="T51" fmla="*/ 6 h 118"/>
                <a:gd name="T52" fmla="*/ 45 w 89"/>
                <a:gd name="T53" fmla="*/ 10 h 118"/>
                <a:gd name="T54" fmla="*/ 38 w 89"/>
                <a:gd name="T55" fmla="*/ 16 h 118"/>
                <a:gd name="T56" fmla="*/ 27 w 89"/>
                <a:gd name="T57" fmla="*/ 20 h 118"/>
                <a:gd name="T58" fmla="*/ 11 w 89"/>
                <a:gd name="T59" fmla="*/ 44 h 118"/>
                <a:gd name="T60" fmla="*/ 10 w 89"/>
                <a:gd name="T61" fmla="*/ 51 h 118"/>
                <a:gd name="T62" fmla="*/ 7 w 89"/>
                <a:gd name="T63" fmla="*/ 59 h 118"/>
                <a:gd name="T64" fmla="*/ 3 w 89"/>
                <a:gd name="T65" fmla="*/ 67 h 118"/>
                <a:gd name="T66" fmla="*/ 1 w 89"/>
                <a:gd name="T67" fmla="*/ 77 h 118"/>
                <a:gd name="T68" fmla="*/ 0 w 89"/>
                <a:gd name="T69" fmla="*/ 85 h 118"/>
                <a:gd name="T70" fmla="*/ 0 w 89"/>
                <a:gd name="T71" fmla="*/ 89 h 118"/>
                <a:gd name="T72" fmla="*/ 0 w 89"/>
                <a:gd name="T73" fmla="*/ 94 h 118"/>
                <a:gd name="T74" fmla="*/ 0 w 89"/>
                <a:gd name="T75" fmla="*/ 98 h 118"/>
                <a:gd name="T76" fmla="*/ 1 w 89"/>
                <a:gd name="T77" fmla="*/ 103 h 118"/>
                <a:gd name="T78" fmla="*/ 2 w 89"/>
                <a:gd name="T79" fmla="*/ 106 h 118"/>
                <a:gd name="T80" fmla="*/ 5 w 89"/>
                <a:gd name="T81" fmla="*/ 109 h 118"/>
                <a:gd name="T82" fmla="*/ 8 w 89"/>
                <a:gd name="T83" fmla="*/ 112 h 118"/>
                <a:gd name="T84" fmla="*/ 10 w 89"/>
                <a:gd name="T85" fmla="*/ 114 h 118"/>
                <a:gd name="T86" fmla="*/ 12 w 89"/>
                <a:gd name="T87" fmla="*/ 115 h 118"/>
                <a:gd name="T88" fmla="*/ 16 w 89"/>
                <a:gd name="T89"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9" h="118">
                  <a:moveTo>
                    <a:pt x="16" y="117"/>
                  </a:moveTo>
                  <a:lnTo>
                    <a:pt x="19" y="117"/>
                  </a:lnTo>
                  <a:lnTo>
                    <a:pt x="23" y="116"/>
                  </a:lnTo>
                  <a:lnTo>
                    <a:pt x="27" y="115"/>
                  </a:lnTo>
                  <a:lnTo>
                    <a:pt x="30" y="115"/>
                  </a:lnTo>
                  <a:lnTo>
                    <a:pt x="34" y="113"/>
                  </a:lnTo>
                  <a:lnTo>
                    <a:pt x="37" y="111"/>
                  </a:lnTo>
                  <a:lnTo>
                    <a:pt x="41" y="109"/>
                  </a:lnTo>
                  <a:lnTo>
                    <a:pt x="44" y="106"/>
                  </a:lnTo>
                  <a:lnTo>
                    <a:pt x="47" y="104"/>
                  </a:lnTo>
                  <a:lnTo>
                    <a:pt x="50" y="101"/>
                  </a:lnTo>
                  <a:lnTo>
                    <a:pt x="53" y="98"/>
                  </a:lnTo>
                  <a:lnTo>
                    <a:pt x="57" y="95"/>
                  </a:lnTo>
                  <a:lnTo>
                    <a:pt x="59" y="91"/>
                  </a:lnTo>
                  <a:lnTo>
                    <a:pt x="63" y="87"/>
                  </a:lnTo>
                  <a:lnTo>
                    <a:pt x="65" y="83"/>
                  </a:lnTo>
                  <a:lnTo>
                    <a:pt x="68" y="79"/>
                  </a:lnTo>
                  <a:lnTo>
                    <a:pt x="70" y="75"/>
                  </a:lnTo>
                  <a:lnTo>
                    <a:pt x="72" y="70"/>
                  </a:lnTo>
                  <a:lnTo>
                    <a:pt x="74" y="66"/>
                  </a:lnTo>
                  <a:lnTo>
                    <a:pt x="77" y="62"/>
                  </a:lnTo>
                  <a:lnTo>
                    <a:pt x="79" y="57"/>
                  </a:lnTo>
                  <a:lnTo>
                    <a:pt x="80" y="53"/>
                  </a:lnTo>
                  <a:lnTo>
                    <a:pt x="82" y="49"/>
                  </a:lnTo>
                  <a:lnTo>
                    <a:pt x="83" y="45"/>
                  </a:lnTo>
                  <a:lnTo>
                    <a:pt x="85" y="40"/>
                  </a:lnTo>
                  <a:lnTo>
                    <a:pt x="85" y="36"/>
                  </a:lnTo>
                  <a:lnTo>
                    <a:pt x="86" y="32"/>
                  </a:lnTo>
                  <a:lnTo>
                    <a:pt x="86" y="28"/>
                  </a:lnTo>
                  <a:lnTo>
                    <a:pt x="88" y="25"/>
                  </a:lnTo>
                  <a:lnTo>
                    <a:pt x="88" y="21"/>
                  </a:lnTo>
                  <a:lnTo>
                    <a:pt x="88" y="18"/>
                  </a:lnTo>
                  <a:lnTo>
                    <a:pt x="86" y="15"/>
                  </a:lnTo>
                  <a:lnTo>
                    <a:pt x="86" y="13"/>
                  </a:lnTo>
                  <a:lnTo>
                    <a:pt x="85" y="11"/>
                  </a:lnTo>
                  <a:lnTo>
                    <a:pt x="85" y="9"/>
                  </a:lnTo>
                  <a:lnTo>
                    <a:pt x="83" y="7"/>
                  </a:lnTo>
                  <a:lnTo>
                    <a:pt x="83" y="5"/>
                  </a:lnTo>
                  <a:lnTo>
                    <a:pt x="82" y="4"/>
                  </a:lnTo>
                  <a:lnTo>
                    <a:pt x="79" y="2"/>
                  </a:lnTo>
                  <a:lnTo>
                    <a:pt x="77" y="1"/>
                  </a:lnTo>
                  <a:lnTo>
                    <a:pt x="76" y="1"/>
                  </a:lnTo>
                  <a:lnTo>
                    <a:pt x="75" y="0"/>
                  </a:lnTo>
                  <a:lnTo>
                    <a:pt x="73" y="0"/>
                  </a:lnTo>
                  <a:lnTo>
                    <a:pt x="71" y="0"/>
                  </a:lnTo>
                  <a:lnTo>
                    <a:pt x="68" y="0"/>
                  </a:lnTo>
                  <a:lnTo>
                    <a:pt x="66" y="0"/>
                  </a:lnTo>
                  <a:lnTo>
                    <a:pt x="63" y="0"/>
                  </a:lnTo>
                  <a:lnTo>
                    <a:pt x="60" y="1"/>
                  </a:lnTo>
                  <a:lnTo>
                    <a:pt x="57" y="2"/>
                  </a:lnTo>
                  <a:lnTo>
                    <a:pt x="54" y="4"/>
                  </a:lnTo>
                  <a:lnTo>
                    <a:pt x="51" y="6"/>
                  </a:lnTo>
                  <a:lnTo>
                    <a:pt x="48" y="8"/>
                  </a:lnTo>
                  <a:lnTo>
                    <a:pt x="45" y="10"/>
                  </a:lnTo>
                  <a:lnTo>
                    <a:pt x="43" y="11"/>
                  </a:lnTo>
                  <a:lnTo>
                    <a:pt x="38" y="16"/>
                  </a:lnTo>
                  <a:lnTo>
                    <a:pt x="34" y="20"/>
                  </a:lnTo>
                  <a:lnTo>
                    <a:pt x="27" y="20"/>
                  </a:lnTo>
                  <a:lnTo>
                    <a:pt x="14" y="39"/>
                  </a:lnTo>
                  <a:lnTo>
                    <a:pt x="11" y="44"/>
                  </a:lnTo>
                  <a:lnTo>
                    <a:pt x="12" y="49"/>
                  </a:lnTo>
                  <a:lnTo>
                    <a:pt x="10" y="51"/>
                  </a:lnTo>
                  <a:lnTo>
                    <a:pt x="8" y="55"/>
                  </a:lnTo>
                  <a:lnTo>
                    <a:pt x="7" y="59"/>
                  </a:lnTo>
                  <a:lnTo>
                    <a:pt x="5" y="63"/>
                  </a:lnTo>
                  <a:lnTo>
                    <a:pt x="3" y="67"/>
                  </a:lnTo>
                  <a:lnTo>
                    <a:pt x="2" y="72"/>
                  </a:lnTo>
                  <a:lnTo>
                    <a:pt x="1" y="77"/>
                  </a:lnTo>
                  <a:lnTo>
                    <a:pt x="0" y="82"/>
                  </a:lnTo>
                  <a:lnTo>
                    <a:pt x="0" y="85"/>
                  </a:lnTo>
                  <a:lnTo>
                    <a:pt x="0" y="87"/>
                  </a:lnTo>
                  <a:lnTo>
                    <a:pt x="0" y="89"/>
                  </a:lnTo>
                  <a:lnTo>
                    <a:pt x="0" y="92"/>
                  </a:lnTo>
                  <a:lnTo>
                    <a:pt x="0" y="94"/>
                  </a:lnTo>
                  <a:lnTo>
                    <a:pt x="0" y="96"/>
                  </a:lnTo>
                  <a:lnTo>
                    <a:pt x="0" y="98"/>
                  </a:lnTo>
                  <a:lnTo>
                    <a:pt x="1" y="101"/>
                  </a:lnTo>
                  <a:lnTo>
                    <a:pt x="1" y="103"/>
                  </a:lnTo>
                  <a:lnTo>
                    <a:pt x="2" y="105"/>
                  </a:lnTo>
                  <a:lnTo>
                    <a:pt x="2" y="106"/>
                  </a:lnTo>
                  <a:lnTo>
                    <a:pt x="4" y="108"/>
                  </a:lnTo>
                  <a:lnTo>
                    <a:pt x="5" y="109"/>
                  </a:lnTo>
                  <a:lnTo>
                    <a:pt x="7" y="111"/>
                  </a:lnTo>
                  <a:lnTo>
                    <a:pt x="8" y="112"/>
                  </a:lnTo>
                  <a:lnTo>
                    <a:pt x="10" y="114"/>
                  </a:lnTo>
                  <a:lnTo>
                    <a:pt x="10" y="114"/>
                  </a:lnTo>
                  <a:lnTo>
                    <a:pt x="11" y="115"/>
                  </a:lnTo>
                  <a:lnTo>
                    <a:pt x="12" y="115"/>
                  </a:lnTo>
                  <a:lnTo>
                    <a:pt x="14" y="116"/>
                  </a:lnTo>
                  <a:lnTo>
                    <a:pt x="16" y="11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63" name="Line 547"/>
            <p:cNvSpPr>
              <a:spLocks noChangeAspect="1" noChangeShapeType="1"/>
            </p:cNvSpPr>
            <p:nvPr/>
          </p:nvSpPr>
          <p:spPr bwMode="auto">
            <a:xfrm flipV="1">
              <a:off x="4034"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64" name="Line 548"/>
            <p:cNvSpPr>
              <a:spLocks noChangeAspect="1" noChangeShapeType="1"/>
            </p:cNvSpPr>
            <p:nvPr/>
          </p:nvSpPr>
          <p:spPr bwMode="auto">
            <a:xfrm flipH="1">
              <a:off x="3963" y="3341"/>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65" name="Freeform 549"/>
            <p:cNvSpPr>
              <a:spLocks noChangeAspect="1"/>
            </p:cNvSpPr>
            <p:nvPr/>
          </p:nvSpPr>
          <p:spPr bwMode="auto">
            <a:xfrm>
              <a:off x="3965" y="3341"/>
              <a:ext cx="17" cy="17"/>
            </a:xfrm>
            <a:custGeom>
              <a:avLst/>
              <a:gdLst>
                <a:gd name="T0" fmla="*/ 16 w 17"/>
                <a:gd name="T1" fmla="*/ 0 h 17"/>
                <a:gd name="T2" fmla="*/ 3 w 17"/>
                <a:gd name="T3" fmla="*/ 10 h 17"/>
                <a:gd name="T4" fmla="*/ 0 w 17"/>
                <a:gd name="T5" fmla="*/ 10 h 17"/>
                <a:gd name="T6" fmla="*/ 0 w 17"/>
                <a:gd name="T7" fmla="*/ 16 h 17"/>
              </a:gdLst>
              <a:ahLst/>
              <a:cxnLst>
                <a:cxn ang="0">
                  <a:pos x="T0" y="T1"/>
                </a:cxn>
                <a:cxn ang="0">
                  <a:pos x="T2" y="T3"/>
                </a:cxn>
                <a:cxn ang="0">
                  <a:pos x="T4" y="T5"/>
                </a:cxn>
                <a:cxn ang="0">
                  <a:pos x="T6" y="T7"/>
                </a:cxn>
              </a:cxnLst>
              <a:rect l="0" t="0" r="r" b="b"/>
              <a:pathLst>
                <a:path w="17" h="17">
                  <a:moveTo>
                    <a:pt x="16" y="0"/>
                  </a:moveTo>
                  <a:lnTo>
                    <a:pt x="3" y="10"/>
                  </a:lnTo>
                  <a:lnTo>
                    <a:pt x="0" y="10"/>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66" name="Line 550"/>
            <p:cNvSpPr>
              <a:spLocks noChangeAspect="1" noChangeShapeType="1"/>
            </p:cNvSpPr>
            <p:nvPr/>
          </p:nvSpPr>
          <p:spPr bwMode="auto">
            <a:xfrm flipV="1">
              <a:off x="3979"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67" name="Line 551"/>
            <p:cNvSpPr>
              <a:spLocks noChangeAspect="1" noChangeShapeType="1"/>
            </p:cNvSpPr>
            <p:nvPr/>
          </p:nvSpPr>
          <p:spPr bwMode="auto">
            <a:xfrm>
              <a:off x="3972" y="3336"/>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68" name="Line 552"/>
            <p:cNvSpPr>
              <a:spLocks noChangeAspect="1" noChangeShapeType="1"/>
            </p:cNvSpPr>
            <p:nvPr/>
          </p:nvSpPr>
          <p:spPr bwMode="auto">
            <a:xfrm flipV="1">
              <a:off x="3975"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69" name="Line 553"/>
            <p:cNvSpPr>
              <a:spLocks noChangeAspect="1" noChangeShapeType="1"/>
            </p:cNvSpPr>
            <p:nvPr/>
          </p:nvSpPr>
          <p:spPr bwMode="auto">
            <a:xfrm flipV="1">
              <a:off x="3976" y="3328"/>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70" name="Line 554"/>
            <p:cNvSpPr>
              <a:spLocks noChangeAspect="1" noChangeShapeType="1"/>
            </p:cNvSpPr>
            <p:nvPr/>
          </p:nvSpPr>
          <p:spPr bwMode="auto">
            <a:xfrm>
              <a:off x="4003"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71" name="Line 555"/>
            <p:cNvSpPr>
              <a:spLocks noChangeAspect="1" noChangeShapeType="1"/>
            </p:cNvSpPr>
            <p:nvPr/>
          </p:nvSpPr>
          <p:spPr bwMode="auto">
            <a:xfrm>
              <a:off x="4003" y="3336"/>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72" name="Line 556"/>
            <p:cNvSpPr>
              <a:spLocks noChangeAspect="1" noChangeShapeType="1"/>
            </p:cNvSpPr>
            <p:nvPr/>
          </p:nvSpPr>
          <p:spPr bwMode="auto">
            <a:xfrm flipV="1">
              <a:off x="4006"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73" name="Line 557"/>
            <p:cNvSpPr>
              <a:spLocks noChangeAspect="1" noChangeShapeType="1"/>
            </p:cNvSpPr>
            <p:nvPr/>
          </p:nvSpPr>
          <p:spPr bwMode="auto">
            <a:xfrm flipV="1">
              <a:off x="4022" y="333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74" name="Line 558"/>
            <p:cNvSpPr>
              <a:spLocks noChangeAspect="1" noChangeShapeType="1"/>
            </p:cNvSpPr>
            <p:nvPr/>
          </p:nvSpPr>
          <p:spPr bwMode="auto">
            <a:xfrm flipH="1">
              <a:off x="4021" y="3331"/>
              <a:ext cx="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75" name="Line 559"/>
            <p:cNvSpPr>
              <a:spLocks noChangeAspect="1" noChangeShapeType="1"/>
            </p:cNvSpPr>
            <p:nvPr/>
          </p:nvSpPr>
          <p:spPr bwMode="auto">
            <a:xfrm flipH="1">
              <a:off x="4024" y="3330"/>
              <a:ext cx="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76" name="Line 560"/>
            <p:cNvSpPr>
              <a:spLocks noChangeAspect="1" noChangeShapeType="1"/>
            </p:cNvSpPr>
            <p:nvPr/>
          </p:nvSpPr>
          <p:spPr bwMode="auto">
            <a:xfrm flipH="1">
              <a:off x="4021" y="3336"/>
              <a:ext cx="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77" name="Line 561"/>
            <p:cNvSpPr>
              <a:spLocks noChangeAspect="1" noChangeShapeType="1"/>
            </p:cNvSpPr>
            <p:nvPr/>
          </p:nvSpPr>
          <p:spPr bwMode="auto">
            <a:xfrm>
              <a:off x="4016" y="3312"/>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78" name="Line 562"/>
            <p:cNvSpPr>
              <a:spLocks noChangeAspect="1" noChangeShapeType="1"/>
            </p:cNvSpPr>
            <p:nvPr/>
          </p:nvSpPr>
          <p:spPr bwMode="auto">
            <a:xfrm flipV="1">
              <a:off x="4017" y="3295"/>
              <a:ext cx="1" cy="1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79" name="Line 563"/>
            <p:cNvSpPr>
              <a:spLocks noChangeAspect="1" noChangeShapeType="1"/>
            </p:cNvSpPr>
            <p:nvPr/>
          </p:nvSpPr>
          <p:spPr bwMode="auto">
            <a:xfrm flipH="1" flipV="1">
              <a:off x="4012" y="3289"/>
              <a:ext cx="6" cy="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80" name="Line 564"/>
            <p:cNvSpPr>
              <a:spLocks noChangeAspect="1" noChangeShapeType="1"/>
            </p:cNvSpPr>
            <p:nvPr/>
          </p:nvSpPr>
          <p:spPr bwMode="auto">
            <a:xfrm>
              <a:off x="4012" y="3294"/>
              <a:ext cx="0"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81" name="Line 565"/>
            <p:cNvSpPr>
              <a:spLocks noChangeAspect="1" noChangeShapeType="1"/>
            </p:cNvSpPr>
            <p:nvPr/>
          </p:nvSpPr>
          <p:spPr bwMode="auto">
            <a:xfrm>
              <a:off x="4014" y="3295"/>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82" name="Freeform 566"/>
            <p:cNvSpPr>
              <a:spLocks noChangeAspect="1"/>
            </p:cNvSpPr>
            <p:nvPr/>
          </p:nvSpPr>
          <p:spPr bwMode="auto">
            <a:xfrm>
              <a:off x="3957" y="3307"/>
              <a:ext cx="34" cy="18"/>
            </a:xfrm>
            <a:custGeom>
              <a:avLst/>
              <a:gdLst>
                <a:gd name="T0" fmla="*/ 0 w 34"/>
                <a:gd name="T1" fmla="*/ 17 h 18"/>
                <a:gd name="T2" fmla="*/ 9 w 34"/>
                <a:gd name="T3" fmla="*/ 15 h 18"/>
                <a:gd name="T4" fmla="*/ 12 w 34"/>
                <a:gd name="T5" fmla="*/ 14 h 18"/>
                <a:gd name="T6" fmla="*/ 15 w 34"/>
                <a:gd name="T7" fmla="*/ 13 h 18"/>
                <a:gd name="T8" fmla="*/ 18 w 34"/>
                <a:gd name="T9" fmla="*/ 10 h 18"/>
                <a:gd name="T10" fmla="*/ 21 w 34"/>
                <a:gd name="T11" fmla="*/ 9 h 18"/>
                <a:gd name="T12" fmla="*/ 24 w 34"/>
                <a:gd name="T13" fmla="*/ 7 h 18"/>
                <a:gd name="T14" fmla="*/ 27 w 34"/>
                <a:gd name="T15" fmla="*/ 4 h 18"/>
                <a:gd name="T16" fmla="*/ 30 w 34"/>
                <a:gd name="T17" fmla="*/ 2 h 18"/>
                <a:gd name="T18" fmla="*/ 33 w 3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8">
                  <a:moveTo>
                    <a:pt x="0" y="17"/>
                  </a:moveTo>
                  <a:lnTo>
                    <a:pt x="9" y="15"/>
                  </a:lnTo>
                  <a:lnTo>
                    <a:pt x="12" y="14"/>
                  </a:lnTo>
                  <a:lnTo>
                    <a:pt x="15" y="13"/>
                  </a:lnTo>
                  <a:lnTo>
                    <a:pt x="18" y="10"/>
                  </a:lnTo>
                  <a:lnTo>
                    <a:pt x="21" y="9"/>
                  </a:lnTo>
                  <a:lnTo>
                    <a:pt x="24" y="7"/>
                  </a:lnTo>
                  <a:lnTo>
                    <a:pt x="27" y="4"/>
                  </a:lnTo>
                  <a:lnTo>
                    <a:pt x="30" y="2"/>
                  </a:lnTo>
                  <a:lnTo>
                    <a:pt x="3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83" name="Line 567"/>
            <p:cNvSpPr>
              <a:spLocks noChangeAspect="1" noChangeShapeType="1"/>
            </p:cNvSpPr>
            <p:nvPr/>
          </p:nvSpPr>
          <p:spPr bwMode="auto">
            <a:xfrm flipV="1">
              <a:off x="3994" y="330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84" name="Line 568"/>
            <p:cNvSpPr>
              <a:spLocks noChangeAspect="1" noChangeShapeType="1"/>
            </p:cNvSpPr>
            <p:nvPr/>
          </p:nvSpPr>
          <p:spPr bwMode="auto">
            <a:xfrm flipV="1">
              <a:off x="4005" y="3285"/>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85" name="Freeform 569"/>
            <p:cNvSpPr>
              <a:spLocks noChangeAspect="1"/>
            </p:cNvSpPr>
            <p:nvPr/>
          </p:nvSpPr>
          <p:spPr bwMode="auto">
            <a:xfrm>
              <a:off x="4010" y="3224"/>
              <a:ext cx="17" cy="56"/>
            </a:xfrm>
            <a:custGeom>
              <a:avLst/>
              <a:gdLst>
                <a:gd name="T0" fmla="*/ 0 w 17"/>
                <a:gd name="T1" fmla="*/ 55 h 56"/>
                <a:gd name="T2" fmla="*/ 3 w 17"/>
                <a:gd name="T3" fmla="*/ 48 h 56"/>
                <a:gd name="T4" fmla="*/ 6 w 17"/>
                <a:gd name="T5" fmla="*/ 43 h 56"/>
                <a:gd name="T6" fmla="*/ 10 w 17"/>
                <a:gd name="T7" fmla="*/ 37 h 56"/>
                <a:gd name="T8" fmla="*/ 12 w 17"/>
                <a:gd name="T9" fmla="*/ 30 h 56"/>
                <a:gd name="T10" fmla="*/ 13 w 17"/>
                <a:gd name="T11" fmla="*/ 27 h 56"/>
                <a:gd name="T12" fmla="*/ 13 w 17"/>
                <a:gd name="T13" fmla="*/ 24 h 56"/>
                <a:gd name="T14" fmla="*/ 14 w 17"/>
                <a:gd name="T15" fmla="*/ 21 h 56"/>
                <a:gd name="T16" fmla="*/ 16 w 17"/>
                <a:gd name="T17" fmla="*/ 19 h 56"/>
                <a:gd name="T18" fmla="*/ 16 w 17"/>
                <a:gd name="T19" fmla="*/ 16 h 56"/>
                <a:gd name="T20" fmla="*/ 16 w 17"/>
                <a:gd name="T21" fmla="*/ 13 h 56"/>
                <a:gd name="T22" fmla="*/ 16 w 17"/>
                <a:gd name="T23" fmla="*/ 10 h 56"/>
                <a:gd name="T24" fmla="*/ 16 w 17"/>
                <a:gd name="T25" fmla="*/ 8 h 56"/>
                <a:gd name="T26" fmla="*/ 11 w 17"/>
                <a:gd name="T2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6">
                  <a:moveTo>
                    <a:pt x="0" y="55"/>
                  </a:moveTo>
                  <a:lnTo>
                    <a:pt x="3" y="48"/>
                  </a:lnTo>
                  <a:lnTo>
                    <a:pt x="6" y="43"/>
                  </a:lnTo>
                  <a:lnTo>
                    <a:pt x="10" y="37"/>
                  </a:lnTo>
                  <a:lnTo>
                    <a:pt x="12" y="30"/>
                  </a:lnTo>
                  <a:lnTo>
                    <a:pt x="13" y="27"/>
                  </a:lnTo>
                  <a:lnTo>
                    <a:pt x="13" y="24"/>
                  </a:lnTo>
                  <a:lnTo>
                    <a:pt x="14" y="21"/>
                  </a:lnTo>
                  <a:lnTo>
                    <a:pt x="16" y="19"/>
                  </a:lnTo>
                  <a:lnTo>
                    <a:pt x="16" y="16"/>
                  </a:lnTo>
                  <a:lnTo>
                    <a:pt x="16" y="13"/>
                  </a:lnTo>
                  <a:lnTo>
                    <a:pt x="16" y="10"/>
                  </a:lnTo>
                  <a:lnTo>
                    <a:pt x="16" y="8"/>
                  </a:lnTo>
                  <a:lnTo>
                    <a:pt x="11"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86" name="Line 570"/>
            <p:cNvSpPr>
              <a:spLocks noChangeAspect="1" noChangeShapeType="1"/>
            </p:cNvSpPr>
            <p:nvPr/>
          </p:nvSpPr>
          <p:spPr bwMode="auto">
            <a:xfrm>
              <a:off x="4018" y="3239"/>
              <a:ext cx="3"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87" name="Line 571"/>
            <p:cNvSpPr>
              <a:spLocks noChangeAspect="1" noChangeShapeType="1"/>
            </p:cNvSpPr>
            <p:nvPr/>
          </p:nvSpPr>
          <p:spPr bwMode="auto">
            <a:xfrm flipH="1" flipV="1">
              <a:off x="4014" y="3254"/>
              <a:ext cx="4"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88" name="Line 572"/>
            <p:cNvSpPr>
              <a:spLocks noChangeAspect="1" noChangeShapeType="1"/>
            </p:cNvSpPr>
            <p:nvPr/>
          </p:nvSpPr>
          <p:spPr bwMode="auto">
            <a:xfrm>
              <a:off x="4010" y="3266"/>
              <a:ext cx="4"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89" name="Line 573"/>
            <p:cNvSpPr>
              <a:spLocks noChangeAspect="1" noChangeShapeType="1"/>
            </p:cNvSpPr>
            <p:nvPr/>
          </p:nvSpPr>
          <p:spPr bwMode="auto">
            <a:xfrm flipH="1" flipV="1">
              <a:off x="4005" y="3277"/>
              <a:ext cx="4"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90" name="Line 574"/>
            <p:cNvSpPr>
              <a:spLocks noChangeAspect="1" noChangeShapeType="1"/>
            </p:cNvSpPr>
            <p:nvPr/>
          </p:nvSpPr>
          <p:spPr bwMode="auto">
            <a:xfrm>
              <a:off x="3998" y="3289"/>
              <a:ext cx="5"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91" name="Line 575"/>
            <p:cNvSpPr>
              <a:spLocks noChangeAspect="1" noChangeShapeType="1"/>
            </p:cNvSpPr>
            <p:nvPr/>
          </p:nvSpPr>
          <p:spPr bwMode="auto">
            <a:xfrm flipH="1" flipV="1">
              <a:off x="3991" y="3298"/>
              <a:ext cx="5"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92" name="Line 576"/>
            <p:cNvSpPr>
              <a:spLocks noChangeAspect="1" noChangeShapeType="1"/>
            </p:cNvSpPr>
            <p:nvPr/>
          </p:nvSpPr>
          <p:spPr bwMode="auto">
            <a:xfrm>
              <a:off x="3982" y="3310"/>
              <a:ext cx="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93" name="Line 577"/>
            <p:cNvSpPr>
              <a:spLocks noChangeAspect="1" noChangeShapeType="1"/>
            </p:cNvSpPr>
            <p:nvPr/>
          </p:nvSpPr>
          <p:spPr bwMode="auto">
            <a:xfrm flipH="1" flipV="1">
              <a:off x="3974" y="3316"/>
              <a:ext cx="4"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94" name="Line 578"/>
            <p:cNvSpPr>
              <a:spLocks noChangeAspect="1" noChangeShapeType="1"/>
            </p:cNvSpPr>
            <p:nvPr/>
          </p:nvSpPr>
          <p:spPr bwMode="auto">
            <a:xfrm>
              <a:off x="3965" y="3321"/>
              <a:ext cx="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95" name="Freeform 579"/>
            <p:cNvSpPr>
              <a:spLocks noChangeAspect="1"/>
            </p:cNvSpPr>
            <p:nvPr/>
          </p:nvSpPr>
          <p:spPr bwMode="auto">
            <a:xfrm>
              <a:off x="3965" y="3232"/>
              <a:ext cx="57" cy="92"/>
            </a:xfrm>
            <a:custGeom>
              <a:avLst/>
              <a:gdLst>
                <a:gd name="T0" fmla="*/ 56 w 57"/>
                <a:gd name="T1" fmla="*/ 0 h 92"/>
                <a:gd name="T2" fmla="*/ 52 w 57"/>
                <a:gd name="T3" fmla="*/ 8 h 92"/>
                <a:gd name="T4" fmla="*/ 52 w 57"/>
                <a:gd name="T5" fmla="*/ 26 h 92"/>
                <a:gd name="T6" fmla="*/ 44 w 57"/>
                <a:gd name="T7" fmla="*/ 34 h 92"/>
                <a:gd name="T8" fmla="*/ 44 w 57"/>
                <a:gd name="T9" fmla="*/ 47 h 92"/>
                <a:gd name="T10" fmla="*/ 33 w 57"/>
                <a:gd name="T11" fmla="*/ 56 h 92"/>
                <a:gd name="T12" fmla="*/ 30 w 57"/>
                <a:gd name="T13" fmla="*/ 67 h 92"/>
                <a:gd name="T14" fmla="*/ 16 w 57"/>
                <a:gd name="T15" fmla="*/ 76 h 92"/>
                <a:gd name="T16" fmla="*/ 12 w 57"/>
                <a:gd name="T17" fmla="*/ 84 h 92"/>
                <a:gd name="T18" fmla="*/ 0 w 57"/>
                <a:gd name="T19" fmla="*/ 89 h 92"/>
                <a:gd name="T20" fmla="*/ 1 w 57"/>
                <a:gd name="T21"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92">
                  <a:moveTo>
                    <a:pt x="56" y="0"/>
                  </a:moveTo>
                  <a:lnTo>
                    <a:pt x="52" y="8"/>
                  </a:lnTo>
                  <a:lnTo>
                    <a:pt x="52" y="26"/>
                  </a:lnTo>
                  <a:lnTo>
                    <a:pt x="44" y="34"/>
                  </a:lnTo>
                  <a:lnTo>
                    <a:pt x="44" y="47"/>
                  </a:lnTo>
                  <a:lnTo>
                    <a:pt x="33" y="56"/>
                  </a:lnTo>
                  <a:lnTo>
                    <a:pt x="30" y="67"/>
                  </a:lnTo>
                  <a:lnTo>
                    <a:pt x="16" y="76"/>
                  </a:lnTo>
                  <a:lnTo>
                    <a:pt x="12" y="84"/>
                  </a:lnTo>
                  <a:lnTo>
                    <a:pt x="0" y="89"/>
                  </a:lnTo>
                  <a:lnTo>
                    <a:pt x="1" y="9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96" name="Freeform 580"/>
            <p:cNvSpPr>
              <a:spLocks noChangeAspect="1"/>
            </p:cNvSpPr>
            <p:nvPr/>
          </p:nvSpPr>
          <p:spPr bwMode="auto">
            <a:xfrm>
              <a:off x="3941" y="3211"/>
              <a:ext cx="77" cy="114"/>
            </a:xfrm>
            <a:custGeom>
              <a:avLst/>
              <a:gdLst>
                <a:gd name="T0" fmla="*/ 0 w 77"/>
                <a:gd name="T1" fmla="*/ 111 h 114"/>
                <a:gd name="T2" fmla="*/ 2 w 77"/>
                <a:gd name="T3" fmla="*/ 111 h 114"/>
                <a:gd name="T4" fmla="*/ 4 w 77"/>
                <a:gd name="T5" fmla="*/ 113 h 114"/>
                <a:gd name="T6" fmla="*/ 7 w 77"/>
                <a:gd name="T7" fmla="*/ 113 h 114"/>
                <a:gd name="T8" fmla="*/ 10 w 77"/>
                <a:gd name="T9" fmla="*/ 113 h 114"/>
                <a:gd name="T10" fmla="*/ 11 w 77"/>
                <a:gd name="T11" fmla="*/ 113 h 114"/>
                <a:gd name="T12" fmla="*/ 14 w 77"/>
                <a:gd name="T13" fmla="*/ 112 h 114"/>
                <a:gd name="T14" fmla="*/ 16 w 77"/>
                <a:gd name="T15" fmla="*/ 111 h 114"/>
                <a:gd name="T16" fmla="*/ 19 w 77"/>
                <a:gd name="T17" fmla="*/ 111 h 114"/>
                <a:gd name="T18" fmla="*/ 21 w 77"/>
                <a:gd name="T19" fmla="*/ 110 h 114"/>
                <a:gd name="T20" fmla="*/ 23 w 77"/>
                <a:gd name="T21" fmla="*/ 109 h 114"/>
                <a:gd name="T22" fmla="*/ 25 w 77"/>
                <a:gd name="T23" fmla="*/ 107 h 114"/>
                <a:gd name="T24" fmla="*/ 27 w 77"/>
                <a:gd name="T25" fmla="*/ 106 h 114"/>
                <a:gd name="T26" fmla="*/ 29 w 77"/>
                <a:gd name="T27" fmla="*/ 105 h 114"/>
                <a:gd name="T28" fmla="*/ 32 w 77"/>
                <a:gd name="T29" fmla="*/ 104 h 114"/>
                <a:gd name="T30" fmla="*/ 33 w 77"/>
                <a:gd name="T31" fmla="*/ 102 h 114"/>
                <a:gd name="T32" fmla="*/ 35 w 77"/>
                <a:gd name="T33" fmla="*/ 101 h 114"/>
                <a:gd name="T34" fmla="*/ 38 w 77"/>
                <a:gd name="T35" fmla="*/ 99 h 114"/>
                <a:gd name="T36" fmla="*/ 39 w 77"/>
                <a:gd name="T37" fmla="*/ 97 h 114"/>
                <a:gd name="T38" fmla="*/ 42 w 77"/>
                <a:gd name="T39" fmla="*/ 93 h 114"/>
                <a:gd name="T40" fmla="*/ 46 w 77"/>
                <a:gd name="T41" fmla="*/ 89 h 114"/>
                <a:gd name="T42" fmla="*/ 49 w 77"/>
                <a:gd name="T43" fmla="*/ 85 h 114"/>
                <a:gd name="T44" fmla="*/ 52 w 77"/>
                <a:gd name="T45" fmla="*/ 81 h 114"/>
                <a:gd name="T46" fmla="*/ 54 w 77"/>
                <a:gd name="T47" fmla="*/ 76 h 114"/>
                <a:gd name="T48" fmla="*/ 57 w 77"/>
                <a:gd name="T49" fmla="*/ 73 h 114"/>
                <a:gd name="T50" fmla="*/ 59 w 77"/>
                <a:gd name="T51" fmla="*/ 68 h 114"/>
                <a:gd name="T52" fmla="*/ 61 w 77"/>
                <a:gd name="T53" fmla="*/ 65 h 114"/>
                <a:gd name="T54" fmla="*/ 63 w 77"/>
                <a:gd name="T55" fmla="*/ 62 h 114"/>
                <a:gd name="T56" fmla="*/ 65 w 77"/>
                <a:gd name="T57" fmla="*/ 58 h 114"/>
                <a:gd name="T58" fmla="*/ 67 w 77"/>
                <a:gd name="T59" fmla="*/ 55 h 114"/>
                <a:gd name="T60" fmla="*/ 68 w 77"/>
                <a:gd name="T61" fmla="*/ 50 h 114"/>
                <a:gd name="T62" fmla="*/ 70 w 77"/>
                <a:gd name="T63" fmla="*/ 46 h 114"/>
                <a:gd name="T64" fmla="*/ 71 w 77"/>
                <a:gd name="T65" fmla="*/ 41 h 114"/>
                <a:gd name="T66" fmla="*/ 73 w 77"/>
                <a:gd name="T67" fmla="*/ 36 h 114"/>
                <a:gd name="T68" fmla="*/ 74 w 77"/>
                <a:gd name="T69" fmla="*/ 31 h 114"/>
                <a:gd name="T70" fmla="*/ 74 w 77"/>
                <a:gd name="T71" fmla="*/ 26 h 114"/>
                <a:gd name="T72" fmla="*/ 76 w 77"/>
                <a:gd name="T73" fmla="*/ 22 h 114"/>
                <a:gd name="T74" fmla="*/ 76 w 77"/>
                <a:gd name="T75" fmla="*/ 17 h 114"/>
                <a:gd name="T76" fmla="*/ 76 w 77"/>
                <a:gd name="T77" fmla="*/ 15 h 114"/>
                <a:gd name="T78" fmla="*/ 74 w 77"/>
                <a:gd name="T79" fmla="*/ 12 h 114"/>
                <a:gd name="T80" fmla="*/ 74 w 77"/>
                <a:gd name="T81" fmla="*/ 11 h 114"/>
                <a:gd name="T82" fmla="*/ 74 w 77"/>
                <a:gd name="T83" fmla="*/ 8 h 114"/>
                <a:gd name="T84" fmla="*/ 73 w 77"/>
                <a:gd name="T85" fmla="*/ 7 h 114"/>
                <a:gd name="T86" fmla="*/ 72 w 77"/>
                <a:gd name="T87" fmla="*/ 5 h 114"/>
                <a:gd name="T88" fmla="*/ 71 w 77"/>
                <a:gd name="T89" fmla="*/ 3 h 114"/>
                <a:gd name="T90" fmla="*/ 70 w 77"/>
                <a:gd name="T91" fmla="*/ 2 h 114"/>
                <a:gd name="T92" fmla="*/ 68 w 77"/>
                <a:gd name="T93" fmla="*/ 1 h 114"/>
                <a:gd name="T94" fmla="*/ 67 w 77"/>
                <a:gd name="T9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14">
                  <a:moveTo>
                    <a:pt x="0" y="111"/>
                  </a:moveTo>
                  <a:lnTo>
                    <a:pt x="2" y="111"/>
                  </a:lnTo>
                  <a:lnTo>
                    <a:pt x="4" y="113"/>
                  </a:lnTo>
                  <a:lnTo>
                    <a:pt x="7" y="113"/>
                  </a:lnTo>
                  <a:lnTo>
                    <a:pt x="10" y="113"/>
                  </a:lnTo>
                  <a:lnTo>
                    <a:pt x="11" y="113"/>
                  </a:lnTo>
                  <a:lnTo>
                    <a:pt x="14" y="112"/>
                  </a:lnTo>
                  <a:lnTo>
                    <a:pt x="16" y="111"/>
                  </a:lnTo>
                  <a:lnTo>
                    <a:pt x="19" y="111"/>
                  </a:lnTo>
                  <a:lnTo>
                    <a:pt x="21" y="110"/>
                  </a:lnTo>
                  <a:lnTo>
                    <a:pt x="23" y="109"/>
                  </a:lnTo>
                  <a:lnTo>
                    <a:pt x="25" y="107"/>
                  </a:lnTo>
                  <a:lnTo>
                    <a:pt x="27" y="106"/>
                  </a:lnTo>
                  <a:lnTo>
                    <a:pt x="29" y="105"/>
                  </a:lnTo>
                  <a:lnTo>
                    <a:pt x="32" y="104"/>
                  </a:lnTo>
                  <a:lnTo>
                    <a:pt x="33" y="102"/>
                  </a:lnTo>
                  <a:lnTo>
                    <a:pt x="35" y="101"/>
                  </a:lnTo>
                  <a:lnTo>
                    <a:pt x="38" y="99"/>
                  </a:lnTo>
                  <a:lnTo>
                    <a:pt x="39" y="97"/>
                  </a:lnTo>
                  <a:lnTo>
                    <a:pt x="42" y="93"/>
                  </a:lnTo>
                  <a:lnTo>
                    <a:pt x="46" y="89"/>
                  </a:lnTo>
                  <a:lnTo>
                    <a:pt x="49" y="85"/>
                  </a:lnTo>
                  <a:lnTo>
                    <a:pt x="52" y="81"/>
                  </a:lnTo>
                  <a:lnTo>
                    <a:pt x="54" y="76"/>
                  </a:lnTo>
                  <a:lnTo>
                    <a:pt x="57" y="73"/>
                  </a:lnTo>
                  <a:lnTo>
                    <a:pt x="59" y="68"/>
                  </a:lnTo>
                  <a:lnTo>
                    <a:pt x="61" y="65"/>
                  </a:lnTo>
                  <a:lnTo>
                    <a:pt x="63" y="62"/>
                  </a:lnTo>
                  <a:lnTo>
                    <a:pt x="65" y="58"/>
                  </a:lnTo>
                  <a:lnTo>
                    <a:pt x="67" y="55"/>
                  </a:lnTo>
                  <a:lnTo>
                    <a:pt x="68" y="50"/>
                  </a:lnTo>
                  <a:lnTo>
                    <a:pt x="70" y="46"/>
                  </a:lnTo>
                  <a:lnTo>
                    <a:pt x="71" y="41"/>
                  </a:lnTo>
                  <a:lnTo>
                    <a:pt x="73" y="36"/>
                  </a:lnTo>
                  <a:lnTo>
                    <a:pt x="74" y="31"/>
                  </a:lnTo>
                  <a:lnTo>
                    <a:pt x="74" y="26"/>
                  </a:lnTo>
                  <a:lnTo>
                    <a:pt x="76" y="22"/>
                  </a:lnTo>
                  <a:lnTo>
                    <a:pt x="76" y="17"/>
                  </a:lnTo>
                  <a:lnTo>
                    <a:pt x="76" y="15"/>
                  </a:lnTo>
                  <a:lnTo>
                    <a:pt x="74" y="12"/>
                  </a:lnTo>
                  <a:lnTo>
                    <a:pt x="74" y="11"/>
                  </a:lnTo>
                  <a:lnTo>
                    <a:pt x="74" y="8"/>
                  </a:lnTo>
                  <a:lnTo>
                    <a:pt x="73" y="7"/>
                  </a:lnTo>
                  <a:lnTo>
                    <a:pt x="72" y="5"/>
                  </a:lnTo>
                  <a:lnTo>
                    <a:pt x="71" y="3"/>
                  </a:lnTo>
                  <a:lnTo>
                    <a:pt x="70" y="2"/>
                  </a:lnTo>
                  <a:lnTo>
                    <a:pt x="68" y="1"/>
                  </a:lnTo>
                  <a:lnTo>
                    <a:pt x="67"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97" name="Freeform 581"/>
            <p:cNvSpPr>
              <a:spLocks noChangeAspect="1"/>
            </p:cNvSpPr>
            <p:nvPr/>
          </p:nvSpPr>
          <p:spPr bwMode="auto">
            <a:xfrm>
              <a:off x="3959" y="3228"/>
              <a:ext cx="35" cy="17"/>
            </a:xfrm>
            <a:custGeom>
              <a:avLst/>
              <a:gdLst>
                <a:gd name="T0" fmla="*/ 0 w 35"/>
                <a:gd name="T1" fmla="*/ 3 h 17"/>
                <a:gd name="T2" fmla="*/ 1 w 35"/>
                <a:gd name="T3" fmla="*/ 16 h 17"/>
                <a:gd name="T4" fmla="*/ 32 w 35"/>
                <a:gd name="T5" fmla="*/ 3 h 17"/>
                <a:gd name="T6" fmla="*/ 34 w 35"/>
                <a:gd name="T7" fmla="*/ 1 h 17"/>
                <a:gd name="T8" fmla="*/ 31 w 35"/>
                <a:gd name="T9" fmla="*/ 0 h 17"/>
                <a:gd name="T10" fmla="*/ 5 w 35"/>
                <a:gd name="T11" fmla="*/ 3 h 17"/>
              </a:gdLst>
              <a:ahLst/>
              <a:cxnLst>
                <a:cxn ang="0">
                  <a:pos x="T0" y="T1"/>
                </a:cxn>
                <a:cxn ang="0">
                  <a:pos x="T2" y="T3"/>
                </a:cxn>
                <a:cxn ang="0">
                  <a:pos x="T4" y="T5"/>
                </a:cxn>
                <a:cxn ang="0">
                  <a:pos x="T6" y="T7"/>
                </a:cxn>
                <a:cxn ang="0">
                  <a:pos x="T8" y="T9"/>
                </a:cxn>
                <a:cxn ang="0">
                  <a:pos x="T10" y="T11"/>
                </a:cxn>
              </a:cxnLst>
              <a:rect l="0" t="0" r="r" b="b"/>
              <a:pathLst>
                <a:path w="35" h="17">
                  <a:moveTo>
                    <a:pt x="0" y="3"/>
                  </a:moveTo>
                  <a:lnTo>
                    <a:pt x="1" y="16"/>
                  </a:lnTo>
                  <a:lnTo>
                    <a:pt x="32" y="3"/>
                  </a:lnTo>
                  <a:lnTo>
                    <a:pt x="34" y="1"/>
                  </a:lnTo>
                  <a:lnTo>
                    <a:pt x="31" y="0"/>
                  </a:lnTo>
                  <a:lnTo>
                    <a:pt x="5" y="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398" name="Line 582"/>
            <p:cNvSpPr>
              <a:spLocks noChangeAspect="1" noChangeShapeType="1"/>
            </p:cNvSpPr>
            <p:nvPr/>
          </p:nvSpPr>
          <p:spPr bwMode="auto">
            <a:xfrm flipH="1">
              <a:off x="3951" y="3235"/>
              <a:ext cx="9" cy="1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399" name="Freeform 583"/>
            <p:cNvSpPr>
              <a:spLocks noChangeAspect="1"/>
            </p:cNvSpPr>
            <p:nvPr/>
          </p:nvSpPr>
          <p:spPr bwMode="auto">
            <a:xfrm>
              <a:off x="3944" y="3248"/>
              <a:ext cx="62" cy="22"/>
            </a:xfrm>
            <a:custGeom>
              <a:avLst/>
              <a:gdLst>
                <a:gd name="T0" fmla="*/ 0 w 62"/>
                <a:gd name="T1" fmla="*/ 1 h 22"/>
                <a:gd name="T2" fmla="*/ 1 w 62"/>
                <a:gd name="T3" fmla="*/ 0 h 22"/>
                <a:gd name="T4" fmla="*/ 19 w 62"/>
                <a:gd name="T5" fmla="*/ 0 h 22"/>
                <a:gd name="T6" fmla="*/ 59 w 62"/>
                <a:gd name="T7" fmla="*/ 18 h 22"/>
                <a:gd name="T8" fmla="*/ 61 w 62"/>
                <a:gd name="T9" fmla="*/ 20 h 22"/>
                <a:gd name="T10" fmla="*/ 58 w 62"/>
                <a:gd name="T11" fmla="*/ 21 h 22"/>
                <a:gd name="T12" fmla="*/ 19 w 62"/>
                <a:gd name="T13" fmla="*/ 6 h 22"/>
                <a:gd name="T14" fmla="*/ 5 w 62"/>
                <a:gd name="T15" fmla="*/ 6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2">
                  <a:moveTo>
                    <a:pt x="0" y="1"/>
                  </a:moveTo>
                  <a:lnTo>
                    <a:pt x="1" y="0"/>
                  </a:lnTo>
                  <a:lnTo>
                    <a:pt x="19" y="0"/>
                  </a:lnTo>
                  <a:lnTo>
                    <a:pt x="59" y="18"/>
                  </a:lnTo>
                  <a:lnTo>
                    <a:pt x="61" y="20"/>
                  </a:lnTo>
                  <a:lnTo>
                    <a:pt x="58" y="21"/>
                  </a:lnTo>
                  <a:lnTo>
                    <a:pt x="19" y="6"/>
                  </a:lnTo>
                  <a:lnTo>
                    <a:pt x="5" y="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00" name="Freeform 584"/>
            <p:cNvSpPr>
              <a:spLocks noChangeAspect="1"/>
            </p:cNvSpPr>
            <p:nvPr/>
          </p:nvSpPr>
          <p:spPr bwMode="auto">
            <a:xfrm>
              <a:off x="3950" y="3254"/>
              <a:ext cx="17" cy="17"/>
            </a:xfrm>
            <a:custGeom>
              <a:avLst/>
              <a:gdLst>
                <a:gd name="T0" fmla="*/ 0 w 17"/>
                <a:gd name="T1" fmla="*/ 10 h 17"/>
                <a:gd name="T2" fmla="*/ 0 w 17"/>
                <a:gd name="T3" fmla="*/ 13 h 17"/>
                <a:gd name="T4" fmla="*/ 0 w 17"/>
                <a:gd name="T5" fmla="*/ 14 h 17"/>
                <a:gd name="T6" fmla="*/ 0 w 17"/>
                <a:gd name="T7" fmla="*/ 16 h 17"/>
                <a:gd name="T8" fmla="*/ 1 w 17"/>
                <a:gd name="T9" fmla="*/ 16 h 17"/>
                <a:gd name="T10" fmla="*/ 3 w 17"/>
                <a:gd name="T11" fmla="*/ 14 h 17"/>
                <a:gd name="T12" fmla="*/ 6 w 17"/>
                <a:gd name="T13" fmla="*/ 13 h 17"/>
                <a:gd name="T14" fmla="*/ 9 w 17"/>
                <a:gd name="T15" fmla="*/ 9 h 17"/>
                <a:gd name="T16" fmla="*/ 12 w 17"/>
                <a:gd name="T17" fmla="*/ 4 h 17"/>
                <a:gd name="T18" fmla="*/ 16 w 17"/>
                <a:gd name="T19" fmla="*/ 1 h 17"/>
                <a:gd name="T20" fmla="*/ 16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0" y="10"/>
                  </a:moveTo>
                  <a:lnTo>
                    <a:pt x="0" y="13"/>
                  </a:lnTo>
                  <a:lnTo>
                    <a:pt x="0" y="14"/>
                  </a:lnTo>
                  <a:lnTo>
                    <a:pt x="0" y="16"/>
                  </a:lnTo>
                  <a:lnTo>
                    <a:pt x="1" y="16"/>
                  </a:lnTo>
                  <a:lnTo>
                    <a:pt x="3" y="14"/>
                  </a:lnTo>
                  <a:lnTo>
                    <a:pt x="6" y="13"/>
                  </a:lnTo>
                  <a:lnTo>
                    <a:pt x="9" y="9"/>
                  </a:lnTo>
                  <a:lnTo>
                    <a:pt x="12" y="4"/>
                  </a:lnTo>
                  <a:lnTo>
                    <a:pt x="16" y="1"/>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01" name="Line 585"/>
            <p:cNvSpPr>
              <a:spLocks noChangeAspect="1" noChangeShapeType="1"/>
            </p:cNvSpPr>
            <p:nvPr/>
          </p:nvSpPr>
          <p:spPr bwMode="auto">
            <a:xfrm flipV="1">
              <a:off x="3963" y="3248"/>
              <a:ext cx="0"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02" name="Freeform 586"/>
            <p:cNvSpPr>
              <a:spLocks noChangeAspect="1"/>
            </p:cNvSpPr>
            <p:nvPr/>
          </p:nvSpPr>
          <p:spPr bwMode="auto">
            <a:xfrm>
              <a:off x="3951" y="3246"/>
              <a:ext cx="17" cy="17"/>
            </a:xfrm>
            <a:custGeom>
              <a:avLst/>
              <a:gdLst>
                <a:gd name="T0" fmla="*/ 16 w 17"/>
                <a:gd name="T1" fmla="*/ 16 h 17"/>
                <a:gd name="T2" fmla="*/ 13 w 17"/>
                <a:gd name="T3" fmla="*/ 8 h 17"/>
                <a:gd name="T4" fmla="*/ 13 w 17"/>
                <a:gd name="T5" fmla="*/ 0 h 17"/>
                <a:gd name="T6" fmla="*/ 9 w 17"/>
                <a:gd name="T7" fmla="*/ 0 h 17"/>
                <a:gd name="T8" fmla="*/ 7 w 17"/>
                <a:gd name="T9" fmla="*/ 0 h 17"/>
                <a:gd name="T10" fmla="*/ 6 w 17"/>
                <a:gd name="T11" fmla="*/ 0 h 17"/>
                <a:gd name="T12" fmla="*/ 2 w 17"/>
                <a:gd name="T13" fmla="*/ 8 h 17"/>
                <a:gd name="T14" fmla="*/ 0 w 17"/>
                <a:gd name="T15" fmla="*/ 8 h 17"/>
                <a:gd name="T16" fmla="*/ 0 w 17"/>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6" y="16"/>
                  </a:moveTo>
                  <a:lnTo>
                    <a:pt x="13" y="8"/>
                  </a:lnTo>
                  <a:lnTo>
                    <a:pt x="13" y="0"/>
                  </a:lnTo>
                  <a:lnTo>
                    <a:pt x="9" y="0"/>
                  </a:lnTo>
                  <a:lnTo>
                    <a:pt x="7" y="0"/>
                  </a:lnTo>
                  <a:lnTo>
                    <a:pt x="6" y="0"/>
                  </a:lnTo>
                  <a:lnTo>
                    <a:pt x="2" y="8"/>
                  </a:lnTo>
                  <a:lnTo>
                    <a:pt x="0" y="8"/>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03" name="Freeform 587"/>
            <p:cNvSpPr>
              <a:spLocks noChangeAspect="1"/>
            </p:cNvSpPr>
            <p:nvPr/>
          </p:nvSpPr>
          <p:spPr bwMode="auto">
            <a:xfrm>
              <a:off x="3946" y="3251"/>
              <a:ext cx="18" cy="63"/>
            </a:xfrm>
            <a:custGeom>
              <a:avLst/>
              <a:gdLst>
                <a:gd name="T0" fmla="*/ 1 w 18"/>
                <a:gd name="T1" fmla="*/ 0 h 63"/>
                <a:gd name="T2" fmla="*/ 4 w 18"/>
                <a:gd name="T3" fmla="*/ 1 h 63"/>
                <a:gd name="T4" fmla="*/ 2 w 18"/>
                <a:gd name="T5" fmla="*/ 21 h 63"/>
                <a:gd name="T6" fmla="*/ 17 w 18"/>
                <a:gd name="T7" fmla="*/ 58 h 63"/>
                <a:gd name="T8" fmla="*/ 17 w 18"/>
                <a:gd name="T9" fmla="*/ 62 h 63"/>
                <a:gd name="T10" fmla="*/ 14 w 18"/>
                <a:gd name="T11" fmla="*/ 60 h 63"/>
                <a:gd name="T12" fmla="*/ 0 w 18"/>
                <a:gd name="T13" fmla="*/ 21 h 63"/>
                <a:gd name="T14" fmla="*/ 2 w 18"/>
                <a:gd name="T15" fmla="*/ 2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3">
                  <a:moveTo>
                    <a:pt x="1" y="0"/>
                  </a:moveTo>
                  <a:lnTo>
                    <a:pt x="4" y="1"/>
                  </a:lnTo>
                  <a:lnTo>
                    <a:pt x="2" y="21"/>
                  </a:lnTo>
                  <a:lnTo>
                    <a:pt x="17" y="58"/>
                  </a:lnTo>
                  <a:lnTo>
                    <a:pt x="17" y="62"/>
                  </a:lnTo>
                  <a:lnTo>
                    <a:pt x="14" y="60"/>
                  </a:lnTo>
                  <a:lnTo>
                    <a:pt x="0" y="21"/>
                  </a:lnTo>
                  <a:lnTo>
                    <a:pt x="2" y="2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04" name="Line 588"/>
            <p:cNvSpPr>
              <a:spLocks noChangeAspect="1" noChangeShapeType="1"/>
            </p:cNvSpPr>
            <p:nvPr/>
          </p:nvSpPr>
          <p:spPr bwMode="auto">
            <a:xfrm flipH="1" flipV="1">
              <a:off x="3943" y="3257"/>
              <a:ext cx="3" cy="1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05" name="Freeform 589"/>
            <p:cNvSpPr>
              <a:spLocks noChangeAspect="1"/>
            </p:cNvSpPr>
            <p:nvPr/>
          </p:nvSpPr>
          <p:spPr bwMode="auto">
            <a:xfrm>
              <a:off x="3950" y="3261"/>
              <a:ext cx="17" cy="17"/>
            </a:xfrm>
            <a:custGeom>
              <a:avLst/>
              <a:gdLst>
                <a:gd name="T0" fmla="*/ 3 w 17"/>
                <a:gd name="T1" fmla="*/ 0 h 17"/>
                <a:gd name="T2" fmla="*/ 16 w 17"/>
                <a:gd name="T3" fmla="*/ 11 h 17"/>
                <a:gd name="T4" fmla="*/ 16 w 17"/>
                <a:gd name="T5" fmla="*/ 16 h 17"/>
                <a:gd name="T6" fmla="*/ 8 w 17"/>
                <a:gd name="T7" fmla="*/ 16 h 17"/>
                <a:gd name="T8" fmla="*/ 0 w 17"/>
                <a:gd name="T9" fmla="*/ 5 h 17"/>
              </a:gdLst>
              <a:ahLst/>
              <a:cxnLst>
                <a:cxn ang="0">
                  <a:pos x="T0" y="T1"/>
                </a:cxn>
                <a:cxn ang="0">
                  <a:pos x="T2" y="T3"/>
                </a:cxn>
                <a:cxn ang="0">
                  <a:pos x="T4" y="T5"/>
                </a:cxn>
                <a:cxn ang="0">
                  <a:pos x="T6" y="T7"/>
                </a:cxn>
                <a:cxn ang="0">
                  <a:pos x="T8" y="T9"/>
                </a:cxn>
              </a:cxnLst>
              <a:rect l="0" t="0" r="r" b="b"/>
              <a:pathLst>
                <a:path w="17" h="17">
                  <a:moveTo>
                    <a:pt x="3" y="0"/>
                  </a:moveTo>
                  <a:lnTo>
                    <a:pt x="16" y="11"/>
                  </a:lnTo>
                  <a:lnTo>
                    <a:pt x="16" y="16"/>
                  </a:lnTo>
                  <a:lnTo>
                    <a:pt x="8" y="16"/>
                  </a:lnTo>
                  <a:lnTo>
                    <a:pt x="0" y="5"/>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06" name="Freeform 590"/>
            <p:cNvSpPr>
              <a:spLocks noChangeAspect="1"/>
            </p:cNvSpPr>
            <p:nvPr/>
          </p:nvSpPr>
          <p:spPr bwMode="auto">
            <a:xfrm>
              <a:off x="3987" y="3274"/>
              <a:ext cx="17" cy="17"/>
            </a:xfrm>
            <a:custGeom>
              <a:avLst/>
              <a:gdLst>
                <a:gd name="T0" fmla="*/ 12 w 17"/>
                <a:gd name="T1" fmla="*/ 0 h 17"/>
                <a:gd name="T2" fmla="*/ 9 w 17"/>
                <a:gd name="T3" fmla="*/ 0 h 17"/>
                <a:gd name="T4" fmla="*/ 8 w 17"/>
                <a:gd name="T5" fmla="*/ 0 h 17"/>
                <a:gd name="T6" fmla="*/ 4 w 17"/>
                <a:gd name="T7" fmla="*/ 2 h 17"/>
                <a:gd name="T8" fmla="*/ 1 w 17"/>
                <a:gd name="T9" fmla="*/ 6 h 17"/>
                <a:gd name="T10" fmla="*/ 0 w 17"/>
                <a:gd name="T11" fmla="*/ 8 h 17"/>
                <a:gd name="T12" fmla="*/ 0 w 17"/>
                <a:gd name="T13" fmla="*/ 12 h 17"/>
                <a:gd name="T14" fmla="*/ 0 w 17"/>
                <a:gd name="T15" fmla="*/ 14 h 17"/>
                <a:gd name="T16" fmla="*/ 0 w 17"/>
                <a:gd name="T17" fmla="*/ 16 h 17"/>
                <a:gd name="T18" fmla="*/ 1 w 17"/>
                <a:gd name="T19" fmla="*/ 16 h 17"/>
                <a:gd name="T20" fmla="*/ 4 w 17"/>
                <a:gd name="T21" fmla="*/ 16 h 17"/>
                <a:gd name="T22" fmla="*/ 8 w 17"/>
                <a:gd name="T23" fmla="*/ 14 h 17"/>
                <a:gd name="T24" fmla="*/ 9 w 17"/>
                <a:gd name="T25" fmla="*/ 12 h 17"/>
                <a:gd name="T26" fmla="*/ 12 w 17"/>
                <a:gd name="T27" fmla="*/ 8 h 17"/>
                <a:gd name="T28" fmla="*/ 16 w 17"/>
                <a:gd name="T29" fmla="*/ 4 h 17"/>
                <a:gd name="T30" fmla="*/ 16 w 17"/>
                <a:gd name="T31" fmla="*/ 2 h 17"/>
                <a:gd name="T32" fmla="*/ 16 w 17"/>
                <a:gd name="T33" fmla="*/ 0 h 17"/>
                <a:gd name="T34" fmla="*/ 12 w 17"/>
                <a:gd name="T35" fmla="*/ 0 h 17"/>
                <a:gd name="T36" fmla="*/ 12 w 17"/>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7">
                  <a:moveTo>
                    <a:pt x="12" y="0"/>
                  </a:moveTo>
                  <a:lnTo>
                    <a:pt x="9" y="0"/>
                  </a:lnTo>
                  <a:lnTo>
                    <a:pt x="8" y="0"/>
                  </a:lnTo>
                  <a:lnTo>
                    <a:pt x="4" y="2"/>
                  </a:lnTo>
                  <a:lnTo>
                    <a:pt x="1" y="6"/>
                  </a:lnTo>
                  <a:lnTo>
                    <a:pt x="0" y="8"/>
                  </a:lnTo>
                  <a:lnTo>
                    <a:pt x="0" y="12"/>
                  </a:lnTo>
                  <a:lnTo>
                    <a:pt x="0" y="14"/>
                  </a:lnTo>
                  <a:lnTo>
                    <a:pt x="0" y="16"/>
                  </a:lnTo>
                  <a:lnTo>
                    <a:pt x="1" y="16"/>
                  </a:lnTo>
                  <a:lnTo>
                    <a:pt x="4" y="16"/>
                  </a:lnTo>
                  <a:lnTo>
                    <a:pt x="8" y="14"/>
                  </a:lnTo>
                  <a:lnTo>
                    <a:pt x="9" y="12"/>
                  </a:lnTo>
                  <a:lnTo>
                    <a:pt x="12" y="8"/>
                  </a:lnTo>
                  <a:lnTo>
                    <a:pt x="16" y="4"/>
                  </a:lnTo>
                  <a:lnTo>
                    <a:pt x="16" y="2"/>
                  </a:lnTo>
                  <a:lnTo>
                    <a:pt x="16" y="0"/>
                  </a:lnTo>
                  <a:lnTo>
                    <a:pt x="12" y="0"/>
                  </a:lnTo>
                  <a:lnTo>
                    <a:pt x="12"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07" name="Freeform 591"/>
            <p:cNvSpPr>
              <a:spLocks noChangeAspect="1"/>
            </p:cNvSpPr>
            <p:nvPr/>
          </p:nvSpPr>
          <p:spPr bwMode="auto">
            <a:xfrm>
              <a:off x="3988" y="3263"/>
              <a:ext cx="17" cy="17"/>
            </a:xfrm>
            <a:custGeom>
              <a:avLst/>
              <a:gdLst>
                <a:gd name="T0" fmla="*/ 16 w 17"/>
                <a:gd name="T1" fmla="*/ 16 h 17"/>
                <a:gd name="T2" fmla="*/ 16 w 17"/>
                <a:gd name="T3" fmla="*/ 7 h 17"/>
                <a:gd name="T4" fmla="*/ 0 w 17"/>
                <a:gd name="T5" fmla="*/ 0 h 17"/>
              </a:gdLst>
              <a:ahLst/>
              <a:cxnLst>
                <a:cxn ang="0">
                  <a:pos x="T0" y="T1"/>
                </a:cxn>
                <a:cxn ang="0">
                  <a:pos x="T2" y="T3"/>
                </a:cxn>
                <a:cxn ang="0">
                  <a:pos x="T4" y="T5"/>
                </a:cxn>
              </a:cxnLst>
              <a:rect l="0" t="0" r="r" b="b"/>
              <a:pathLst>
                <a:path w="17" h="17">
                  <a:moveTo>
                    <a:pt x="16" y="16"/>
                  </a:moveTo>
                  <a:lnTo>
                    <a:pt x="16" y="7"/>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08" name="Freeform 592"/>
            <p:cNvSpPr>
              <a:spLocks noChangeAspect="1"/>
            </p:cNvSpPr>
            <p:nvPr/>
          </p:nvSpPr>
          <p:spPr bwMode="auto">
            <a:xfrm>
              <a:off x="3975" y="3233"/>
              <a:ext cx="17" cy="26"/>
            </a:xfrm>
            <a:custGeom>
              <a:avLst/>
              <a:gdLst>
                <a:gd name="T0" fmla="*/ 16 w 17"/>
                <a:gd name="T1" fmla="*/ 25 h 26"/>
                <a:gd name="T2" fmla="*/ 14 w 17"/>
                <a:gd name="T3" fmla="*/ 21 h 26"/>
                <a:gd name="T4" fmla="*/ 12 w 17"/>
                <a:gd name="T5" fmla="*/ 18 h 26"/>
                <a:gd name="T6" fmla="*/ 11 w 17"/>
                <a:gd name="T7" fmla="*/ 15 h 26"/>
                <a:gd name="T8" fmla="*/ 10 w 17"/>
                <a:gd name="T9" fmla="*/ 11 h 26"/>
                <a:gd name="T10" fmla="*/ 7 w 17"/>
                <a:gd name="T11" fmla="*/ 8 h 26"/>
                <a:gd name="T12" fmla="*/ 5 w 17"/>
                <a:gd name="T13" fmla="*/ 6 h 26"/>
                <a:gd name="T14" fmla="*/ 3 w 17"/>
                <a:gd name="T15" fmla="*/ 2 h 26"/>
                <a:gd name="T16" fmla="*/ 0 w 1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6" y="25"/>
                  </a:moveTo>
                  <a:lnTo>
                    <a:pt x="14" y="21"/>
                  </a:lnTo>
                  <a:lnTo>
                    <a:pt x="12" y="18"/>
                  </a:lnTo>
                  <a:lnTo>
                    <a:pt x="11" y="15"/>
                  </a:lnTo>
                  <a:lnTo>
                    <a:pt x="10" y="11"/>
                  </a:lnTo>
                  <a:lnTo>
                    <a:pt x="7" y="8"/>
                  </a:lnTo>
                  <a:lnTo>
                    <a:pt x="5" y="6"/>
                  </a:lnTo>
                  <a:lnTo>
                    <a:pt x="3" y="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09" name="Freeform 593"/>
            <p:cNvSpPr>
              <a:spLocks noChangeAspect="1"/>
            </p:cNvSpPr>
            <p:nvPr/>
          </p:nvSpPr>
          <p:spPr bwMode="auto">
            <a:xfrm>
              <a:off x="3969" y="3226"/>
              <a:ext cx="17" cy="17"/>
            </a:xfrm>
            <a:custGeom>
              <a:avLst/>
              <a:gdLst>
                <a:gd name="T0" fmla="*/ 16 w 17"/>
                <a:gd name="T1" fmla="*/ 16 h 17"/>
                <a:gd name="T2" fmla="*/ 11 w 17"/>
                <a:gd name="T3" fmla="*/ 12 h 17"/>
                <a:gd name="T4" fmla="*/ 5 w 17"/>
                <a:gd name="T5" fmla="*/ 8 h 17"/>
                <a:gd name="T6" fmla="*/ 2 w 17"/>
                <a:gd name="T7" fmla="*/ 2 h 17"/>
                <a:gd name="T8" fmla="*/ 0 w 17"/>
                <a:gd name="T9" fmla="*/ 0 h 17"/>
              </a:gdLst>
              <a:ahLst/>
              <a:cxnLst>
                <a:cxn ang="0">
                  <a:pos x="T0" y="T1"/>
                </a:cxn>
                <a:cxn ang="0">
                  <a:pos x="T2" y="T3"/>
                </a:cxn>
                <a:cxn ang="0">
                  <a:pos x="T4" y="T5"/>
                </a:cxn>
                <a:cxn ang="0">
                  <a:pos x="T6" y="T7"/>
                </a:cxn>
                <a:cxn ang="0">
                  <a:pos x="T8" y="T9"/>
                </a:cxn>
              </a:cxnLst>
              <a:rect l="0" t="0" r="r" b="b"/>
              <a:pathLst>
                <a:path w="17" h="17">
                  <a:moveTo>
                    <a:pt x="16" y="16"/>
                  </a:moveTo>
                  <a:lnTo>
                    <a:pt x="11" y="12"/>
                  </a:lnTo>
                  <a:lnTo>
                    <a:pt x="5" y="8"/>
                  </a:lnTo>
                  <a:lnTo>
                    <a:pt x="2" y="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10" name="Freeform 594"/>
            <p:cNvSpPr>
              <a:spLocks noChangeAspect="1"/>
            </p:cNvSpPr>
            <p:nvPr/>
          </p:nvSpPr>
          <p:spPr bwMode="auto">
            <a:xfrm>
              <a:off x="3997" y="3209"/>
              <a:ext cx="17" cy="55"/>
            </a:xfrm>
            <a:custGeom>
              <a:avLst/>
              <a:gdLst>
                <a:gd name="T0" fmla="*/ 13 w 17"/>
                <a:gd name="T1" fmla="*/ 0 h 55"/>
                <a:gd name="T2" fmla="*/ 14 w 17"/>
                <a:gd name="T3" fmla="*/ 3 h 55"/>
                <a:gd name="T4" fmla="*/ 16 w 17"/>
                <a:gd name="T5" fmla="*/ 7 h 55"/>
                <a:gd name="T6" fmla="*/ 16 w 17"/>
                <a:gd name="T7" fmla="*/ 9 h 55"/>
                <a:gd name="T8" fmla="*/ 16 w 17"/>
                <a:gd name="T9" fmla="*/ 14 h 55"/>
                <a:gd name="T10" fmla="*/ 16 w 17"/>
                <a:gd name="T11" fmla="*/ 17 h 55"/>
                <a:gd name="T12" fmla="*/ 14 w 17"/>
                <a:gd name="T13" fmla="*/ 20 h 55"/>
                <a:gd name="T14" fmla="*/ 13 w 17"/>
                <a:gd name="T15" fmla="*/ 24 h 55"/>
                <a:gd name="T16" fmla="*/ 13 w 17"/>
                <a:gd name="T17" fmla="*/ 27 h 55"/>
                <a:gd name="T18" fmla="*/ 11 w 17"/>
                <a:gd name="T19" fmla="*/ 30 h 55"/>
                <a:gd name="T20" fmla="*/ 10 w 17"/>
                <a:gd name="T21" fmla="*/ 34 h 55"/>
                <a:gd name="T22" fmla="*/ 8 w 17"/>
                <a:gd name="T23" fmla="*/ 41 h 55"/>
                <a:gd name="T24" fmla="*/ 3 w 17"/>
                <a:gd name="T25" fmla="*/ 47 h 55"/>
                <a:gd name="T26" fmla="*/ 0 w 17"/>
                <a:gd name="T27"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13" y="0"/>
                  </a:moveTo>
                  <a:lnTo>
                    <a:pt x="14" y="3"/>
                  </a:lnTo>
                  <a:lnTo>
                    <a:pt x="16" y="7"/>
                  </a:lnTo>
                  <a:lnTo>
                    <a:pt x="16" y="9"/>
                  </a:lnTo>
                  <a:lnTo>
                    <a:pt x="16" y="14"/>
                  </a:lnTo>
                  <a:lnTo>
                    <a:pt x="16" y="17"/>
                  </a:lnTo>
                  <a:lnTo>
                    <a:pt x="14" y="20"/>
                  </a:lnTo>
                  <a:lnTo>
                    <a:pt x="13" y="24"/>
                  </a:lnTo>
                  <a:lnTo>
                    <a:pt x="13" y="27"/>
                  </a:lnTo>
                  <a:lnTo>
                    <a:pt x="11" y="30"/>
                  </a:lnTo>
                  <a:lnTo>
                    <a:pt x="10" y="34"/>
                  </a:lnTo>
                  <a:lnTo>
                    <a:pt x="8" y="41"/>
                  </a:lnTo>
                  <a:lnTo>
                    <a:pt x="3" y="47"/>
                  </a:lnTo>
                  <a:lnTo>
                    <a:pt x="0" y="5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11" name="Freeform 595"/>
            <p:cNvSpPr>
              <a:spLocks noChangeAspect="1"/>
            </p:cNvSpPr>
            <p:nvPr/>
          </p:nvSpPr>
          <p:spPr bwMode="auto">
            <a:xfrm>
              <a:off x="3991" y="3265"/>
              <a:ext cx="17" cy="17"/>
            </a:xfrm>
            <a:custGeom>
              <a:avLst/>
              <a:gdLst>
                <a:gd name="T0" fmla="*/ 16 w 17"/>
                <a:gd name="T1" fmla="*/ 0 h 17"/>
                <a:gd name="T2" fmla="*/ 11 w 17"/>
                <a:gd name="T3" fmla="*/ 3 h 17"/>
                <a:gd name="T4" fmla="*/ 8 w 17"/>
                <a:gd name="T5" fmla="*/ 8 h 17"/>
                <a:gd name="T6" fmla="*/ 3 w 17"/>
                <a:gd name="T7" fmla="*/ 12 h 17"/>
                <a:gd name="T8" fmla="*/ 1 w 17"/>
                <a:gd name="T9" fmla="*/ 13 h 17"/>
                <a:gd name="T10" fmla="*/ 0 w 17"/>
                <a:gd name="T11" fmla="*/ 16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11" y="3"/>
                  </a:lnTo>
                  <a:lnTo>
                    <a:pt x="8" y="8"/>
                  </a:lnTo>
                  <a:lnTo>
                    <a:pt x="3" y="12"/>
                  </a:lnTo>
                  <a:lnTo>
                    <a:pt x="1" y="13"/>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12" name="Freeform 596"/>
            <p:cNvSpPr>
              <a:spLocks noChangeAspect="1"/>
            </p:cNvSpPr>
            <p:nvPr/>
          </p:nvSpPr>
          <p:spPr bwMode="auto">
            <a:xfrm>
              <a:off x="3991" y="3269"/>
              <a:ext cx="17" cy="17"/>
            </a:xfrm>
            <a:custGeom>
              <a:avLst/>
              <a:gdLst>
                <a:gd name="T0" fmla="*/ 0 w 17"/>
                <a:gd name="T1" fmla="*/ 16 h 17"/>
                <a:gd name="T2" fmla="*/ 2 w 17"/>
                <a:gd name="T3" fmla="*/ 14 h 17"/>
                <a:gd name="T4" fmla="*/ 4 w 17"/>
                <a:gd name="T5" fmla="*/ 13 h 17"/>
                <a:gd name="T6" fmla="*/ 8 w 17"/>
                <a:gd name="T7" fmla="*/ 9 h 17"/>
                <a:gd name="T8" fmla="*/ 11 w 17"/>
                <a:gd name="T9" fmla="*/ 3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0" y="16"/>
                  </a:moveTo>
                  <a:lnTo>
                    <a:pt x="2" y="14"/>
                  </a:lnTo>
                  <a:lnTo>
                    <a:pt x="4" y="13"/>
                  </a:lnTo>
                  <a:lnTo>
                    <a:pt x="8" y="9"/>
                  </a:lnTo>
                  <a:lnTo>
                    <a:pt x="11" y="3"/>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13" name="Freeform 597"/>
            <p:cNvSpPr>
              <a:spLocks noChangeAspect="1"/>
            </p:cNvSpPr>
            <p:nvPr/>
          </p:nvSpPr>
          <p:spPr bwMode="auto">
            <a:xfrm>
              <a:off x="4005" y="3251"/>
              <a:ext cx="17" cy="17"/>
            </a:xfrm>
            <a:custGeom>
              <a:avLst/>
              <a:gdLst>
                <a:gd name="T0" fmla="*/ 0 w 17"/>
                <a:gd name="T1" fmla="*/ 16 h 17"/>
                <a:gd name="T2" fmla="*/ 2 w 17"/>
                <a:gd name="T3" fmla="*/ 14 h 17"/>
                <a:gd name="T4" fmla="*/ 4 w 17"/>
                <a:gd name="T5" fmla="*/ 12 h 17"/>
                <a:gd name="T6" fmla="*/ 8 w 17"/>
                <a:gd name="T7" fmla="*/ 10 h 17"/>
                <a:gd name="T8" fmla="*/ 9 w 17"/>
                <a:gd name="T9" fmla="*/ 8 h 17"/>
                <a:gd name="T10" fmla="*/ 11 w 17"/>
                <a:gd name="T11" fmla="*/ 6 h 17"/>
                <a:gd name="T12" fmla="*/ 12 w 17"/>
                <a:gd name="T13" fmla="*/ 4 h 17"/>
                <a:gd name="T14" fmla="*/ 13 w 17"/>
                <a:gd name="T15" fmla="*/ 1 h 17"/>
                <a:gd name="T16" fmla="*/ 16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16"/>
                  </a:moveTo>
                  <a:lnTo>
                    <a:pt x="2" y="14"/>
                  </a:lnTo>
                  <a:lnTo>
                    <a:pt x="4" y="12"/>
                  </a:lnTo>
                  <a:lnTo>
                    <a:pt x="8" y="10"/>
                  </a:lnTo>
                  <a:lnTo>
                    <a:pt x="9" y="8"/>
                  </a:lnTo>
                  <a:lnTo>
                    <a:pt x="11" y="6"/>
                  </a:lnTo>
                  <a:lnTo>
                    <a:pt x="12" y="4"/>
                  </a:lnTo>
                  <a:lnTo>
                    <a:pt x="13" y="1"/>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14" name="Freeform 598"/>
            <p:cNvSpPr>
              <a:spLocks noChangeAspect="1"/>
            </p:cNvSpPr>
            <p:nvPr/>
          </p:nvSpPr>
          <p:spPr bwMode="auto">
            <a:xfrm>
              <a:off x="3986" y="3279"/>
              <a:ext cx="17" cy="24"/>
            </a:xfrm>
            <a:custGeom>
              <a:avLst/>
              <a:gdLst>
                <a:gd name="T0" fmla="*/ 12 w 17"/>
                <a:gd name="T1" fmla="*/ 0 h 24"/>
                <a:gd name="T2" fmla="*/ 16 w 17"/>
                <a:gd name="T3" fmla="*/ 2 h 24"/>
                <a:gd name="T4" fmla="*/ 16 w 17"/>
                <a:gd name="T5" fmla="*/ 6 h 24"/>
                <a:gd name="T6" fmla="*/ 16 w 17"/>
                <a:gd name="T7" fmla="*/ 8 h 24"/>
                <a:gd name="T8" fmla="*/ 12 w 17"/>
                <a:gd name="T9" fmla="*/ 12 h 24"/>
                <a:gd name="T10" fmla="*/ 12 w 17"/>
                <a:gd name="T11" fmla="*/ 14 h 24"/>
                <a:gd name="T12" fmla="*/ 8 w 17"/>
                <a:gd name="T13" fmla="*/ 17 h 24"/>
                <a:gd name="T14" fmla="*/ 3 w 17"/>
                <a:gd name="T15" fmla="*/ 20 h 24"/>
                <a:gd name="T16" fmla="*/ 0 w 1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4">
                  <a:moveTo>
                    <a:pt x="12" y="0"/>
                  </a:moveTo>
                  <a:lnTo>
                    <a:pt x="16" y="2"/>
                  </a:lnTo>
                  <a:lnTo>
                    <a:pt x="16" y="6"/>
                  </a:lnTo>
                  <a:lnTo>
                    <a:pt x="16" y="8"/>
                  </a:lnTo>
                  <a:lnTo>
                    <a:pt x="12" y="12"/>
                  </a:lnTo>
                  <a:lnTo>
                    <a:pt x="12" y="14"/>
                  </a:lnTo>
                  <a:lnTo>
                    <a:pt x="8" y="17"/>
                  </a:lnTo>
                  <a:lnTo>
                    <a:pt x="3" y="20"/>
                  </a:lnTo>
                  <a:lnTo>
                    <a:pt x="0" y="2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15" name="Freeform 599"/>
            <p:cNvSpPr>
              <a:spLocks noChangeAspect="1"/>
            </p:cNvSpPr>
            <p:nvPr/>
          </p:nvSpPr>
          <p:spPr bwMode="auto">
            <a:xfrm>
              <a:off x="3963" y="3279"/>
              <a:ext cx="26" cy="32"/>
            </a:xfrm>
            <a:custGeom>
              <a:avLst/>
              <a:gdLst>
                <a:gd name="T0" fmla="*/ 25 w 26"/>
                <a:gd name="T1" fmla="*/ 0 h 32"/>
                <a:gd name="T2" fmla="*/ 22 w 26"/>
                <a:gd name="T3" fmla="*/ 4 h 32"/>
                <a:gd name="T4" fmla="*/ 19 w 26"/>
                <a:gd name="T5" fmla="*/ 8 h 32"/>
                <a:gd name="T6" fmla="*/ 16 w 26"/>
                <a:gd name="T7" fmla="*/ 13 h 32"/>
                <a:gd name="T8" fmla="*/ 14 w 26"/>
                <a:gd name="T9" fmla="*/ 16 h 32"/>
                <a:gd name="T10" fmla="*/ 10 w 26"/>
                <a:gd name="T11" fmla="*/ 20 h 32"/>
                <a:gd name="T12" fmla="*/ 7 w 26"/>
                <a:gd name="T13" fmla="*/ 24 h 32"/>
                <a:gd name="T14" fmla="*/ 3 w 26"/>
                <a:gd name="T15" fmla="*/ 28 h 32"/>
                <a:gd name="T16" fmla="*/ 0 w 26"/>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2">
                  <a:moveTo>
                    <a:pt x="25" y="0"/>
                  </a:moveTo>
                  <a:lnTo>
                    <a:pt x="22" y="4"/>
                  </a:lnTo>
                  <a:lnTo>
                    <a:pt x="19" y="8"/>
                  </a:lnTo>
                  <a:lnTo>
                    <a:pt x="16" y="13"/>
                  </a:lnTo>
                  <a:lnTo>
                    <a:pt x="14" y="16"/>
                  </a:lnTo>
                  <a:lnTo>
                    <a:pt x="10" y="20"/>
                  </a:lnTo>
                  <a:lnTo>
                    <a:pt x="7" y="24"/>
                  </a:lnTo>
                  <a:lnTo>
                    <a:pt x="3" y="28"/>
                  </a:lnTo>
                  <a:lnTo>
                    <a:pt x="0" y="3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16" name="Freeform 600"/>
            <p:cNvSpPr>
              <a:spLocks noChangeAspect="1"/>
            </p:cNvSpPr>
            <p:nvPr/>
          </p:nvSpPr>
          <p:spPr bwMode="auto">
            <a:xfrm>
              <a:off x="3938" y="3312"/>
              <a:ext cx="25" cy="17"/>
            </a:xfrm>
            <a:custGeom>
              <a:avLst/>
              <a:gdLst>
                <a:gd name="T0" fmla="*/ 24 w 25"/>
                <a:gd name="T1" fmla="*/ 0 h 17"/>
                <a:gd name="T2" fmla="*/ 21 w 25"/>
                <a:gd name="T3" fmla="*/ 2 h 17"/>
                <a:gd name="T4" fmla="*/ 18 w 25"/>
                <a:gd name="T5" fmla="*/ 5 h 17"/>
                <a:gd name="T6" fmla="*/ 15 w 25"/>
                <a:gd name="T7" fmla="*/ 9 h 17"/>
                <a:gd name="T8" fmla="*/ 12 w 25"/>
                <a:gd name="T9" fmla="*/ 11 h 17"/>
                <a:gd name="T10" fmla="*/ 9 w 25"/>
                <a:gd name="T11" fmla="*/ 12 h 17"/>
                <a:gd name="T12" fmla="*/ 6 w 25"/>
                <a:gd name="T13" fmla="*/ 14 h 17"/>
                <a:gd name="T14" fmla="*/ 2 w 25"/>
                <a:gd name="T15" fmla="*/ 16 h 17"/>
                <a:gd name="T16" fmla="*/ 0 w 25"/>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
                  <a:moveTo>
                    <a:pt x="24" y="0"/>
                  </a:moveTo>
                  <a:lnTo>
                    <a:pt x="21" y="2"/>
                  </a:lnTo>
                  <a:lnTo>
                    <a:pt x="18" y="5"/>
                  </a:lnTo>
                  <a:lnTo>
                    <a:pt x="15" y="9"/>
                  </a:lnTo>
                  <a:lnTo>
                    <a:pt x="12" y="11"/>
                  </a:lnTo>
                  <a:lnTo>
                    <a:pt x="9" y="12"/>
                  </a:lnTo>
                  <a:lnTo>
                    <a:pt x="6" y="14"/>
                  </a:lnTo>
                  <a:lnTo>
                    <a:pt x="2" y="16"/>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17" name="Freeform 601"/>
            <p:cNvSpPr>
              <a:spLocks noChangeAspect="1"/>
            </p:cNvSpPr>
            <p:nvPr/>
          </p:nvSpPr>
          <p:spPr bwMode="auto">
            <a:xfrm>
              <a:off x="3935" y="3275"/>
              <a:ext cx="17" cy="17"/>
            </a:xfrm>
            <a:custGeom>
              <a:avLst/>
              <a:gdLst>
                <a:gd name="T0" fmla="*/ 0 w 17"/>
                <a:gd name="T1" fmla="*/ 0 h 17"/>
                <a:gd name="T2" fmla="*/ 1 w 17"/>
                <a:gd name="T3" fmla="*/ 1 h 17"/>
                <a:gd name="T4" fmla="*/ 3 w 17"/>
                <a:gd name="T5" fmla="*/ 4 h 17"/>
                <a:gd name="T6" fmla="*/ 5 w 17"/>
                <a:gd name="T7" fmla="*/ 8 h 17"/>
                <a:gd name="T8" fmla="*/ 8 w 17"/>
                <a:gd name="T9" fmla="*/ 10 h 17"/>
                <a:gd name="T10" fmla="*/ 12 w 17"/>
                <a:gd name="T11" fmla="*/ 13 h 17"/>
                <a:gd name="T12" fmla="*/ 16 w 17"/>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0"/>
                  </a:moveTo>
                  <a:lnTo>
                    <a:pt x="1" y="1"/>
                  </a:lnTo>
                  <a:lnTo>
                    <a:pt x="3" y="4"/>
                  </a:lnTo>
                  <a:lnTo>
                    <a:pt x="5" y="8"/>
                  </a:lnTo>
                  <a:lnTo>
                    <a:pt x="8" y="10"/>
                  </a:lnTo>
                  <a:lnTo>
                    <a:pt x="12" y="13"/>
                  </a:lnTo>
                  <a:lnTo>
                    <a:pt x="16"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18" name="Freeform 602"/>
            <p:cNvSpPr>
              <a:spLocks noChangeAspect="1"/>
            </p:cNvSpPr>
            <p:nvPr/>
          </p:nvSpPr>
          <p:spPr bwMode="auto">
            <a:xfrm>
              <a:off x="3952" y="3276"/>
              <a:ext cx="37" cy="17"/>
            </a:xfrm>
            <a:custGeom>
              <a:avLst/>
              <a:gdLst>
                <a:gd name="T0" fmla="*/ 0 w 37"/>
                <a:gd name="T1" fmla="*/ 12 h 17"/>
                <a:gd name="T2" fmla="*/ 4 w 37"/>
                <a:gd name="T3" fmla="*/ 16 h 17"/>
                <a:gd name="T4" fmla="*/ 7 w 37"/>
                <a:gd name="T5" fmla="*/ 16 h 17"/>
                <a:gd name="T6" fmla="*/ 8 w 37"/>
                <a:gd name="T7" fmla="*/ 16 h 17"/>
                <a:gd name="T8" fmla="*/ 13 w 37"/>
                <a:gd name="T9" fmla="*/ 16 h 17"/>
                <a:gd name="T10" fmla="*/ 18 w 37"/>
                <a:gd name="T11" fmla="*/ 14 h 17"/>
                <a:gd name="T12" fmla="*/ 22 w 37"/>
                <a:gd name="T13" fmla="*/ 12 h 17"/>
                <a:gd name="T14" fmla="*/ 27 w 37"/>
                <a:gd name="T15" fmla="*/ 8 h 17"/>
                <a:gd name="T16" fmla="*/ 31 w 37"/>
                <a:gd name="T17" fmla="*/ 5 h 17"/>
                <a:gd name="T18" fmla="*/ 36 w 3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7">
                  <a:moveTo>
                    <a:pt x="0" y="12"/>
                  </a:moveTo>
                  <a:lnTo>
                    <a:pt x="4" y="16"/>
                  </a:lnTo>
                  <a:lnTo>
                    <a:pt x="7" y="16"/>
                  </a:lnTo>
                  <a:lnTo>
                    <a:pt x="8" y="16"/>
                  </a:lnTo>
                  <a:lnTo>
                    <a:pt x="13" y="16"/>
                  </a:lnTo>
                  <a:lnTo>
                    <a:pt x="18" y="14"/>
                  </a:lnTo>
                  <a:lnTo>
                    <a:pt x="22" y="12"/>
                  </a:lnTo>
                  <a:lnTo>
                    <a:pt x="27" y="8"/>
                  </a:lnTo>
                  <a:lnTo>
                    <a:pt x="31" y="5"/>
                  </a:lnTo>
                  <a:lnTo>
                    <a:pt x="3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19" name="Line 603"/>
            <p:cNvSpPr>
              <a:spLocks noChangeAspect="1" noChangeShapeType="1"/>
            </p:cNvSpPr>
            <p:nvPr/>
          </p:nvSpPr>
          <p:spPr bwMode="auto">
            <a:xfrm>
              <a:off x="4017" y="3261"/>
              <a:ext cx="12" cy="1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20" name="Line 604"/>
            <p:cNvSpPr>
              <a:spLocks noChangeAspect="1" noChangeShapeType="1"/>
            </p:cNvSpPr>
            <p:nvPr/>
          </p:nvSpPr>
          <p:spPr bwMode="auto">
            <a:xfrm flipH="1" flipV="1">
              <a:off x="4010" y="3283"/>
              <a:ext cx="1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21" name="Freeform 605"/>
            <p:cNvSpPr>
              <a:spLocks noChangeAspect="1"/>
            </p:cNvSpPr>
            <p:nvPr/>
          </p:nvSpPr>
          <p:spPr bwMode="auto">
            <a:xfrm>
              <a:off x="4014" y="3267"/>
              <a:ext cx="17" cy="17"/>
            </a:xfrm>
            <a:custGeom>
              <a:avLst/>
              <a:gdLst>
                <a:gd name="T0" fmla="*/ 0 w 17"/>
                <a:gd name="T1" fmla="*/ 0 h 17"/>
                <a:gd name="T2" fmla="*/ 13 w 17"/>
                <a:gd name="T3" fmla="*/ 15 h 17"/>
                <a:gd name="T4" fmla="*/ 16 w 17"/>
                <a:gd name="T5" fmla="*/ 16 h 17"/>
              </a:gdLst>
              <a:ahLst/>
              <a:cxnLst>
                <a:cxn ang="0">
                  <a:pos x="T0" y="T1"/>
                </a:cxn>
                <a:cxn ang="0">
                  <a:pos x="T2" y="T3"/>
                </a:cxn>
                <a:cxn ang="0">
                  <a:pos x="T4" y="T5"/>
                </a:cxn>
              </a:cxnLst>
              <a:rect l="0" t="0" r="r" b="b"/>
              <a:pathLst>
                <a:path w="17" h="17">
                  <a:moveTo>
                    <a:pt x="0" y="0"/>
                  </a:moveTo>
                  <a:lnTo>
                    <a:pt x="13" y="15"/>
                  </a:lnTo>
                  <a:lnTo>
                    <a:pt x="16"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22" name="Freeform 606"/>
            <p:cNvSpPr>
              <a:spLocks noChangeAspect="1"/>
            </p:cNvSpPr>
            <p:nvPr/>
          </p:nvSpPr>
          <p:spPr bwMode="auto">
            <a:xfrm>
              <a:off x="4014" y="3267"/>
              <a:ext cx="17" cy="23"/>
            </a:xfrm>
            <a:custGeom>
              <a:avLst/>
              <a:gdLst>
                <a:gd name="T0" fmla="*/ 16 w 17"/>
                <a:gd name="T1" fmla="*/ 12 h 23"/>
                <a:gd name="T2" fmla="*/ 10 w 17"/>
                <a:gd name="T3" fmla="*/ 22 h 23"/>
                <a:gd name="T4" fmla="*/ 9 w 17"/>
                <a:gd name="T5" fmla="*/ 3 h 23"/>
                <a:gd name="T6" fmla="*/ 0 w 17"/>
                <a:gd name="T7" fmla="*/ 0 h 23"/>
              </a:gdLst>
              <a:ahLst/>
              <a:cxnLst>
                <a:cxn ang="0">
                  <a:pos x="T0" y="T1"/>
                </a:cxn>
                <a:cxn ang="0">
                  <a:pos x="T2" y="T3"/>
                </a:cxn>
                <a:cxn ang="0">
                  <a:pos x="T4" y="T5"/>
                </a:cxn>
                <a:cxn ang="0">
                  <a:pos x="T6" y="T7"/>
                </a:cxn>
              </a:cxnLst>
              <a:rect l="0" t="0" r="r" b="b"/>
              <a:pathLst>
                <a:path w="17" h="23">
                  <a:moveTo>
                    <a:pt x="16" y="12"/>
                  </a:moveTo>
                  <a:lnTo>
                    <a:pt x="10" y="22"/>
                  </a:lnTo>
                  <a:lnTo>
                    <a:pt x="9" y="3"/>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23" name="Freeform 607"/>
            <p:cNvSpPr>
              <a:spLocks noChangeAspect="1"/>
            </p:cNvSpPr>
            <p:nvPr/>
          </p:nvSpPr>
          <p:spPr bwMode="auto">
            <a:xfrm>
              <a:off x="4016" y="3261"/>
              <a:ext cx="17" cy="25"/>
            </a:xfrm>
            <a:custGeom>
              <a:avLst/>
              <a:gdLst>
                <a:gd name="T0" fmla="*/ 0 w 17"/>
                <a:gd name="T1" fmla="*/ 0 h 25"/>
                <a:gd name="T2" fmla="*/ 0 w 17"/>
                <a:gd name="T3" fmla="*/ 24 h 25"/>
                <a:gd name="T4" fmla="*/ 16 w 17"/>
                <a:gd name="T5" fmla="*/ 18 h 25"/>
              </a:gdLst>
              <a:ahLst/>
              <a:cxnLst>
                <a:cxn ang="0">
                  <a:pos x="T0" y="T1"/>
                </a:cxn>
                <a:cxn ang="0">
                  <a:pos x="T2" y="T3"/>
                </a:cxn>
                <a:cxn ang="0">
                  <a:pos x="T4" y="T5"/>
                </a:cxn>
              </a:cxnLst>
              <a:rect l="0" t="0" r="r" b="b"/>
              <a:pathLst>
                <a:path w="17" h="25">
                  <a:moveTo>
                    <a:pt x="0" y="0"/>
                  </a:moveTo>
                  <a:lnTo>
                    <a:pt x="0" y="24"/>
                  </a:lnTo>
                  <a:lnTo>
                    <a:pt x="16" y="18"/>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24" name="Freeform 608"/>
            <p:cNvSpPr>
              <a:spLocks noChangeAspect="1"/>
            </p:cNvSpPr>
            <p:nvPr/>
          </p:nvSpPr>
          <p:spPr bwMode="auto">
            <a:xfrm>
              <a:off x="4010" y="3271"/>
              <a:ext cx="17" cy="17"/>
            </a:xfrm>
            <a:custGeom>
              <a:avLst/>
              <a:gdLst>
                <a:gd name="T0" fmla="*/ 6 w 17"/>
                <a:gd name="T1" fmla="*/ 16 h 17"/>
                <a:gd name="T2" fmla="*/ 16 w 17"/>
                <a:gd name="T3" fmla="*/ 0 h 17"/>
                <a:gd name="T4" fmla="*/ 0 w 17"/>
                <a:gd name="T5" fmla="*/ 5 h 17"/>
              </a:gdLst>
              <a:ahLst/>
              <a:cxnLst>
                <a:cxn ang="0">
                  <a:pos x="T0" y="T1"/>
                </a:cxn>
                <a:cxn ang="0">
                  <a:pos x="T2" y="T3"/>
                </a:cxn>
                <a:cxn ang="0">
                  <a:pos x="T4" y="T5"/>
                </a:cxn>
              </a:cxnLst>
              <a:rect l="0" t="0" r="r" b="b"/>
              <a:pathLst>
                <a:path w="17" h="17">
                  <a:moveTo>
                    <a:pt x="6" y="16"/>
                  </a:moveTo>
                  <a:lnTo>
                    <a:pt x="16" y="0"/>
                  </a:lnTo>
                  <a:lnTo>
                    <a:pt x="0" y="5"/>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25" name="Freeform 609"/>
            <p:cNvSpPr>
              <a:spLocks noChangeAspect="1"/>
            </p:cNvSpPr>
            <p:nvPr/>
          </p:nvSpPr>
          <p:spPr bwMode="auto">
            <a:xfrm>
              <a:off x="3954" y="3336"/>
              <a:ext cx="96" cy="20"/>
            </a:xfrm>
            <a:custGeom>
              <a:avLst/>
              <a:gdLst>
                <a:gd name="T0" fmla="*/ 95 w 96"/>
                <a:gd name="T1" fmla="*/ 19 h 20"/>
                <a:gd name="T2" fmla="*/ 95 w 96"/>
                <a:gd name="T3" fmla="*/ 13 h 20"/>
                <a:gd name="T4" fmla="*/ 91 w 96"/>
                <a:gd name="T5" fmla="*/ 13 h 20"/>
                <a:gd name="T6" fmla="*/ 84 w 96"/>
                <a:gd name="T7" fmla="*/ 4 h 20"/>
                <a:gd name="T8" fmla="*/ 86 w 96"/>
                <a:gd name="T9" fmla="*/ 4 h 20"/>
                <a:gd name="T10" fmla="*/ 86 w 96"/>
                <a:gd name="T11" fmla="*/ 0 h 20"/>
                <a:gd name="T12" fmla="*/ 7 w 96"/>
                <a:gd name="T13" fmla="*/ 0 h 20"/>
                <a:gd name="T14" fmla="*/ 7 w 96"/>
                <a:gd name="T15" fmla="*/ 4 h 20"/>
                <a:gd name="T16" fmla="*/ 9 w 96"/>
                <a:gd name="T17" fmla="*/ 4 h 20"/>
                <a:gd name="T18" fmla="*/ 2 w 96"/>
                <a:gd name="T19" fmla="*/ 13 h 20"/>
                <a:gd name="T20" fmla="*/ 0 w 96"/>
                <a:gd name="T21" fmla="*/ 13 h 20"/>
                <a:gd name="T22" fmla="*/ 0 w 96"/>
                <a:gd name="T23" fmla="*/ 19 h 20"/>
                <a:gd name="T24" fmla="*/ 95 w 96"/>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20">
                  <a:moveTo>
                    <a:pt x="95" y="19"/>
                  </a:moveTo>
                  <a:lnTo>
                    <a:pt x="95" y="13"/>
                  </a:lnTo>
                  <a:lnTo>
                    <a:pt x="91" y="13"/>
                  </a:lnTo>
                  <a:lnTo>
                    <a:pt x="84" y="4"/>
                  </a:lnTo>
                  <a:lnTo>
                    <a:pt x="86" y="4"/>
                  </a:lnTo>
                  <a:lnTo>
                    <a:pt x="86" y="0"/>
                  </a:lnTo>
                  <a:lnTo>
                    <a:pt x="7" y="0"/>
                  </a:lnTo>
                  <a:lnTo>
                    <a:pt x="7" y="4"/>
                  </a:lnTo>
                  <a:lnTo>
                    <a:pt x="9" y="4"/>
                  </a:lnTo>
                  <a:lnTo>
                    <a:pt x="2" y="13"/>
                  </a:lnTo>
                  <a:lnTo>
                    <a:pt x="0" y="13"/>
                  </a:lnTo>
                  <a:lnTo>
                    <a:pt x="0" y="19"/>
                  </a:lnTo>
                  <a:lnTo>
                    <a:pt x="95" y="19"/>
                  </a:lnTo>
                </a:path>
              </a:pathLst>
            </a:custGeom>
            <a:solidFill>
              <a:srgbClr val="A0A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26" name="Line 610"/>
            <p:cNvSpPr>
              <a:spLocks noChangeAspect="1" noChangeShapeType="1"/>
            </p:cNvSpPr>
            <p:nvPr/>
          </p:nvSpPr>
          <p:spPr bwMode="auto">
            <a:xfrm flipV="1">
              <a:off x="4034"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27" name="Line 611"/>
            <p:cNvSpPr>
              <a:spLocks noChangeAspect="1" noChangeShapeType="1"/>
            </p:cNvSpPr>
            <p:nvPr/>
          </p:nvSpPr>
          <p:spPr bwMode="auto">
            <a:xfrm flipH="1">
              <a:off x="3963" y="3341"/>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28" name="Freeform 612"/>
            <p:cNvSpPr>
              <a:spLocks noChangeAspect="1"/>
            </p:cNvSpPr>
            <p:nvPr/>
          </p:nvSpPr>
          <p:spPr bwMode="auto">
            <a:xfrm>
              <a:off x="3965" y="3341"/>
              <a:ext cx="17" cy="17"/>
            </a:xfrm>
            <a:custGeom>
              <a:avLst/>
              <a:gdLst>
                <a:gd name="T0" fmla="*/ 16 w 17"/>
                <a:gd name="T1" fmla="*/ 0 h 17"/>
                <a:gd name="T2" fmla="*/ 3 w 17"/>
                <a:gd name="T3" fmla="*/ 10 h 17"/>
                <a:gd name="T4" fmla="*/ 0 w 17"/>
                <a:gd name="T5" fmla="*/ 10 h 17"/>
                <a:gd name="T6" fmla="*/ 0 w 17"/>
                <a:gd name="T7" fmla="*/ 16 h 17"/>
              </a:gdLst>
              <a:ahLst/>
              <a:cxnLst>
                <a:cxn ang="0">
                  <a:pos x="T0" y="T1"/>
                </a:cxn>
                <a:cxn ang="0">
                  <a:pos x="T2" y="T3"/>
                </a:cxn>
                <a:cxn ang="0">
                  <a:pos x="T4" y="T5"/>
                </a:cxn>
                <a:cxn ang="0">
                  <a:pos x="T6" y="T7"/>
                </a:cxn>
              </a:cxnLst>
              <a:rect l="0" t="0" r="r" b="b"/>
              <a:pathLst>
                <a:path w="17" h="17">
                  <a:moveTo>
                    <a:pt x="16" y="0"/>
                  </a:moveTo>
                  <a:lnTo>
                    <a:pt x="3" y="10"/>
                  </a:lnTo>
                  <a:lnTo>
                    <a:pt x="0" y="10"/>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29" name="Line 613"/>
            <p:cNvSpPr>
              <a:spLocks noChangeAspect="1" noChangeShapeType="1"/>
            </p:cNvSpPr>
            <p:nvPr/>
          </p:nvSpPr>
          <p:spPr bwMode="auto">
            <a:xfrm flipV="1">
              <a:off x="3979"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30" name="Freeform 614"/>
            <p:cNvSpPr>
              <a:spLocks noChangeAspect="1"/>
            </p:cNvSpPr>
            <p:nvPr/>
          </p:nvSpPr>
          <p:spPr bwMode="auto">
            <a:xfrm>
              <a:off x="3973" y="3279"/>
              <a:ext cx="58" cy="58"/>
            </a:xfrm>
            <a:custGeom>
              <a:avLst/>
              <a:gdLst>
                <a:gd name="T0" fmla="*/ 54 w 58"/>
                <a:gd name="T1" fmla="*/ 51 h 58"/>
                <a:gd name="T2" fmla="*/ 57 w 58"/>
                <a:gd name="T3" fmla="*/ 50 h 58"/>
                <a:gd name="T4" fmla="*/ 40 w 58"/>
                <a:gd name="T5" fmla="*/ 17 h 58"/>
                <a:gd name="T6" fmla="*/ 44 w 58"/>
                <a:gd name="T7" fmla="*/ 15 h 58"/>
                <a:gd name="T8" fmla="*/ 35 w 58"/>
                <a:gd name="T9" fmla="*/ 0 h 58"/>
                <a:gd name="T10" fmla="*/ 32 w 58"/>
                <a:gd name="T11" fmla="*/ 7 h 58"/>
                <a:gd name="T12" fmla="*/ 27 w 58"/>
                <a:gd name="T13" fmla="*/ 14 h 58"/>
                <a:gd name="T14" fmla="*/ 22 w 58"/>
                <a:gd name="T15" fmla="*/ 20 h 58"/>
                <a:gd name="T16" fmla="*/ 17 w 58"/>
                <a:gd name="T17" fmla="*/ 27 h 58"/>
                <a:gd name="T18" fmla="*/ 4 w 58"/>
                <a:gd name="T19" fmla="*/ 51 h 58"/>
                <a:gd name="T20" fmla="*/ 17 w 58"/>
                <a:gd name="T21" fmla="*/ 51 h 58"/>
                <a:gd name="T22" fmla="*/ 27 w 58"/>
                <a:gd name="T23" fmla="*/ 35 h 58"/>
                <a:gd name="T24" fmla="*/ 29 w 58"/>
                <a:gd name="T25" fmla="*/ 51 h 58"/>
                <a:gd name="T26" fmla="*/ 28 w 58"/>
                <a:gd name="T27" fmla="*/ 32 h 58"/>
                <a:gd name="T28" fmla="*/ 20 w 58"/>
                <a:gd name="T29" fmla="*/ 46 h 58"/>
                <a:gd name="T30" fmla="*/ 21 w 58"/>
                <a:gd name="T31" fmla="*/ 32 h 58"/>
                <a:gd name="T32" fmla="*/ 21 w 58"/>
                <a:gd name="T33" fmla="*/ 24 h 58"/>
                <a:gd name="T34" fmla="*/ 22 w 58"/>
                <a:gd name="T35" fmla="*/ 29 h 58"/>
                <a:gd name="T36" fmla="*/ 30 w 58"/>
                <a:gd name="T37" fmla="*/ 9 h 58"/>
                <a:gd name="T38" fmla="*/ 28 w 58"/>
                <a:gd name="T39" fmla="*/ 29 h 58"/>
                <a:gd name="T40" fmla="*/ 33 w 58"/>
                <a:gd name="T41" fmla="*/ 7 h 58"/>
                <a:gd name="T42" fmla="*/ 17 w 58"/>
                <a:gd name="T43" fmla="*/ 29 h 58"/>
                <a:gd name="T44" fmla="*/ 30 w 58"/>
                <a:gd name="T45" fmla="*/ 32 h 58"/>
                <a:gd name="T46" fmla="*/ 32 w 58"/>
                <a:gd name="T47" fmla="*/ 51 h 58"/>
                <a:gd name="T48" fmla="*/ 41 w 58"/>
                <a:gd name="T49" fmla="*/ 32 h 58"/>
                <a:gd name="T50" fmla="*/ 34 w 58"/>
                <a:gd name="T51" fmla="*/ 32 h 58"/>
                <a:gd name="T52" fmla="*/ 33 w 58"/>
                <a:gd name="T53" fmla="*/ 34 h 58"/>
                <a:gd name="T54" fmla="*/ 40 w 58"/>
                <a:gd name="T55" fmla="*/ 51 h 58"/>
                <a:gd name="T56" fmla="*/ 41 w 58"/>
                <a:gd name="T57" fmla="*/ 29 h 58"/>
                <a:gd name="T58" fmla="*/ 35 w 58"/>
                <a:gd name="T59" fmla="*/ 7 h 58"/>
                <a:gd name="T60" fmla="*/ 34 w 58"/>
                <a:gd name="T61" fmla="*/ 19 h 58"/>
                <a:gd name="T62" fmla="*/ 38 w 58"/>
                <a:gd name="T63" fmla="*/ 16 h 58"/>
                <a:gd name="T64" fmla="*/ 0 w 58"/>
                <a:gd name="T65" fmla="*/ 51 h 58"/>
                <a:gd name="T66" fmla="*/ 2 w 58"/>
                <a:gd name="T67" fmla="*/ 57 h 58"/>
                <a:gd name="T68" fmla="*/ 29 w 58"/>
                <a:gd name="T69" fmla="*/ 54 h 58"/>
                <a:gd name="T70" fmla="*/ 32 w 58"/>
                <a:gd name="T71" fmla="*/ 57 h 58"/>
                <a:gd name="T72" fmla="*/ 48 w 58"/>
                <a:gd name="T73" fmla="*/ 54 h 58"/>
                <a:gd name="T74" fmla="*/ 52 w 58"/>
                <a:gd name="T75"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58">
                  <a:moveTo>
                    <a:pt x="52" y="57"/>
                  </a:moveTo>
                  <a:lnTo>
                    <a:pt x="54" y="51"/>
                  </a:lnTo>
                  <a:lnTo>
                    <a:pt x="57" y="51"/>
                  </a:lnTo>
                  <a:lnTo>
                    <a:pt x="57" y="50"/>
                  </a:lnTo>
                  <a:lnTo>
                    <a:pt x="49" y="50"/>
                  </a:lnTo>
                  <a:lnTo>
                    <a:pt x="40" y="17"/>
                  </a:lnTo>
                  <a:lnTo>
                    <a:pt x="44" y="15"/>
                  </a:lnTo>
                  <a:lnTo>
                    <a:pt x="44" y="15"/>
                  </a:lnTo>
                  <a:lnTo>
                    <a:pt x="40" y="16"/>
                  </a:lnTo>
                  <a:lnTo>
                    <a:pt x="35" y="0"/>
                  </a:lnTo>
                  <a:lnTo>
                    <a:pt x="33" y="3"/>
                  </a:lnTo>
                  <a:lnTo>
                    <a:pt x="32" y="7"/>
                  </a:lnTo>
                  <a:lnTo>
                    <a:pt x="29" y="10"/>
                  </a:lnTo>
                  <a:lnTo>
                    <a:pt x="27" y="14"/>
                  </a:lnTo>
                  <a:lnTo>
                    <a:pt x="25" y="17"/>
                  </a:lnTo>
                  <a:lnTo>
                    <a:pt x="22" y="20"/>
                  </a:lnTo>
                  <a:lnTo>
                    <a:pt x="20" y="24"/>
                  </a:lnTo>
                  <a:lnTo>
                    <a:pt x="17" y="27"/>
                  </a:lnTo>
                  <a:lnTo>
                    <a:pt x="0" y="51"/>
                  </a:lnTo>
                  <a:lnTo>
                    <a:pt x="4" y="51"/>
                  </a:lnTo>
                  <a:lnTo>
                    <a:pt x="21" y="34"/>
                  </a:lnTo>
                  <a:lnTo>
                    <a:pt x="17" y="51"/>
                  </a:lnTo>
                  <a:lnTo>
                    <a:pt x="19" y="51"/>
                  </a:lnTo>
                  <a:lnTo>
                    <a:pt x="27" y="35"/>
                  </a:lnTo>
                  <a:lnTo>
                    <a:pt x="29" y="51"/>
                  </a:lnTo>
                  <a:lnTo>
                    <a:pt x="29" y="51"/>
                  </a:lnTo>
                  <a:lnTo>
                    <a:pt x="29" y="47"/>
                  </a:lnTo>
                  <a:lnTo>
                    <a:pt x="28" y="32"/>
                  </a:lnTo>
                  <a:lnTo>
                    <a:pt x="27" y="32"/>
                  </a:lnTo>
                  <a:lnTo>
                    <a:pt x="20" y="46"/>
                  </a:lnTo>
                  <a:lnTo>
                    <a:pt x="23" y="32"/>
                  </a:lnTo>
                  <a:lnTo>
                    <a:pt x="21" y="32"/>
                  </a:lnTo>
                  <a:lnTo>
                    <a:pt x="5" y="48"/>
                  </a:lnTo>
                  <a:lnTo>
                    <a:pt x="21" y="24"/>
                  </a:lnTo>
                  <a:lnTo>
                    <a:pt x="21" y="29"/>
                  </a:lnTo>
                  <a:lnTo>
                    <a:pt x="22" y="29"/>
                  </a:lnTo>
                  <a:lnTo>
                    <a:pt x="22" y="21"/>
                  </a:lnTo>
                  <a:lnTo>
                    <a:pt x="30" y="9"/>
                  </a:lnTo>
                  <a:lnTo>
                    <a:pt x="27" y="29"/>
                  </a:lnTo>
                  <a:lnTo>
                    <a:pt x="28" y="29"/>
                  </a:lnTo>
                  <a:lnTo>
                    <a:pt x="33" y="7"/>
                  </a:lnTo>
                  <a:lnTo>
                    <a:pt x="33" y="7"/>
                  </a:lnTo>
                  <a:lnTo>
                    <a:pt x="30" y="29"/>
                  </a:lnTo>
                  <a:lnTo>
                    <a:pt x="17" y="29"/>
                  </a:lnTo>
                  <a:lnTo>
                    <a:pt x="16" y="32"/>
                  </a:lnTo>
                  <a:lnTo>
                    <a:pt x="30" y="32"/>
                  </a:lnTo>
                  <a:lnTo>
                    <a:pt x="29" y="51"/>
                  </a:lnTo>
                  <a:lnTo>
                    <a:pt x="32" y="51"/>
                  </a:lnTo>
                  <a:lnTo>
                    <a:pt x="33" y="32"/>
                  </a:lnTo>
                  <a:lnTo>
                    <a:pt x="41" y="32"/>
                  </a:lnTo>
                  <a:lnTo>
                    <a:pt x="39" y="48"/>
                  </a:lnTo>
                  <a:lnTo>
                    <a:pt x="34" y="32"/>
                  </a:lnTo>
                  <a:lnTo>
                    <a:pt x="33" y="32"/>
                  </a:lnTo>
                  <a:lnTo>
                    <a:pt x="33" y="34"/>
                  </a:lnTo>
                  <a:lnTo>
                    <a:pt x="39" y="51"/>
                  </a:lnTo>
                  <a:lnTo>
                    <a:pt x="40" y="51"/>
                  </a:lnTo>
                  <a:lnTo>
                    <a:pt x="42" y="34"/>
                  </a:lnTo>
                  <a:lnTo>
                    <a:pt x="41" y="29"/>
                  </a:lnTo>
                  <a:lnTo>
                    <a:pt x="33" y="29"/>
                  </a:lnTo>
                  <a:lnTo>
                    <a:pt x="35" y="7"/>
                  </a:lnTo>
                  <a:lnTo>
                    <a:pt x="38" y="15"/>
                  </a:lnTo>
                  <a:lnTo>
                    <a:pt x="34" y="19"/>
                  </a:lnTo>
                  <a:lnTo>
                    <a:pt x="34" y="20"/>
                  </a:lnTo>
                  <a:lnTo>
                    <a:pt x="38" y="16"/>
                  </a:lnTo>
                  <a:lnTo>
                    <a:pt x="47" y="51"/>
                  </a:lnTo>
                  <a:lnTo>
                    <a:pt x="0" y="51"/>
                  </a:lnTo>
                  <a:lnTo>
                    <a:pt x="0" y="57"/>
                  </a:lnTo>
                  <a:lnTo>
                    <a:pt x="2" y="57"/>
                  </a:lnTo>
                  <a:lnTo>
                    <a:pt x="2" y="54"/>
                  </a:lnTo>
                  <a:lnTo>
                    <a:pt x="29" y="54"/>
                  </a:lnTo>
                  <a:lnTo>
                    <a:pt x="29" y="57"/>
                  </a:lnTo>
                  <a:lnTo>
                    <a:pt x="32" y="57"/>
                  </a:lnTo>
                  <a:lnTo>
                    <a:pt x="32" y="54"/>
                  </a:lnTo>
                  <a:lnTo>
                    <a:pt x="48" y="54"/>
                  </a:lnTo>
                  <a:lnTo>
                    <a:pt x="47" y="57"/>
                  </a:lnTo>
                  <a:lnTo>
                    <a:pt x="52" y="57"/>
                  </a:lnTo>
                </a:path>
              </a:pathLst>
            </a:custGeom>
            <a:solidFill>
              <a:srgbClr val="E0E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31" name="Freeform 615"/>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solidFill>
              <a:srgbClr val="E0E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32" name="Freeform 616"/>
            <p:cNvSpPr>
              <a:spLocks noChangeAspect="1"/>
            </p:cNvSpPr>
            <p:nvPr/>
          </p:nvSpPr>
          <p:spPr bwMode="auto">
            <a:xfrm>
              <a:off x="3972" y="3279"/>
              <a:ext cx="59" cy="58"/>
            </a:xfrm>
            <a:custGeom>
              <a:avLst/>
              <a:gdLst>
                <a:gd name="T0" fmla="*/ 55 w 59"/>
                <a:gd name="T1" fmla="*/ 51 h 58"/>
                <a:gd name="T2" fmla="*/ 58 w 59"/>
                <a:gd name="T3" fmla="*/ 50 h 58"/>
                <a:gd name="T4" fmla="*/ 41 w 59"/>
                <a:gd name="T5" fmla="*/ 16 h 58"/>
                <a:gd name="T6" fmla="*/ 41 w 59"/>
                <a:gd name="T7" fmla="*/ 16 h 58"/>
                <a:gd name="T8" fmla="*/ 34 w 59"/>
                <a:gd name="T9" fmla="*/ 3 h 58"/>
                <a:gd name="T10" fmla="*/ 29 w 59"/>
                <a:gd name="T11" fmla="*/ 10 h 58"/>
                <a:gd name="T12" fmla="*/ 25 w 59"/>
                <a:gd name="T13" fmla="*/ 17 h 58"/>
                <a:gd name="T14" fmla="*/ 20 w 59"/>
                <a:gd name="T15" fmla="*/ 23 h 58"/>
                <a:gd name="T16" fmla="*/ 0 w 59"/>
                <a:gd name="T17" fmla="*/ 51 h 58"/>
                <a:gd name="T18" fmla="*/ 21 w 59"/>
                <a:gd name="T19" fmla="*/ 34 h 58"/>
                <a:gd name="T20" fmla="*/ 20 w 59"/>
                <a:gd name="T21" fmla="*/ 51 h 58"/>
                <a:gd name="T22" fmla="*/ 29 w 59"/>
                <a:gd name="T23" fmla="*/ 51 h 58"/>
                <a:gd name="T24" fmla="*/ 30 w 59"/>
                <a:gd name="T25" fmla="*/ 47 h 58"/>
                <a:gd name="T26" fmla="*/ 27 w 59"/>
                <a:gd name="T27" fmla="*/ 31 h 58"/>
                <a:gd name="T28" fmla="*/ 23 w 59"/>
                <a:gd name="T29" fmla="*/ 31 h 58"/>
                <a:gd name="T30" fmla="*/ 5 w 59"/>
                <a:gd name="T31" fmla="*/ 48 h 58"/>
                <a:gd name="T32" fmla="*/ 22 w 59"/>
                <a:gd name="T33" fmla="*/ 30 h 58"/>
                <a:gd name="T34" fmla="*/ 23 w 59"/>
                <a:gd name="T35" fmla="*/ 22 h 58"/>
                <a:gd name="T36" fmla="*/ 27 w 59"/>
                <a:gd name="T37" fmla="*/ 30 h 58"/>
                <a:gd name="T38" fmla="*/ 33 w 59"/>
                <a:gd name="T39" fmla="*/ 7 h 58"/>
                <a:gd name="T40" fmla="*/ 32 w 59"/>
                <a:gd name="T41" fmla="*/ 30 h 58"/>
                <a:gd name="T42" fmla="*/ 16 w 59"/>
                <a:gd name="T43" fmla="*/ 31 h 58"/>
                <a:gd name="T44" fmla="*/ 29 w 59"/>
                <a:gd name="T45" fmla="*/ 51 h 58"/>
                <a:gd name="T46" fmla="*/ 34 w 59"/>
                <a:gd name="T47" fmla="*/ 31 h 58"/>
                <a:gd name="T48" fmla="*/ 40 w 59"/>
                <a:gd name="T49" fmla="*/ 48 h 58"/>
                <a:gd name="T50" fmla="*/ 34 w 59"/>
                <a:gd name="T51" fmla="*/ 31 h 58"/>
                <a:gd name="T52" fmla="*/ 40 w 59"/>
                <a:gd name="T53" fmla="*/ 51 h 58"/>
                <a:gd name="T54" fmla="*/ 43 w 59"/>
                <a:gd name="T55" fmla="*/ 34 h 58"/>
                <a:gd name="T56" fmla="*/ 34 w 59"/>
                <a:gd name="T57" fmla="*/ 30 h 58"/>
                <a:gd name="T58" fmla="*/ 38 w 59"/>
                <a:gd name="T59" fmla="*/ 15 h 58"/>
                <a:gd name="T60" fmla="*/ 35 w 59"/>
                <a:gd name="T61" fmla="*/ 20 h 58"/>
                <a:gd name="T62" fmla="*/ 48 w 59"/>
                <a:gd name="T63" fmla="*/ 51 h 58"/>
                <a:gd name="T64" fmla="*/ 0 w 59"/>
                <a:gd name="T65" fmla="*/ 57 h 58"/>
                <a:gd name="T66" fmla="*/ 2 w 59"/>
                <a:gd name="T67" fmla="*/ 54 h 58"/>
                <a:gd name="T68" fmla="*/ 29 w 59"/>
                <a:gd name="T69" fmla="*/ 57 h 58"/>
                <a:gd name="T70" fmla="*/ 33 w 59"/>
                <a:gd name="T71" fmla="*/ 54 h 58"/>
                <a:gd name="T72" fmla="*/ 48 w 59"/>
                <a:gd name="T73"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58">
                  <a:moveTo>
                    <a:pt x="53" y="57"/>
                  </a:moveTo>
                  <a:lnTo>
                    <a:pt x="55" y="51"/>
                  </a:lnTo>
                  <a:lnTo>
                    <a:pt x="58" y="51"/>
                  </a:lnTo>
                  <a:lnTo>
                    <a:pt x="58" y="50"/>
                  </a:lnTo>
                  <a:lnTo>
                    <a:pt x="50" y="50"/>
                  </a:lnTo>
                  <a:lnTo>
                    <a:pt x="41" y="16"/>
                  </a:lnTo>
                  <a:lnTo>
                    <a:pt x="45" y="15"/>
                  </a:lnTo>
                  <a:lnTo>
                    <a:pt x="41" y="16"/>
                  </a:lnTo>
                  <a:lnTo>
                    <a:pt x="36" y="0"/>
                  </a:lnTo>
                  <a:lnTo>
                    <a:pt x="34" y="3"/>
                  </a:lnTo>
                  <a:lnTo>
                    <a:pt x="32" y="7"/>
                  </a:lnTo>
                  <a:lnTo>
                    <a:pt x="29" y="10"/>
                  </a:lnTo>
                  <a:lnTo>
                    <a:pt x="28" y="14"/>
                  </a:lnTo>
                  <a:lnTo>
                    <a:pt x="25" y="17"/>
                  </a:lnTo>
                  <a:lnTo>
                    <a:pt x="22" y="20"/>
                  </a:lnTo>
                  <a:lnTo>
                    <a:pt x="20" y="23"/>
                  </a:lnTo>
                  <a:lnTo>
                    <a:pt x="17" y="26"/>
                  </a:lnTo>
                  <a:lnTo>
                    <a:pt x="0" y="51"/>
                  </a:lnTo>
                  <a:lnTo>
                    <a:pt x="4" y="51"/>
                  </a:lnTo>
                  <a:lnTo>
                    <a:pt x="21" y="34"/>
                  </a:lnTo>
                  <a:lnTo>
                    <a:pt x="18" y="51"/>
                  </a:lnTo>
                  <a:lnTo>
                    <a:pt x="20" y="51"/>
                  </a:lnTo>
                  <a:lnTo>
                    <a:pt x="27" y="35"/>
                  </a:lnTo>
                  <a:lnTo>
                    <a:pt x="29" y="51"/>
                  </a:lnTo>
                  <a:lnTo>
                    <a:pt x="29" y="51"/>
                  </a:lnTo>
                  <a:lnTo>
                    <a:pt x="30" y="47"/>
                  </a:lnTo>
                  <a:lnTo>
                    <a:pt x="28" y="31"/>
                  </a:lnTo>
                  <a:lnTo>
                    <a:pt x="27" y="31"/>
                  </a:lnTo>
                  <a:lnTo>
                    <a:pt x="20" y="46"/>
                  </a:lnTo>
                  <a:lnTo>
                    <a:pt x="23" y="31"/>
                  </a:lnTo>
                  <a:lnTo>
                    <a:pt x="22" y="31"/>
                  </a:lnTo>
                  <a:lnTo>
                    <a:pt x="5" y="48"/>
                  </a:lnTo>
                  <a:lnTo>
                    <a:pt x="22" y="24"/>
                  </a:lnTo>
                  <a:lnTo>
                    <a:pt x="22" y="30"/>
                  </a:lnTo>
                  <a:lnTo>
                    <a:pt x="23" y="30"/>
                  </a:lnTo>
                  <a:lnTo>
                    <a:pt x="23" y="22"/>
                  </a:lnTo>
                  <a:lnTo>
                    <a:pt x="31" y="10"/>
                  </a:lnTo>
                  <a:lnTo>
                    <a:pt x="27" y="30"/>
                  </a:lnTo>
                  <a:lnTo>
                    <a:pt x="28" y="30"/>
                  </a:lnTo>
                  <a:lnTo>
                    <a:pt x="33" y="7"/>
                  </a:lnTo>
                  <a:lnTo>
                    <a:pt x="34" y="6"/>
                  </a:lnTo>
                  <a:lnTo>
                    <a:pt x="32" y="30"/>
                  </a:lnTo>
                  <a:lnTo>
                    <a:pt x="17" y="30"/>
                  </a:lnTo>
                  <a:lnTo>
                    <a:pt x="16" y="31"/>
                  </a:lnTo>
                  <a:lnTo>
                    <a:pt x="32" y="31"/>
                  </a:lnTo>
                  <a:lnTo>
                    <a:pt x="29" y="51"/>
                  </a:lnTo>
                  <a:lnTo>
                    <a:pt x="32" y="51"/>
                  </a:lnTo>
                  <a:lnTo>
                    <a:pt x="34" y="31"/>
                  </a:lnTo>
                  <a:lnTo>
                    <a:pt x="42" y="31"/>
                  </a:lnTo>
                  <a:lnTo>
                    <a:pt x="40" y="48"/>
                  </a:lnTo>
                  <a:lnTo>
                    <a:pt x="34" y="31"/>
                  </a:lnTo>
                  <a:lnTo>
                    <a:pt x="34" y="31"/>
                  </a:lnTo>
                  <a:lnTo>
                    <a:pt x="34" y="34"/>
                  </a:lnTo>
                  <a:lnTo>
                    <a:pt x="40" y="51"/>
                  </a:lnTo>
                  <a:lnTo>
                    <a:pt x="41" y="51"/>
                  </a:lnTo>
                  <a:lnTo>
                    <a:pt x="43" y="34"/>
                  </a:lnTo>
                  <a:lnTo>
                    <a:pt x="42" y="30"/>
                  </a:lnTo>
                  <a:lnTo>
                    <a:pt x="34" y="30"/>
                  </a:lnTo>
                  <a:lnTo>
                    <a:pt x="35" y="6"/>
                  </a:lnTo>
                  <a:lnTo>
                    <a:pt x="38" y="15"/>
                  </a:lnTo>
                  <a:lnTo>
                    <a:pt x="35" y="19"/>
                  </a:lnTo>
                  <a:lnTo>
                    <a:pt x="35" y="20"/>
                  </a:lnTo>
                  <a:lnTo>
                    <a:pt x="38" y="16"/>
                  </a:lnTo>
                  <a:lnTo>
                    <a:pt x="48" y="51"/>
                  </a:lnTo>
                  <a:lnTo>
                    <a:pt x="0" y="51"/>
                  </a:lnTo>
                  <a:lnTo>
                    <a:pt x="0" y="57"/>
                  </a:lnTo>
                  <a:lnTo>
                    <a:pt x="2" y="57"/>
                  </a:lnTo>
                  <a:lnTo>
                    <a:pt x="2" y="54"/>
                  </a:lnTo>
                  <a:lnTo>
                    <a:pt x="29" y="54"/>
                  </a:lnTo>
                  <a:lnTo>
                    <a:pt x="29" y="57"/>
                  </a:lnTo>
                  <a:lnTo>
                    <a:pt x="33" y="57"/>
                  </a:lnTo>
                  <a:lnTo>
                    <a:pt x="33" y="54"/>
                  </a:lnTo>
                  <a:lnTo>
                    <a:pt x="49" y="54"/>
                  </a:lnTo>
                  <a:lnTo>
                    <a:pt x="48" y="57"/>
                  </a:lnTo>
                  <a:lnTo>
                    <a:pt x="53" y="5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33" name="Freeform 617"/>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34" name="Line 618"/>
            <p:cNvSpPr>
              <a:spLocks noChangeAspect="1" noChangeShapeType="1"/>
            </p:cNvSpPr>
            <p:nvPr/>
          </p:nvSpPr>
          <p:spPr bwMode="auto">
            <a:xfrm flipH="1">
              <a:off x="4025" y="3279"/>
              <a:ext cx="4" cy="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35" name="Line 619"/>
            <p:cNvSpPr>
              <a:spLocks noChangeAspect="1" noChangeShapeType="1"/>
            </p:cNvSpPr>
            <p:nvPr/>
          </p:nvSpPr>
          <p:spPr bwMode="auto">
            <a:xfrm>
              <a:off x="4014" y="3295"/>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36" name="Line 620"/>
            <p:cNvSpPr>
              <a:spLocks noChangeAspect="1" noChangeShapeType="1"/>
            </p:cNvSpPr>
            <p:nvPr/>
          </p:nvSpPr>
          <p:spPr bwMode="auto">
            <a:xfrm>
              <a:off x="4012" y="3294"/>
              <a:ext cx="0"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37" name="Line 621"/>
            <p:cNvSpPr>
              <a:spLocks noChangeAspect="1" noChangeShapeType="1"/>
            </p:cNvSpPr>
            <p:nvPr/>
          </p:nvSpPr>
          <p:spPr bwMode="auto">
            <a:xfrm flipV="1">
              <a:off x="4005" y="3285"/>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38" name="Line 622"/>
            <p:cNvSpPr>
              <a:spLocks noChangeAspect="1" noChangeShapeType="1"/>
            </p:cNvSpPr>
            <p:nvPr/>
          </p:nvSpPr>
          <p:spPr bwMode="auto">
            <a:xfrm flipV="1">
              <a:off x="3994" y="330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39" name="Line 623"/>
            <p:cNvSpPr>
              <a:spLocks noChangeAspect="1" noChangeShapeType="1"/>
            </p:cNvSpPr>
            <p:nvPr/>
          </p:nvSpPr>
          <p:spPr bwMode="auto">
            <a:xfrm flipV="1">
              <a:off x="3975"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40" name="Line 624"/>
            <p:cNvSpPr>
              <a:spLocks noChangeAspect="1" noChangeShapeType="1"/>
            </p:cNvSpPr>
            <p:nvPr/>
          </p:nvSpPr>
          <p:spPr bwMode="auto">
            <a:xfrm flipV="1">
              <a:off x="3976" y="3328"/>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41" name="Line 625"/>
            <p:cNvSpPr>
              <a:spLocks noChangeAspect="1" noChangeShapeType="1"/>
            </p:cNvSpPr>
            <p:nvPr/>
          </p:nvSpPr>
          <p:spPr bwMode="auto">
            <a:xfrm>
              <a:off x="4003"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42" name="Line 626"/>
            <p:cNvSpPr>
              <a:spLocks noChangeAspect="1" noChangeShapeType="1"/>
            </p:cNvSpPr>
            <p:nvPr/>
          </p:nvSpPr>
          <p:spPr bwMode="auto">
            <a:xfrm flipV="1">
              <a:off x="4006"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43" name="Line 627"/>
            <p:cNvSpPr>
              <a:spLocks noChangeAspect="1" noChangeShapeType="1"/>
            </p:cNvSpPr>
            <p:nvPr/>
          </p:nvSpPr>
          <p:spPr bwMode="auto">
            <a:xfrm flipV="1">
              <a:off x="4022" y="333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44" name="Line 628"/>
            <p:cNvSpPr>
              <a:spLocks noChangeAspect="1" noChangeShapeType="1"/>
            </p:cNvSpPr>
            <p:nvPr/>
          </p:nvSpPr>
          <p:spPr bwMode="auto">
            <a:xfrm flipH="1">
              <a:off x="4021" y="3331"/>
              <a:ext cx="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45" name="Line 629"/>
            <p:cNvSpPr>
              <a:spLocks noChangeAspect="1" noChangeShapeType="1"/>
            </p:cNvSpPr>
            <p:nvPr/>
          </p:nvSpPr>
          <p:spPr bwMode="auto">
            <a:xfrm flipH="1">
              <a:off x="4024" y="3330"/>
              <a:ext cx="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46" name="Line 630"/>
            <p:cNvSpPr>
              <a:spLocks noChangeAspect="1" noChangeShapeType="1"/>
            </p:cNvSpPr>
            <p:nvPr/>
          </p:nvSpPr>
          <p:spPr bwMode="auto">
            <a:xfrm>
              <a:off x="4016" y="3312"/>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163447" name="Line 631"/>
          <p:cNvSpPr>
            <a:spLocks noChangeShapeType="1"/>
          </p:cNvSpPr>
          <p:nvPr/>
        </p:nvSpPr>
        <p:spPr bwMode="auto">
          <a:xfrm flipH="1">
            <a:off x="5791200" y="3733800"/>
            <a:ext cx="2590800" cy="76200"/>
          </a:xfrm>
          <a:prstGeom prst="line">
            <a:avLst/>
          </a:prstGeom>
          <a:noFill/>
          <a:ln w="254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aphicFrame>
        <p:nvGraphicFramePr>
          <p:cNvPr id="163448" name="Object 632">
            <a:hlinkClick r:id="" action="ppaction://ole?verb=0"/>
          </p:cNvPr>
          <p:cNvGraphicFramePr>
            <a:graphicFrameLocks/>
          </p:cNvGraphicFramePr>
          <p:nvPr/>
        </p:nvGraphicFramePr>
        <p:xfrm>
          <a:off x="8305800" y="3657600"/>
          <a:ext cx="457200" cy="160338"/>
        </p:xfrm>
        <a:graphic>
          <a:graphicData uri="http://schemas.openxmlformats.org/presentationml/2006/ole">
            <mc:AlternateContent xmlns:mc="http://schemas.openxmlformats.org/markup-compatibility/2006">
              <mc:Choice xmlns:v="urn:schemas-microsoft-com:vml" Requires="v">
                <p:oleObj spid="_x0000_s6217" name="Clip" r:id="rId17" imgW="5599080" imgH="3587400" progId="MS_ClipArt_Gallery.5">
                  <p:embed/>
                </p:oleObj>
              </mc:Choice>
              <mc:Fallback>
                <p:oleObj name="Clip" r:id="rId17" imgW="5599080" imgH="3587400" progId="MS_ClipArt_Gallery.5">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05800" y="3657600"/>
                        <a:ext cx="457200" cy="16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3449" name="Group 633"/>
          <p:cNvGrpSpPr>
            <a:grpSpLocks noChangeAspect="1"/>
          </p:cNvGrpSpPr>
          <p:nvPr/>
        </p:nvGrpSpPr>
        <p:grpSpPr bwMode="auto">
          <a:xfrm>
            <a:off x="8583613" y="3492500"/>
            <a:ext cx="255587" cy="317500"/>
            <a:chOff x="3930" y="3209"/>
            <a:chExt cx="120" cy="149"/>
          </a:xfrm>
        </p:grpSpPr>
        <p:sp>
          <p:nvSpPr>
            <p:cNvPr id="163450" name="Freeform 634"/>
            <p:cNvSpPr>
              <a:spLocks noChangeAspect="1"/>
            </p:cNvSpPr>
            <p:nvPr/>
          </p:nvSpPr>
          <p:spPr bwMode="auto">
            <a:xfrm>
              <a:off x="3954" y="3279"/>
              <a:ext cx="96" cy="76"/>
            </a:xfrm>
            <a:custGeom>
              <a:avLst/>
              <a:gdLst>
                <a:gd name="T0" fmla="*/ 95 w 96"/>
                <a:gd name="T1" fmla="*/ 69 h 76"/>
                <a:gd name="T2" fmla="*/ 84 w 96"/>
                <a:gd name="T3" fmla="*/ 61 h 76"/>
                <a:gd name="T4" fmla="*/ 86 w 96"/>
                <a:gd name="T5" fmla="*/ 56 h 76"/>
                <a:gd name="T6" fmla="*/ 73 w 96"/>
                <a:gd name="T7" fmla="*/ 52 h 76"/>
                <a:gd name="T8" fmla="*/ 76 w 96"/>
                <a:gd name="T9" fmla="*/ 50 h 76"/>
                <a:gd name="T10" fmla="*/ 59 w 96"/>
                <a:gd name="T11" fmla="*/ 16 h 76"/>
                <a:gd name="T12" fmla="*/ 59 w 96"/>
                <a:gd name="T13" fmla="*/ 16 h 76"/>
                <a:gd name="T14" fmla="*/ 52 w 96"/>
                <a:gd name="T15" fmla="*/ 3 h 76"/>
                <a:gd name="T16" fmla="*/ 48 w 96"/>
                <a:gd name="T17" fmla="*/ 10 h 76"/>
                <a:gd name="T18" fmla="*/ 44 w 96"/>
                <a:gd name="T19" fmla="*/ 17 h 76"/>
                <a:gd name="T20" fmla="*/ 39 w 96"/>
                <a:gd name="T21" fmla="*/ 23 h 76"/>
                <a:gd name="T22" fmla="*/ 19 w 96"/>
                <a:gd name="T23" fmla="*/ 51 h 76"/>
                <a:gd name="T24" fmla="*/ 40 w 96"/>
                <a:gd name="T25" fmla="*/ 34 h 76"/>
                <a:gd name="T26" fmla="*/ 38 w 96"/>
                <a:gd name="T27" fmla="*/ 51 h 76"/>
                <a:gd name="T28" fmla="*/ 48 w 96"/>
                <a:gd name="T29" fmla="*/ 51 h 76"/>
                <a:gd name="T30" fmla="*/ 48 w 96"/>
                <a:gd name="T31" fmla="*/ 47 h 76"/>
                <a:gd name="T32" fmla="*/ 45 w 96"/>
                <a:gd name="T33" fmla="*/ 31 h 76"/>
                <a:gd name="T34" fmla="*/ 41 w 96"/>
                <a:gd name="T35" fmla="*/ 31 h 76"/>
                <a:gd name="T36" fmla="*/ 23 w 96"/>
                <a:gd name="T37" fmla="*/ 48 h 76"/>
                <a:gd name="T38" fmla="*/ 40 w 96"/>
                <a:gd name="T39" fmla="*/ 30 h 76"/>
                <a:gd name="T40" fmla="*/ 41 w 96"/>
                <a:gd name="T41" fmla="*/ 22 h 76"/>
                <a:gd name="T42" fmla="*/ 45 w 96"/>
                <a:gd name="T43" fmla="*/ 30 h 76"/>
                <a:gd name="T44" fmla="*/ 51 w 96"/>
                <a:gd name="T45" fmla="*/ 7 h 76"/>
                <a:gd name="T46" fmla="*/ 49 w 96"/>
                <a:gd name="T47" fmla="*/ 30 h 76"/>
                <a:gd name="T48" fmla="*/ 35 w 96"/>
                <a:gd name="T49" fmla="*/ 31 h 76"/>
                <a:gd name="T50" fmla="*/ 48 w 96"/>
                <a:gd name="T51" fmla="*/ 51 h 76"/>
                <a:gd name="T52" fmla="*/ 52 w 96"/>
                <a:gd name="T53" fmla="*/ 31 h 76"/>
                <a:gd name="T54" fmla="*/ 58 w 96"/>
                <a:gd name="T55" fmla="*/ 48 h 76"/>
                <a:gd name="T56" fmla="*/ 52 w 96"/>
                <a:gd name="T57" fmla="*/ 31 h 76"/>
                <a:gd name="T58" fmla="*/ 58 w 96"/>
                <a:gd name="T59" fmla="*/ 51 h 76"/>
                <a:gd name="T60" fmla="*/ 61 w 96"/>
                <a:gd name="T61" fmla="*/ 34 h 76"/>
                <a:gd name="T62" fmla="*/ 52 w 96"/>
                <a:gd name="T63" fmla="*/ 30 h 76"/>
                <a:gd name="T64" fmla="*/ 57 w 96"/>
                <a:gd name="T65" fmla="*/ 15 h 76"/>
                <a:gd name="T66" fmla="*/ 53 w 96"/>
                <a:gd name="T67" fmla="*/ 20 h 76"/>
                <a:gd name="T68" fmla="*/ 66 w 96"/>
                <a:gd name="T69" fmla="*/ 51 h 76"/>
                <a:gd name="T70" fmla="*/ 19 w 96"/>
                <a:gd name="T71" fmla="*/ 56 h 76"/>
                <a:gd name="T72" fmla="*/ 7 w 96"/>
                <a:gd name="T73" fmla="*/ 61 h 76"/>
                <a:gd name="T74" fmla="*/ 2 w 96"/>
                <a:gd name="T75" fmla="*/ 69 h 76"/>
                <a:gd name="T76" fmla="*/ 0 w 96"/>
                <a:gd name="T77" fmla="*/ 75 h 76"/>
                <a:gd name="T78" fmla="*/ 66 w 96"/>
                <a:gd name="T79" fmla="*/ 56 h 76"/>
                <a:gd name="T80" fmla="*/ 51 w 96"/>
                <a:gd name="T81" fmla="*/ 53 h 76"/>
                <a:gd name="T82" fmla="*/ 66 w 96"/>
                <a:gd name="T83" fmla="*/ 56 h 76"/>
                <a:gd name="T84" fmla="*/ 48 w 96"/>
                <a:gd name="T85" fmla="*/ 56 h 76"/>
                <a:gd name="T86" fmla="*/ 21 w 96"/>
                <a:gd name="T87" fmla="*/ 53 h 76"/>
                <a:gd name="T88" fmla="*/ 48 w 96"/>
                <a:gd name="T89"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 h="76">
                  <a:moveTo>
                    <a:pt x="95" y="75"/>
                  </a:moveTo>
                  <a:lnTo>
                    <a:pt x="95" y="69"/>
                  </a:lnTo>
                  <a:lnTo>
                    <a:pt x="91" y="69"/>
                  </a:lnTo>
                  <a:lnTo>
                    <a:pt x="84" y="61"/>
                  </a:lnTo>
                  <a:lnTo>
                    <a:pt x="86" y="61"/>
                  </a:lnTo>
                  <a:lnTo>
                    <a:pt x="86" y="56"/>
                  </a:lnTo>
                  <a:lnTo>
                    <a:pt x="71" y="56"/>
                  </a:lnTo>
                  <a:lnTo>
                    <a:pt x="73" y="52"/>
                  </a:lnTo>
                  <a:lnTo>
                    <a:pt x="76" y="52"/>
                  </a:lnTo>
                  <a:lnTo>
                    <a:pt x="76" y="50"/>
                  </a:lnTo>
                  <a:lnTo>
                    <a:pt x="68" y="50"/>
                  </a:lnTo>
                  <a:lnTo>
                    <a:pt x="59" y="16"/>
                  </a:lnTo>
                  <a:lnTo>
                    <a:pt x="63" y="15"/>
                  </a:lnTo>
                  <a:lnTo>
                    <a:pt x="59" y="16"/>
                  </a:lnTo>
                  <a:lnTo>
                    <a:pt x="54" y="0"/>
                  </a:lnTo>
                  <a:lnTo>
                    <a:pt x="52" y="3"/>
                  </a:lnTo>
                  <a:lnTo>
                    <a:pt x="51" y="6"/>
                  </a:lnTo>
                  <a:lnTo>
                    <a:pt x="48" y="10"/>
                  </a:lnTo>
                  <a:lnTo>
                    <a:pt x="46" y="14"/>
                  </a:lnTo>
                  <a:lnTo>
                    <a:pt x="44" y="17"/>
                  </a:lnTo>
                  <a:lnTo>
                    <a:pt x="41" y="20"/>
                  </a:lnTo>
                  <a:lnTo>
                    <a:pt x="39" y="23"/>
                  </a:lnTo>
                  <a:lnTo>
                    <a:pt x="35" y="26"/>
                  </a:lnTo>
                  <a:lnTo>
                    <a:pt x="19" y="51"/>
                  </a:lnTo>
                  <a:lnTo>
                    <a:pt x="23" y="51"/>
                  </a:lnTo>
                  <a:lnTo>
                    <a:pt x="40" y="34"/>
                  </a:lnTo>
                  <a:lnTo>
                    <a:pt x="36" y="51"/>
                  </a:lnTo>
                  <a:lnTo>
                    <a:pt x="38" y="51"/>
                  </a:lnTo>
                  <a:lnTo>
                    <a:pt x="46" y="34"/>
                  </a:lnTo>
                  <a:lnTo>
                    <a:pt x="48" y="51"/>
                  </a:lnTo>
                  <a:lnTo>
                    <a:pt x="48" y="51"/>
                  </a:lnTo>
                  <a:lnTo>
                    <a:pt x="48" y="47"/>
                  </a:lnTo>
                  <a:lnTo>
                    <a:pt x="47" y="31"/>
                  </a:lnTo>
                  <a:lnTo>
                    <a:pt x="45" y="31"/>
                  </a:lnTo>
                  <a:lnTo>
                    <a:pt x="39" y="45"/>
                  </a:lnTo>
                  <a:lnTo>
                    <a:pt x="41" y="31"/>
                  </a:lnTo>
                  <a:lnTo>
                    <a:pt x="40" y="31"/>
                  </a:lnTo>
                  <a:lnTo>
                    <a:pt x="23" y="48"/>
                  </a:lnTo>
                  <a:lnTo>
                    <a:pt x="40" y="24"/>
                  </a:lnTo>
                  <a:lnTo>
                    <a:pt x="40" y="30"/>
                  </a:lnTo>
                  <a:lnTo>
                    <a:pt x="41" y="30"/>
                  </a:lnTo>
                  <a:lnTo>
                    <a:pt x="41" y="22"/>
                  </a:lnTo>
                  <a:lnTo>
                    <a:pt x="49" y="10"/>
                  </a:lnTo>
                  <a:lnTo>
                    <a:pt x="45" y="30"/>
                  </a:lnTo>
                  <a:lnTo>
                    <a:pt x="47" y="30"/>
                  </a:lnTo>
                  <a:lnTo>
                    <a:pt x="51" y="7"/>
                  </a:lnTo>
                  <a:lnTo>
                    <a:pt x="52" y="6"/>
                  </a:lnTo>
                  <a:lnTo>
                    <a:pt x="49" y="30"/>
                  </a:lnTo>
                  <a:lnTo>
                    <a:pt x="36" y="30"/>
                  </a:lnTo>
                  <a:lnTo>
                    <a:pt x="35" y="31"/>
                  </a:lnTo>
                  <a:lnTo>
                    <a:pt x="49" y="31"/>
                  </a:lnTo>
                  <a:lnTo>
                    <a:pt x="48" y="51"/>
                  </a:lnTo>
                  <a:lnTo>
                    <a:pt x="51" y="51"/>
                  </a:lnTo>
                  <a:lnTo>
                    <a:pt x="52" y="31"/>
                  </a:lnTo>
                  <a:lnTo>
                    <a:pt x="60" y="31"/>
                  </a:lnTo>
                  <a:lnTo>
                    <a:pt x="58" y="48"/>
                  </a:lnTo>
                  <a:lnTo>
                    <a:pt x="53" y="31"/>
                  </a:lnTo>
                  <a:lnTo>
                    <a:pt x="52" y="31"/>
                  </a:lnTo>
                  <a:lnTo>
                    <a:pt x="52" y="34"/>
                  </a:lnTo>
                  <a:lnTo>
                    <a:pt x="58" y="51"/>
                  </a:lnTo>
                  <a:lnTo>
                    <a:pt x="59" y="51"/>
                  </a:lnTo>
                  <a:lnTo>
                    <a:pt x="61" y="34"/>
                  </a:lnTo>
                  <a:lnTo>
                    <a:pt x="60" y="30"/>
                  </a:lnTo>
                  <a:lnTo>
                    <a:pt x="52" y="30"/>
                  </a:lnTo>
                  <a:lnTo>
                    <a:pt x="54" y="6"/>
                  </a:lnTo>
                  <a:lnTo>
                    <a:pt x="57" y="15"/>
                  </a:lnTo>
                  <a:lnTo>
                    <a:pt x="53" y="19"/>
                  </a:lnTo>
                  <a:lnTo>
                    <a:pt x="53" y="20"/>
                  </a:lnTo>
                  <a:lnTo>
                    <a:pt x="57" y="16"/>
                  </a:lnTo>
                  <a:lnTo>
                    <a:pt x="66" y="51"/>
                  </a:lnTo>
                  <a:lnTo>
                    <a:pt x="19" y="51"/>
                  </a:lnTo>
                  <a:lnTo>
                    <a:pt x="19" y="56"/>
                  </a:lnTo>
                  <a:lnTo>
                    <a:pt x="7" y="56"/>
                  </a:lnTo>
                  <a:lnTo>
                    <a:pt x="7" y="61"/>
                  </a:lnTo>
                  <a:lnTo>
                    <a:pt x="9" y="61"/>
                  </a:lnTo>
                  <a:lnTo>
                    <a:pt x="2" y="69"/>
                  </a:lnTo>
                  <a:lnTo>
                    <a:pt x="0" y="69"/>
                  </a:lnTo>
                  <a:lnTo>
                    <a:pt x="0" y="75"/>
                  </a:lnTo>
                  <a:lnTo>
                    <a:pt x="95" y="75"/>
                  </a:lnTo>
                  <a:lnTo>
                    <a:pt x="66" y="56"/>
                  </a:lnTo>
                  <a:lnTo>
                    <a:pt x="67" y="53"/>
                  </a:lnTo>
                  <a:lnTo>
                    <a:pt x="51" y="53"/>
                  </a:lnTo>
                  <a:lnTo>
                    <a:pt x="51" y="56"/>
                  </a:lnTo>
                  <a:lnTo>
                    <a:pt x="66" y="56"/>
                  </a:lnTo>
                  <a:lnTo>
                    <a:pt x="95" y="75"/>
                  </a:lnTo>
                  <a:lnTo>
                    <a:pt x="48" y="56"/>
                  </a:lnTo>
                  <a:lnTo>
                    <a:pt x="48" y="53"/>
                  </a:lnTo>
                  <a:lnTo>
                    <a:pt x="21" y="53"/>
                  </a:lnTo>
                  <a:lnTo>
                    <a:pt x="21" y="56"/>
                  </a:lnTo>
                  <a:lnTo>
                    <a:pt x="48" y="56"/>
                  </a:lnTo>
                  <a:lnTo>
                    <a:pt x="95" y="75"/>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51" name="Freeform 635"/>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52" name="Freeform 636"/>
            <p:cNvSpPr>
              <a:spLocks noChangeAspect="1"/>
            </p:cNvSpPr>
            <p:nvPr/>
          </p:nvSpPr>
          <p:spPr bwMode="auto">
            <a:xfrm>
              <a:off x="3931" y="3209"/>
              <a:ext cx="88" cy="116"/>
            </a:xfrm>
            <a:custGeom>
              <a:avLst/>
              <a:gdLst>
                <a:gd name="T0" fmla="*/ 20 w 88"/>
                <a:gd name="T1" fmla="*/ 115 h 116"/>
                <a:gd name="T2" fmla="*/ 27 w 88"/>
                <a:gd name="T3" fmla="*/ 113 h 116"/>
                <a:gd name="T4" fmla="*/ 33 w 88"/>
                <a:gd name="T5" fmla="*/ 111 h 116"/>
                <a:gd name="T6" fmla="*/ 40 w 88"/>
                <a:gd name="T7" fmla="*/ 107 h 116"/>
                <a:gd name="T8" fmla="*/ 47 w 88"/>
                <a:gd name="T9" fmla="*/ 102 h 116"/>
                <a:gd name="T10" fmla="*/ 52 w 88"/>
                <a:gd name="T11" fmla="*/ 96 h 116"/>
                <a:gd name="T12" fmla="*/ 58 w 88"/>
                <a:gd name="T13" fmla="*/ 89 h 116"/>
                <a:gd name="T14" fmla="*/ 64 w 88"/>
                <a:gd name="T15" fmla="*/ 82 h 116"/>
                <a:gd name="T16" fmla="*/ 69 w 88"/>
                <a:gd name="T17" fmla="*/ 73 h 116"/>
                <a:gd name="T18" fmla="*/ 74 w 88"/>
                <a:gd name="T19" fmla="*/ 65 h 116"/>
                <a:gd name="T20" fmla="*/ 78 w 88"/>
                <a:gd name="T21" fmla="*/ 56 h 116"/>
                <a:gd name="T22" fmla="*/ 81 w 88"/>
                <a:gd name="T23" fmla="*/ 48 h 116"/>
                <a:gd name="T24" fmla="*/ 84 w 88"/>
                <a:gd name="T25" fmla="*/ 39 h 116"/>
                <a:gd name="T26" fmla="*/ 85 w 88"/>
                <a:gd name="T27" fmla="*/ 31 h 116"/>
                <a:gd name="T28" fmla="*/ 87 w 88"/>
                <a:gd name="T29" fmla="*/ 24 h 116"/>
                <a:gd name="T30" fmla="*/ 87 w 88"/>
                <a:gd name="T31" fmla="*/ 17 h 116"/>
                <a:gd name="T32" fmla="*/ 85 w 88"/>
                <a:gd name="T33" fmla="*/ 12 h 116"/>
                <a:gd name="T34" fmla="*/ 84 w 88"/>
                <a:gd name="T35" fmla="*/ 9 h 116"/>
                <a:gd name="T36" fmla="*/ 82 w 88"/>
                <a:gd name="T37" fmla="*/ 5 h 116"/>
                <a:gd name="T38" fmla="*/ 78 w 88"/>
                <a:gd name="T39" fmla="*/ 2 h 116"/>
                <a:gd name="T40" fmla="*/ 75 w 88"/>
                <a:gd name="T41" fmla="*/ 1 h 116"/>
                <a:gd name="T42" fmla="*/ 72 w 88"/>
                <a:gd name="T43" fmla="*/ 0 h 116"/>
                <a:gd name="T44" fmla="*/ 68 w 88"/>
                <a:gd name="T45" fmla="*/ 0 h 116"/>
                <a:gd name="T46" fmla="*/ 62 w 88"/>
                <a:gd name="T47" fmla="*/ 0 h 116"/>
                <a:gd name="T48" fmla="*/ 56 w 88"/>
                <a:gd name="T49" fmla="*/ 2 h 116"/>
                <a:gd name="T50" fmla="*/ 50 w 88"/>
                <a:gd name="T51" fmla="*/ 6 h 116"/>
                <a:gd name="T52" fmla="*/ 45 w 88"/>
                <a:gd name="T53" fmla="*/ 9 h 116"/>
                <a:gd name="T54" fmla="*/ 38 w 88"/>
                <a:gd name="T55" fmla="*/ 15 h 116"/>
                <a:gd name="T56" fmla="*/ 27 w 88"/>
                <a:gd name="T57" fmla="*/ 19 h 116"/>
                <a:gd name="T58" fmla="*/ 11 w 88"/>
                <a:gd name="T59" fmla="*/ 44 h 116"/>
                <a:gd name="T60" fmla="*/ 10 w 88"/>
                <a:gd name="T61" fmla="*/ 50 h 116"/>
                <a:gd name="T62" fmla="*/ 7 w 88"/>
                <a:gd name="T63" fmla="*/ 58 h 116"/>
                <a:gd name="T64" fmla="*/ 3 w 88"/>
                <a:gd name="T65" fmla="*/ 66 h 116"/>
                <a:gd name="T66" fmla="*/ 1 w 88"/>
                <a:gd name="T67" fmla="*/ 76 h 116"/>
                <a:gd name="T68" fmla="*/ 0 w 88"/>
                <a:gd name="T69" fmla="*/ 83 h 116"/>
                <a:gd name="T70" fmla="*/ 0 w 88"/>
                <a:gd name="T71" fmla="*/ 88 h 116"/>
                <a:gd name="T72" fmla="*/ 0 w 88"/>
                <a:gd name="T73" fmla="*/ 93 h 116"/>
                <a:gd name="T74" fmla="*/ 0 w 88"/>
                <a:gd name="T75" fmla="*/ 97 h 116"/>
                <a:gd name="T76" fmla="*/ 1 w 88"/>
                <a:gd name="T77" fmla="*/ 101 h 116"/>
                <a:gd name="T78" fmla="*/ 2 w 88"/>
                <a:gd name="T79" fmla="*/ 105 h 116"/>
                <a:gd name="T80" fmla="*/ 5 w 88"/>
                <a:gd name="T81" fmla="*/ 107 h 116"/>
                <a:gd name="T82" fmla="*/ 8 w 88"/>
                <a:gd name="T83" fmla="*/ 110 h 116"/>
                <a:gd name="T84" fmla="*/ 10 w 88"/>
                <a:gd name="T85" fmla="*/ 112 h 116"/>
                <a:gd name="T86" fmla="*/ 12 w 88"/>
                <a:gd name="T87" fmla="*/ 113 h 116"/>
                <a:gd name="T88" fmla="*/ 16 w 88"/>
                <a:gd name="T89" fmla="*/ 1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116">
                  <a:moveTo>
                    <a:pt x="16" y="115"/>
                  </a:moveTo>
                  <a:lnTo>
                    <a:pt x="20" y="115"/>
                  </a:lnTo>
                  <a:lnTo>
                    <a:pt x="23" y="114"/>
                  </a:lnTo>
                  <a:lnTo>
                    <a:pt x="27" y="113"/>
                  </a:lnTo>
                  <a:lnTo>
                    <a:pt x="30" y="113"/>
                  </a:lnTo>
                  <a:lnTo>
                    <a:pt x="33" y="111"/>
                  </a:lnTo>
                  <a:lnTo>
                    <a:pt x="37" y="109"/>
                  </a:lnTo>
                  <a:lnTo>
                    <a:pt x="40" y="107"/>
                  </a:lnTo>
                  <a:lnTo>
                    <a:pt x="43" y="105"/>
                  </a:lnTo>
                  <a:lnTo>
                    <a:pt x="47" y="102"/>
                  </a:lnTo>
                  <a:lnTo>
                    <a:pt x="50" y="99"/>
                  </a:lnTo>
                  <a:lnTo>
                    <a:pt x="52" y="96"/>
                  </a:lnTo>
                  <a:lnTo>
                    <a:pt x="56" y="93"/>
                  </a:lnTo>
                  <a:lnTo>
                    <a:pt x="58" y="89"/>
                  </a:lnTo>
                  <a:lnTo>
                    <a:pt x="62" y="85"/>
                  </a:lnTo>
                  <a:lnTo>
                    <a:pt x="64" y="82"/>
                  </a:lnTo>
                  <a:lnTo>
                    <a:pt x="67" y="78"/>
                  </a:lnTo>
                  <a:lnTo>
                    <a:pt x="69" y="73"/>
                  </a:lnTo>
                  <a:lnTo>
                    <a:pt x="71" y="69"/>
                  </a:lnTo>
                  <a:lnTo>
                    <a:pt x="74" y="65"/>
                  </a:lnTo>
                  <a:lnTo>
                    <a:pt x="76" y="61"/>
                  </a:lnTo>
                  <a:lnTo>
                    <a:pt x="78" y="56"/>
                  </a:lnTo>
                  <a:lnTo>
                    <a:pt x="79" y="52"/>
                  </a:lnTo>
                  <a:lnTo>
                    <a:pt x="81" y="48"/>
                  </a:lnTo>
                  <a:lnTo>
                    <a:pt x="82" y="44"/>
                  </a:lnTo>
                  <a:lnTo>
                    <a:pt x="84" y="39"/>
                  </a:lnTo>
                  <a:lnTo>
                    <a:pt x="84" y="36"/>
                  </a:lnTo>
                  <a:lnTo>
                    <a:pt x="85" y="31"/>
                  </a:lnTo>
                  <a:lnTo>
                    <a:pt x="85" y="28"/>
                  </a:lnTo>
                  <a:lnTo>
                    <a:pt x="87" y="24"/>
                  </a:lnTo>
                  <a:lnTo>
                    <a:pt x="87" y="21"/>
                  </a:lnTo>
                  <a:lnTo>
                    <a:pt x="87" y="17"/>
                  </a:lnTo>
                  <a:lnTo>
                    <a:pt x="85" y="14"/>
                  </a:lnTo>
                  <a:lnTo>
                    <a:pt x="85" y="12"/>
                  </a:lnTo>
                  <a:lnTo>
                    <a:pt x="84" y="11"/>
                  </a:lnTo>
                  <a:lnTo>
                    <a:pt x="84" y="9"/>
                  </a:lnTo>
                  <a:lnTo>
                    <a:pt x="82" y="7"/>
                  </a:lnTo>
                  <a:lnTo>
                    <a:pt x="82" y="5"/>
                  </a:lnTo>
                  <a:lnTo>
                    <a:pt x="81" y="4"/>
                  </a:lnTo>
                  <a:lnTo>
                    <a:pt x="78" y="2"/>
                  </a:lnTo>
                  <a:lnTo>
                    <a:pt x="77" y="1"/>
                  </a:lnTo>
                  <a:lnTo>
                    <a:pt x="75" y="1"/>
                  </a:lnTo>
                  <a:lnTo>
                    <a:pt x="74" y="0"/>
                  </a:lnTo>
                  <a:lnTo>
                    <a:pt x="72" y="0"/>
                  </a:lnTo>
                  <a:lnTo>
                    <a:pt x="71" y="0"/>
                  </a:lnTo>
                  <a:lnTo>
                    <a:pt x="68" y="0"/>
                  </a:lnTo>
                  <a:lnTo>
                    <a:pt x="65" y="0"/>
                  </a:lnTo>
                  <a:lnTo>
                    <a:pt x="62" y="0"/>
                  </a:lnTo>
                  <a:lnTo>
                    <a:pt x="59" y="1"/>
                  </a:lnTo>
                  <a:lnTo>
                    <a:pt x="56" y="2"/>
                  </a:lnTo>
                  <a:lnTo>
                    <a:pt x="53" y="4"/>
                  </a:lnTo>
                  <a:lnTo>
                    <a:pt x="50" y="6"/>
                  </a:lnTo>
                  <a:lnTo>
                    <a:pt x="48" y="8"/>
                  </a:lnTo>
                  <a:lnTo>
                    <a:pt x="45" y="9"/>
                  </a:lnTo>
                  <a:lnTo>
                    <a:pt x="43" y="11"/>
                  </a:lnTo>
                  <a:lnTo>
                    <a:pt x="38" y="15"/>
                  </a:lnTo>
                  <a:lnTo>
                    <a:pt x="34" y="19"/>
                  </a:lnTo>
                  <a:lnTo>
                    <a:pt x="27" y="19"/>
                  </a:lnTo>
                  <a:lnTo>
                    <a:pt x="14" y="38"/>
                  </a:lnTo>
                  <a:lnTo>
                    <a:pt x="11" y="44"/>
                  </a:lnTo>
                  <a:lnTo>
                    <a:pt x="12" y="48"/>
                  </a:lnTo>
                  <a:lnTo>
                    <a:pt x="10" y="50"/>
                  </a:lnTo>
                  <a:lnTo>
                    <a:pt x="8" y="54"/>
                  </a:lnTo>
                  <a:lnTo>
                    <a:pt x="7" y="58"/>
                  </a:lnTo>
                  <a:lnTo>
                    <a:pt x="5" y="62"/>
                  </a:lnTo>
                  <a:lnTo>
                    <a:pt x="3" y="66"/>
                  </a:lnTo>
                  <a:lnTo>
                    <a:pt x="2" y="70"/>
                  </a:lnTo>
                  <a:lnTo>
                    <a:pt x="1" y="76"/>
                  </a:lnTo>
                  <a:lnTo>
                    <a:pt x="0" y="80"/>
                  </a:lnTo>
                  <a:lnTo>
                    <a:pt x="0" y="83"/>
                  </a:lnTo>
                  <a:lnTo>
                    <a:pt x="0" y="86"/>
                  </a:lnTo>
                  <a:lnTo>
                    <a:pt x="0" y="88"/>
                  </a:lnTo>
                  <a:lnTo>
                    <a:pt x="0" y="90"/>
                  </a:lnTo>
                  <a:lnTo>
                    <a:pt x="0" y="93"/>
                  </a:lnTo>
                  <a:lnTo>
                    <a:pt x="0" y="95"/>
                  </a:lnTo>
                  <a:lnTo>
                    <a:pt x="0" y="97"/>
                  </a:lnTo>
                  <a:lnTo>
                    <a:pt x="1" y="99"/>
                  </a:lnTo>
                  <a:lnTo>
                    <a:pt x="1" y="101"/>
                  </a:lnTo>
                  <a:lnTo>
                    <a:pt x="2" y="103"/>
                  </a:lnTo>
                  <a:lnTo>
                    <a:pt x="2" y="105"/>
                  </a:lnTo>
                  <a:lnTo>
                    <a:pt x="4" y="106"/>
                  </a:lnTo>
                  <a:lnTo>
                    <a:pt x="5" y="107"/>
                  </a:lnTo>
                  <a:lnTo>
                    <a:pt x="7" y="109"/>
                  </a:lnTo>
                  <a:lnTo>
                    <a:pt x="8" y="110"/>
                  </a:lnTo>
                  <a:lnTo>
                    <a:pt x="10" y="112"/>
                  </a:lnTo>
                  <a:lnTo>
                    <a:pt x="10" y="112"/>
                  </a:lnTo>
                  <a:lnTo>
                    <a:pt x="10" y="113"/>
                  </a:lnTo>
                  <a:lnTo>
                    <a:pt x="12" y="113"/>
                  </a:lnTo>
                  <a:lnTo>
                    <a:pt x="14" y="114"/>
                  </a:lnTo>
                  <a:lnTo>
                    <a:pt x="16" y="115"/>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53" name="Freeform 637"/>
            <p:cNvSpPr>
              <a:spLocks noChangeAspect="1"/>
            </p:cNvSpPr>
            <p:nvPr/>
          </p:nvSpPr>
          <p:spPr bwMode="auto">
            <a:xfrm>
              <a:off x="3954" y="3279"/>
              <a:ext cx="96" cy="77"/>
            </a:xfrm>
            <a:custGeom>
              <a:avLst/>
              <a:gdLst>
                <a:gd name="T0" fmla="*/ 95 w 96"/>
                <a:gd name="T1" fmla="*/ 70 h 77"/>
                <a:gd name="T2" fmla="*/ 84 w 96"/>
                <a:gd name="T3" fmla="*/ 62 h 77"/>
                <a:gd name="T4" fmla="*/ 86 w 96"/>
                <a:gd name="T5" fmla="*/ 57 h 77"/>
                <a:gd name="T6" fmla="*/ 73 w 96"/>
                <a:gd name="T7" fmla="*/ 53 h 77"/>
                <a:gd name="T8" fmla="*/ 76 w 96"/>
                <a:gd name="T9" fmla="*/ 50 h 77"/>
                <a:gd name="T10" fmla="*/ 59 w 96"/>
                <a:gd name="T11" fmla="*/ 16 h 77"/>
                <a:gd name="T12" fmla="*/ 63 w 96"/>
                <a:gd name="T13" fmla="*/ 15 h 77"/>
                <a:gd name="T14" fmla="*/ 54 w 96"/>
                <a:gd name="T15" fmla="*/ 0 h 77"/>
                <a:gd name="T16" fmla="*/ 51 w 96"/>
                <a:gd name="T17" fmla="*/ 7 h 77"/>
                <a:gd name="T18" fmla="*/ 46 w 96"/>
                <a:gd name="T19" fmla="*/ 14 h 77"/>
                <a:gd name="T20" fmla="*/ 41 w 96"/>
                <a:gd name="T21" fmla="*/ 20 h 77"/>
                <a:gd name="T22" fmla="*/ 35 w 96"/>
                <a:gd name="T23" fmla="*/ 26 h 77"/>
                <a:gd name="T24" fmla="*/ 23 w 96"/>
                <a:gd name="T25" fmla="*/ 51 h 77"/>
                <a:gd name="T26" fmla="*/ 37 w 96"/>
                <a:gd name="T27" fmla="*/ 51 h 77"/>
                <a:gd name="T28" fmla="*/ 46 w 96"/>
                <a:gd name="T29" fmla="*/ 35 h 77"/>
                <a:gd name="T30" fmla="*/ 48 w 96"/>
                <a:gd name="T31" fmla="*/ 51 h 77"/>
                <a:gd name="T32" fmla="*/ 47 w 96"/>
                <a:gd name="T33" fmla="*/ 32 h 77"/>
                <a:gd name="T34" fmla="*/ 39 w 96"/>
                <a:gd name="T35" fmla="*/ 46 h 77"/>
                <a:gd name="T36" fmla="*/ 40 w 96"/>
                <a:gd name="T37" fmla="*/ 32 h 77"/>
                <a:gd name="T38" fmla="*/ 40 w 96"/>
                <a:gd name="T39" fmla="*/ 24 h 77"/>
                <a:gd name="T40" fmla="*/ 41 w 96"/>
                <a:gd name="T41" fmla="*/ 30 h 77"/>
                <a:gd name="T42" fmla="*/ 49 w 96"/>
                <a:gd name="T43" fmla="*/ 10 h 77"/>
                <a:gd name="T44" fmla="*/ 47 w 96"/>
                <a:gd name="T45" fmla="*/ 30 h 77"/>
                <a:gd name="T46" fmla="*/ 51 w 96"/>
                <a:gd name="T47" fmla="*/ 7 h 77"/>
                <a:gd name="T48" fmla="*/ 35 w 96"/>
                <a:gd name="T49" fmla="*/ 30 h 77"/>
                <a:gd name="T50" fmla="*/ 49 w 96"/>
                <a:gd name="T51" fmla="*/ 32 h 77"/>
                <a:gd name="T52" fmla="*/ 51 w 96"/>
                <a:gd name="T53" fmla="*/ 51 h 77"/>
                <a:gd name="T54" fmla="*/ 60 w 96"/>
                <a:gd name="T55" fmla="*/ 32 h 77"/>
                <a:gd name="T56" fmla="*/ 53 w 96"/>
                <a:gd name="T57" fmla="*/ 32 h 77"/>
                <a:gd name="T58" fmla="*/ 52 w 96"/>
                <a:gd name="T59" fmla="*/ 34 h 77"/>
                <a:gd name="T60" fmla="*/ 59 w 96"/>
                <a:gd name="T61" fmla="*/ 51 h 77"/>
                <a:gd name="T62" fmla="*/ 60 w 96"/>
                <a:gd name="T63" fmla="*/ 30 h 77"/>
                <a:gd name="T64" fmla="*/ 54 w 96"/>
                <a:gd name="T65" fmla="*/ 7 h 77"/>
                <a:gd name="T66" fmla="*/ 53 w 96"/>
                <a:gd name="T67" fmla="*/ 19 h 77"/>
                <a:gd name="T68" fmla="*/ 57 w 96"/>
                <a:gd name="T69" fmla="*/ 16 h 77"/>
                <a:gd name="T70" fmla="*/ 18 w 96"/>
                <a:gd name="T71" fmla="*/ 51 h 77"/>
                <a:gd name="T72" fmla="*/ 7 w 96"/>
                <a:gd name="T73" fmla="*/ 57 h 77"/>
                <a:gd name="T74" fmla="*/ 9 w 96"/>
                <a:gd name="T75" fmla="*/ 62 h 77"/>
                <a:gd name="T76" fmla="*/ 0 w 96"/>
                <a:gd name="T77" fmla="*/ 70 h 77"/>
                <a:gd name="T78" fmla="*/ 95 w 96"/>
                <a:gd name="T79"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77">
                  <a:moveTo>
                    <a:pt x="95" y="76"/>
                  </a:moveTo>
                  <a:lnTo>
                    <a:pt x="95" y="70"/>
                  </a:lnTo>
                  <a:lnTo>
                    <a:pt x="91" y="70"/>
                  </a:lnTo>
                  <a:lnTo>
                    <a:pt x="84" y="62"/>
                  </a:lnTo>
                  <a:lnTo>
                    <a:pt x="86" y="62"/>
                  </a:lnTo>
                  <a:lnTo>
                    <a:pt x="86" y="57"/>
                  </a:lnTo>
                  <a:lnTo>
                    <a:pt x="71" y="57"/>
                  </a:lnTo>
                  <a:lnTo>
                    <a:pt x="73" y="53"/>
                  </a:lnTo>
                  <a:lnTo>
                    <a:pt x="76" y="53"/>
                  </a:lnTo>
                  <a:lnTo>
                    <a:pt x="76" y="50"/>
                  </a:lnTo>
                  <a:lnTo>
                    <a:pt x="68" y="50"/>
                  </a:lnTo>
                  <a:lnTo>
                    <a:pt x="59" y="16"/>
                  </a:lnTo>
                  <a:lnTo>
                    <a:pt x="63" y="16"/>
                  </a:lnTo>
                  <a:lnTo>
                    <a:pt x="63" y="15"/>
                  </a:lnTo>
                  <a:lnTo>
                    <a:pt x="59" y="16"/>
                  </a:lnTo>
                  <a:lnTo>
                    <a:pt x="54" y="0"/>
                  </a:lnTo>
                  <a:lnTo>
                    <a:pt x="53" y="3"/>
                  </a:lnTo>
                  <a:lnTo>
                    <a:pt x="51" y="7"/>
                  </a:lnTo>
                  <a:lnTo>
                    <a:pt x="48" y="10"/>
                  </a:lnTo>
                  <a:lnTo>
                    <a:pt x="46" y="14"/>
                  </a:lnTo>
                  <a:lnTo>
                    <a:pt x="43" y="17"/>
                  </a:lnTo>
                  <a:lnTo>
                    <a:pt x="41" y="20"/>
                  </a:lnTo>
                  <a:lnTo>
                    <a:pt x="38" y="23"/>
                  </a:lnTo>
                  <a:lnTo>
                    <a:pt x="35" y="26"/>
                  </a:lnTo>
                  <a:lnTo>
                    <a:pt x="19" y="51"/>
                  </a:lnTo>
                  <a:lnTo>
                    <a:pt x="23" y="51"/>
                  </a:lnTo>
                  <a:lnTo>
                    <a:pt x="40" y="35"/>
                  </a:lnTo>
                  <a:lnTo>
                    <a:pt x="37" y="51"/>
                  </a:lnTo>
                  <a:lnTo>
                    <a:pt x="38" y="51"/>
                  </a:lnTo>
                  <a:lnTo>
                    <a:pt x="46" y="35"/>
                  </a:lnTo>
                  <a:lnTo>
                    <a:pt x="47" y="51"/>
                  </a:lnTo>
                  <a:lnTo>
                    <a:pt x="48" y="51"/>
                  </a:lnTo>
                  <a:lnTo>
                    <a:pt x="48" y="47"/>
                  </a:lnTo>
                  <a:lnTo>
                    <a:pt x="47" y="32"/>
                  </a:lnTo>
                  <a:lnTo>
                    <a:pt x="46" y="32"/>
                  </a:lnTo>
                  <a:lnTo>
                    <a:pt x="39" y="46"/>
                  </a:lnTo>
                  <a:lnTo>
                    <a:pt x="41" y="32"/>
                  </a:lnTo>
                  <a:lnTo>
                    <a:pt x="40" y="32"/>
                  </a:lnTo>
                  <a:lnTo>
                    <a:pt x="23" y="49"/>
                  </a:lnTo>
                  <a:lnTo>
                    <a:pt x="40" y="24"/>
                  </a:lnTo>
                  <a:lnTo>
                    <a:pt x="40" y="30"/>
                  </a:lnTo>
                  <a:lnTo>
                    <a:pt x="41" y="30"/>
                  </a:lnTo>
                  <a:lnTo>
                    <a:pt x="41" y="22"/>
                  </a:lnTo>
                  <a:lnTo>
                    <a:pt x="49" y="10"/>
                  </a:lnTo>
                  <a:lnTo>
                    <a:pt x="46" y="30"/>
                  </a:lnTo>
                  <a:lnTo>
                    <a:pt x="47" y="30"/>
                  </a:lnTo>
                  <a:lnTo>
                    <a:pt x="51" y="7"/>
                  </a:lnTo>
                  <a:lnTo>
                    <a:pt x="51" y="7"/>
                  </a:lnTo>
                  <a:lnTo>
                    <a:pt x="50" y="30"/>
                  </a:lnTo>
                  <a:lnTo>
                    <a:pt x="35" y="30"/>
                  </a:lnTo>
                  <a:lnTo>
                    <a:pt x="34" y="32"/>
                  </a:lnTo>
                  <a:lnTo>
                    <a:pt x="49" y="32"/>
                  </a:lnTo>
                  <a:lnTo>
                    <a:pt x="48" y="51"/>
                  </a:lnTo>
                  <a:lnTo>
                    <a:pt x="51" y="51"/>
                  </a:lnTo>
                  <a:lnTo>
                    <a:pt x="52" y="32"/>
                  </a:lnTo>
                  <a:lnTo>
                    <a:pt x="60" y="32"/>
                  </a:lnTo>
                  <a:lnTo>
                    <a:pt x="58" y="48"/>
                  </a:lnTo>
                  <a:lnTo>
                    <a:pt x="53" y="32"/>
                  </a:lnTo>
                  <a:lnTo>
                    <a:pt x="52" y="32"/>
                  </a:lnTo>
                  <a:lnTo>
                    <a:pt x="52" y="34"/>
                  </a:lnTo>
                  <a:lnTo>
                    <a:pt x="58" y="51"/>
                  </a:lnTo>
                  <a:lnTo>
                    <a:pt x="59" y="51"/>
                  </a:lnTo>
                  <a:lnTo>
                    <a:pt x="61" y="34"/>
                  </a:lnTo>
                  <a:lnTo>
                    <a:pt x="60" y="30"/>
                  </a:lnTo>
                  <a:lnTo>
                    <a:pt x="52" y="30"/>
                  </a:lnTo>
                  <a:lnTo>
                    <a:pt x="54" y="7"/>
                  </a:lnTo>
                  <a:lnTo>
                    <a:pt x="57" y="15"/>
                  </a:lnTo>
                  <a:lnTo>
                    <a:pt x="53" y="19"/>
                  </a:lnTo>
                  <a:lnTo>
                    <a:pt x="53" y="21"/>
                  </a:lnTo>
                  <a:lnTo>
                    <a:pt x="57" y="16"/>
                  </a:lnTo>
                  <a:lnTo>
                    <a:pt x="66" y="51"/>
                  </a:lnTo>
                  <a:lnTo>
                    <a:pt x="18" y="51"/>
                  </a:lnTo>
                  <a:lnTo>
                    <a:pt x="18" y="57"/>
                  </a:lnTo>
                  <a:lnTo>
                    <a:pt x="7" y="57"/>
                  </a:lnTo>
                  <a:lnTo>
                    <a:pt x="7" y="62"/>
                  </a:lnTo>
                  <a:lnTo>
                    <a:pt x="9" y="62"/>
                  </a:lnTo>
                  <a:lnTo>
                    <a:pt x="2" y="70"/>
                  </a:lnTo>
                  <a:lnTo>
                    <a:pt x="0" y="70"/>
                  </a:lnTo>
                  <a:lnTo>
                    <a:pt x="0" y="76"/>
                  </a:lnTo>
                  <a:lnTo>
                    <a:pt x="95" y="7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54" name="Freeform 638"/>
            <p:cNvSpPr>
              <a:spLocks noChangeAspect="1"/>
            </p:cNvSpPr>
            <p:nvPr/>
          </p:nvSpPr>
          <p:spPr bwMode="auto">
            <a:xfrm>
              <a:off x="4006" y="3333"/>
              <a:ext cx="17" cy="17"/>
            </a:xfrm>
            <a:custGeom>
              <a:avLst/>
              <a:gdLst>
                <a:gd name="T0" fmla="*/ 14 w 17"/>
                <a:gd name="T1" fmla="*/ 16 h 17"/>
                <a:gd name="T2" fmla="*/ 16 w 17"/>
                <a:gd name="T3" fmla="*/ 0 h 17"/>
                <a:gd name="T4" fmla="*/ 0 w 17"/>
                <a:gd name="T5" fmla="*/ 0 h 17"/>
                <a:gd name="T6" fmla="*/ 0 w 17"/>
                <a:gd name="T7" fmla="*/ 16 h 17"/>
                <a:gd name="T8" fmla="*/ 14 w 17"/>
                <a:gd name="T9" fmla="*/ 16 h 17"/>
              </a:gdLst>
              <a:ahLst/>
              <a:cxnLst>
                <a:cxn ang="0">
                  <a:pos x="T0" y="T1"/>
                </a:cxn>
                <a:cxn ang="0">
                  <a:pos x="T2" y="T3"/>
                </a:cxn>
                <a:cxn ang="0">
                  <a:pos x="T4" y="T5"/>
                </a:cxn>
                <a:cxn ang="0">
                  <a:pos x="T6" y="T7"/>
                </a:cxn>
                <a:cxn ang="0">
                  <a:pos x="T8" y="T9"/>
                </a:cxn>
              </a:cxnLst>
              <a:rect l="0" t="0" r="r" b="b"/>
              <a:pathLst>
                <a:path w="17" h="17">
                  <a:moveTo>
                    <a:pt x="14" y="16"/>
                  </a:moveTo>
                  <a:lnTo>
                    <a:pt x="16" y="0"/>
                  </a:lnTo>
                  <a:lnTo>
                    <a:pt x="0" y="0"/>
                  </a:lnTo>
                  <a:lnTo>
                    <a:pt x="0" y="16"/>
                  </a:lnTo>
                  <a:lnTo>
                    <a:pt x="14"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55" name="Freeform 639"/>
            <p:cNvSpPr>
              <a:spLocks noChangeAspect="1"/>
            </p:cNvSpPr>
            <p:nvPr/>
          </p:nvSpPr>
          <p:spPr bwMode="auto">
            <a:xfrm>
              <a:off x="3975" y="3333"/>
              <a:ext cx="29" cy="17"/>
            </a:xfrm>
            <a:custGeom>
              <a:avLst/>
              <a:gdLst>
                <a:gd name="T0" fmla="*/ 28 w 29"/>
                <a:gd name="T1" fmla="*/ 16 h 17"/>
                <a:gd name="T2" fmla="*/ 28 w 29"/>
                <a:gd name="T3" fmla="*/ 0 h 17"/>
                <a:gd name="T4" fmla="*/ 0 w 29"/>
                <a:gd name="T5" fmla="*/ 0 h 17"/>
                <a:gd name="T6" fmla="*/ 0 w 29"/>
                <a:gd name="T7" fmla="*/ 16 h 17"/>
                <a:gd name="T8" fmla="*/ 28 w 29"/>
                <a:gd name="T9" fmla="*/ 16 h 17"/>
              </a:gdLst>
              <a:ahLst/>
              <a:cxnLst>
                <a:cxn ang="0">
                  <a:pos x="T0" y="T1"/>
                </a:cxn>
                <a:cxn ang="0">
                  <a:pos x="T2" y="T3"/>
                </a:cxn>
                <a:cxn ang="0">
                  <a:pos x="T4" y="T5"/>
                </a:cxn>
                <a:cxn ang="0">
                  <a:pos x="T6" y="T7"/>
                </a:cxn>
                <a:cxn ang="0">
                  <a:pos x="T8" y="T9"/>
                </a:cxn>
              </a:cxnLst>
              <a:rect l="0" t="0" r="r" b="b"/>
              <a:pathLst>
                <a:path w="29" h="17">
                  <a:moveTo>
                    <a:pt x="28" y="16"/>
                  </a:moveTo>
                  <a:lnTo>
                    <a:pt x="28" y="0"/>
                  </a:lnTo>
                  <a:lnTo>
                    <a:pt x="0" y="0"/>
                  </a:lnTo>
                  <a:lnTo>
                    <a:pt x="0" y="16"/>
                  </a:lnTo>
                  <a:lnTo>
                    <a:pt x="2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56" name="Freeform 640"/>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57" name="Freeform 641"/>
            <p:cNvSpPr>
              <a:spLocks noChangeAspect="1"/>
            </p:cNvSpPr>
            <p:nvPr/>
          </p:nvSpPr>
          <p:spPr bwMode="auto">
            <a:xfrm>
              <a:off x="3930" y="3209"/>
              <a:ext cx="89" cy="118"/>
            </a:xfrm>
            <a:custGeom>
              <a:avLst/>
              <a:gdLst>
                <a:gd name="T0" fmla="*/ 19 w 89"/>
                <a:gd name="T1" fmla="*/ 117 h 118"/>
                <a:gd name="T2" fmla="*/ 27 w 89"/>
                <a:gd name="T3" fmla="*/ 115 h 118"/>
                <a:gd name="T4" fmla="*/ 34 w 89"/>
                <a:gd name="T5" fmla="*/ 113 h 118"/>
                <a:gd name="T6" fmla="*/ 41 w 89"/>
                <a:gd name="T7" fmla="*/ 109 h 118"/>
                <a:gd name="T8" fmla="*/ 47 w 89"/>
                <a:gd name="T9" fmla="*/ 104 h 118"/>
                <a:gd name="T10" fmla="*/ 53 w 89"/>
                <a:gd name="T11" fmla="*/ 98 h 118"/>
                <a:gd name="T12" fmla="*/ 59 w 89"/>
                <a:gd name="T13" fmla="*/ 91 h 118"/>
                <a:gd name="T14" fmla="*/ 65 w 89"/>
                <a:gd name="T15" fmla="*/ 83 h 118"/>
                <a:gd name="T16" fmla="*/ 70 w 89"/>
                <a:gd name="T17" fmla="*/ 75 h 118"/>
                <a:gd name="T18" fmla="*/ 74 w 89"/>
                <a:gd name="T19" fmla="*/ 66 h 118"/>
                <a:gd name="T20" fmla="*/ 79 w 89"/>
                <a:gd name="T21" fmla="*/ 57 h 118"/>
                <a:gd name="T22" fmla="*/ 82 w 89"/>
                <a:gd name="T23" fmla="*/ 49 h 118"/>
                <a:gd name="T24" fmla="*/ 85 w 89"/>
                <a:gd name="T25" fmla="*/ 40 h 118"/>
                <a:gd name="T26" fmla="*/ 86 w 89"/>
                <a:gd name="T27" fmla="*/ 32 h 118"/>
                <a:gd name="T28" fmla="*/ 88 w 89"/>
                <a:gd name="T29" fmla="*/ 25 h 118"/>
                <a:gd name="T30" fmla="*/ 88 w 89"/>
                <a:gd name="T31" fmla="*/ 18 h 118"/>
                <a:gd name="T32" fmla="*/ 86 w 89"/>
                <a:gd name="T33" fmla="*/ 13 h 118"/>
                <a:gd name="T34" fmla="*/ 85 w 89"/>
                <a:gd name="T35" fmla="*/ 9 h 118"/>
                <a:gd name="T36" fmla="*/ 83 w 89"/>
                <a:gd name="T37" fmla="*/ 5 h 118"/>
                <a:gd name="T38" fmla="*/ 79 w 89"/>
                <a:gd name="T39" fmla="*/ 2 h 118"/>
                <a:gd name="T40" fmla="*/ 76 w 89"/>
                <a:gd name="T41" fmla="*/ 1 h 118"/>
                <a:gd name="T42" fmla="*/ 73 w 89"/>
                <a:gd name="T43" fmla="*/ 0 h 118"/>
                <a:gd name="T44" fmla="*/ 68 w 89"/>
                <a:gd name="T45" fmla="*/ 0 h 118"/>
                <a:gd name="T46" fmla="*/ 63 w 89"/>
                <a:gd name="T47" fmla="*/ 0 h 118"/>
                <a:gd name="T48" fmla="*/ 57 w 89"/>
                <a:gd name="T49" fmla="*/ 2 h 118"/>
                <a:gd name="T50" fmla="*/ 51 w 89"/>
                <a:gd name="T51" fmla="*/ 6 h 118"/>
                <a:gd name="T52" fmla="*/ 45 w 89"/>
                <a:gd name="T53" fmla="*/ 10 h 118"/>
                <a:gd name="T54" fmla="*/ 38 w 89"/>
                <a:gd name="T55" fmla="*/ 16 h 118"/>
                <a:gd name="T56" fmla="*/ 27 w 89"/>
                <a:gd name="T57" fmla="*/ 20 h 118"/>
                <a:gd name="T58" fmla="*/ 11 w 89"/>
                <a:gd name="T59" fmla="*/ 44 h 118"/>
                <a:gd name="T60" fmla="*/ 10 w 89"/>
                <a:gd name="T61" fmla="*/ 51 h 118"/>
                <a:gd name="T62" fmla="*/ 7 w 89"/>
                <a:gd name="T63" fmla="*/ 59 h 118"/>
                <a:gd name="T64" fmla="*/ 3 w 89"/>
                <a:gd name="T65" fmla="*/ 67 h 118"/>
                <a:gd name="T66" fmla="*/ 1 w 89"/>
                <a:gd name="T67" fmla="*/ 77 h 118"/>
                <a:gd name="T68" fmla="*/ 0 w 89"/>
                <a:gd name="T69" fmla="*/ 85 h 118"/>
                <a:gd name="T70" fmla="*/ 0 w 89"/>
                <a:gd name="T71" fmla="*/ 89 h 118"/>
                <a:gd name="T72" fmla="*/ 0 w 89"/>
                <a:gd name="T73" fmla="*/ 94 h 118"/>
                <a:gd name="T74" fmla="*/ 0 w 89"/>
                <a:gd name="T75" fmla="*/ 98 h 118"/>
                <a:gd name="T76" fmla="*/ 1 w 89"/>
                <a:gd name="T77" fmla="*/ 103 h 118"/>
                <a:gd name="T78" fmla="*/ 2 w 89"/>
                <a:gd name="T79" fmla="*/ 106 h 118"/>
                <a:gd name="T80" fmla="*/ 5 w 89"/>
                <a:gd name="T81" fmla="*/ 109 h 118"/>
                <a:gd name="T82" fmla="*/ 8 w 89"/>
                <a:gd name="T83" fmla="*/ 112 h 118"/>
                <a:gd name="T84" fmla="*/ 10 w 89"/>
                <a:gd name="T85" fmla="*/ 114 h 118"/>
                <a:gd name="T86" fmla="*/ 12 w 89"/>
                <a:gd name="T87" fmla="*/ 115 h 118"/>
                <a:gd name="T88" fmla="*/ 16 w 89"/>
                <a:gd name="T89"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9" h="118">
                  <a:moveTo>
                    <a:pt x="16" y="117"/>
                  </a:moveTo>
                  <a:lnTo>
                    <a:pt x="19" y="117"/>
                  </a:lnTo>
                  <a:lnTo>
                    <a:pt x="23" y="116"/>
                  </a:lnTo>
                  <a:lnTo>
                    <a:pt x="27" y="115"/>
                  </a:lnTo>
                  <a:lnTo>
                    <a:pt x="30" y="115"/>
                  </a:lnTo>
                  <a:lnTo>
                    <a:pt x="34" y="113"/>
                  </a:lnTo>
                  <a:lnTo>
                    <a:pt x="37" y="111"/>
                  </a:lnTo>
                  <a:lnTo>
                    <a:pt x="41" y="109"/>
                  </a:lnTo>
                  <a:lnTo>
                    <a:pt x="44" y="106"/>
                  </a:lnTo>
                  <a:lnTo>
                    <a:pt x="47" y="104"/>
                  </a:lnTo>
                  <a:lnTo>
                    <a:pt x="50" y="101"/>
                  </a:lnTo>
                  <a:lnTo>
                    <a:pt x="53" y="98"/>
                  </a:lnTo>
                  <a:lnTo>
                    <a:pt x="57" y="95"/>
                  </a:lnTo>
                  <a:lnTo>
                    <a:pt x="59" y="91"/>
                  </a:lnTo>
                  <a:lnTo>
                    <a:pt x="63" y="87"/>
                  </a:lnTo>
                  <a:lnTo>
                    <a:pt x="65" y="83"/>
                  </a:lnTo>
                  <a:lnTo>
                    <a:pt x="68" y="79"/>
                  </a:lnTo>
                  <a:lnTo>
                    <a:pt x="70" y="75"/>
                  </a:lnTo>
                  <a:lnTo>
                    <a:pt x="72" y="70"/>
                  </a:lnTo>
                  <a:lnTo>
                    <a:pt x="74" y="66"/>
                  </a:lnTo>
                  <a:lnTo>
                    <a:pt x="77" y="62"/>
                  </a:lnTo>
                  <a:lnTo>
                    <a:pt x="79" y="57"/>
                  </a:lnTo>
                  <a:lnTo>
                    <a:pt x="80" y="53"/>
                  </a:lnTo>
                  <a:lnTo>
                    <a:pt x="82" y="49"/>
                  </a:lnTo>
                  <a:lnTo>
                    <a:pt x="83" y="45"/>
                  </a:lnTo>
                  <a:lnTo>
                    <a:pt x="85" y="40"/>
                  </a:lnTo>
                  <a:lnTo>
                    <a:pt x="85" y="36"/>
                  </a:lnTo>
                  <a:lnTo>
                    <a:pt x="86" y="32"/>
                  </a:lnTo>
                  <a:lnTo>
                    <a:pt x="86" y="28"/>
                  </a:lnTo>
                  <a:lnTo>
                    <a:pt x="88" y="25"/>
                  </a:lnTo>
                  <a:lnTo>
                    <a:pt x="88" y="21"/>
                  </a:lnTo>
                  <a:lnTo>
                    <a:pt x="88" y="18"/>
                  </a:lnTo>
                  <a:lnTo>
                    <a:pt x="86" y="15"/>
                  </a:lnTo>
                  <a:lnTo>
                    <a:pt x="86" y="13"/>
                  </a:lnTo>
                  <a:lnTo>
                    <a:pt x="85" y="11"/>
                  </a:lnTo>
                  <a:lnTo>
                    <a:pt x="85" y="9"/>
                  </a:lnTo>
                  <a:lnTo>
                    <a:pt x="83" y="7"/>
                  </a:lnTo>
                  <a:lnTo>
                    <a:pt x="83" y="5"/>
                  </a:lnTo>
                  <a:lnTo>
                    <a:pt x="82" y="4"/>
                  </a:lnTo>
                  <a:lnTo>
                    <a:pt x="79" y="2"/>
                  </a:lnTo>
                  <a:lnTo>
                    <a:pt x="77" y="1"/>
                  </a:lnTo>
                  <a:lnTo>
                    <a:pt x="76" y="1"/>
                  </a:lnTo>
                  <a:lnTo>
                    <a:pt x="75" y="0"/>
                  </a:lnTo>
                  <a:lnTo>
                    <a:pt x="73" y="0"/>
                  </a:lnTo>
                  <a:lnTo>
                    <a:pt x="71" y="0"/>
                  </a:lnTo>
                  <a:lnTo>
                    <a:pt x="68" y="0"/>
                  </a:lnTo>
                  <a:lnTo>
                    <a:pt x="66" y="0"/>
                  </a:lnTo>
                  <a:lnTo>
                    <a:pt x="63" y="0"/>
                  </a:lnTo>
                  <a:lnTo>
                    <a:pt x="60" y="1"/>
                  </a:lnTo>
                  <a:lnTo>
                    <a:pt x="57" y="2"/>
                  </a:lnTo>
                  <a:lnTo>
                    <a:pt x="54" y="4"/>
                  </a:lnTo>
                  <a:lnTo>
                    <a:pt x="51" y="6"/>
                  </a:lnTo>
                  <a:lnTo>
                    <a:pt x="48" y="8"/>
                  </a:lnTo>
                  <a:lnTo>
                    <a:pt x="45" y="10"/>
                  </a:lnTo>
                  <a:lnTo>
                    <a:pt x="43" y="11"/>
                  </a:lnTo>
                  <a:lnTo>
                    <a:pt x="38" y="16"/>
                  </a:lnTo>
                  <a:lnTo>
                    <a:pt x="34" y="20"/>
                  </a:lnTo>
                  <a:lnTo>
                    <a:pt x="27" y="20"/>
                  </a:lnTo>
                  <a:lnTo>
                    <a:pt x="14" y="39"/>
                  </a:lnTo>
                  <a:lnTo>
                    <a:pt x="11" y="44"/>
                  </a:lnTo>
                  <a:lnTo>
                    <a:pt x="12" y="49"/>
                  </a:lnTo>
                  <a:lnTo>
                    <a:pt x="10" y="51"/>
                  </a:lnTo>
                  <a:lnTo>
                    <a:pt x="8" y="55"/>
                  </a:lnTo>
                  <a:lnTo>
                    <a:pt x="7" y="59"/>
                  </a:lnTo>
                  <a:lnTo>
                    <a:pt x="5" y="63"/>
                  </a:lnTo>
                  <a:lnTo>
                    <a:pt x="3" y="67"/>
                  </a:lnTo>
                  <a:lnTo>
                    <a:pt x="2" y="72"/>
                  </a:lnTo>
                  <a:lnTo>
                    <a:pt x="1" y="77"/>
                  </a:lnTo>
                  <a:lnTo>
                    <a:pt x="0" y="82"/>
                  </a:lnTo>
                  <a:lnTo>
                    <a:pt x="0" y="85"/>
                  </a:lnTo>
                  <a:lnTo>
                    <a:pt x="0" y="87"/>
                  </a:lnTo>
                  <a:lnTo>
                    <a:pt x="0" y="89"/>
                  </a:lnTo>
                  <a:lnTo>
                    <a:pt x="0" y="92"/>
                  </a:lnTo>
                  <a:lnTo>
                    <a:pt x="0" y="94"/>
                  </a:lnTo>
                  <a:lnTo>
                    <a:pt x="0" y="96"/>
                  </a:lnTo>
                  <a:lnTo>
                    <a:pt x="0" y="98"/>
                  </a:lnTo>
                  <a:lnTo>
                    <a:pt x="1" y="101"/>
                  </a:lnTo>
                  <a:lnTo>
                    <a:pt x="1" y="103"/>
                  </a:lnTo>
                  <a:lnTo>
                    <a:pt x="2" y="105"/>
                  </a:lnTo>
                  <a:lnTo>
                    <a:pt x="2" y="106"/>
                  </a:lnTo>
                  <a:lnTo>
                    <a:pt x="4" y="108"/>
                  </a:lnTo>
                  <a:lnTo>
                    <a:pt x="5" y="109"/>
                  </a:lnTo>
                  <a:lnTo>
                    <a:pt x="7" y="111"/>
                  </a:lnTo>
                  <a:lnTo>
                    <a:pt x="8" y="112"/>
                  </a:lnTo>
                  <a:lnTo>
                    <a:pt x="10" y="114"/>
                  </a:lnTo>
                  <a:lnTo>
                    <a:pt x="10" y="114"/>
                  </a:lnTo>
                  <a:lnTo>
                    <a:pt x="11" y="115"/>
                  </a:lnTo>
                  <a:lnTo>
                    <a:pt x="12" y="115"/>
                  </a:lnTo>
                  <a:lnTo>
                    <a:pt x="14" y="116"/>
                  </a:lnTo>
                  <a:lnTo>
                    <a:pt x="16" y="11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58" name="Line 642"/>
            <p:cNvSpPr>
              <a:spLocks noChangeAspect="1" noChangeShapeType="1"/>
            </p:cNvSpPr>
            <p:nvPr/>
          </p:nvSpPr>
          <p:spPr bwMode="auto">
            <a:xfrm flipV="1">
              <a:off x="4034"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59" name="Line 643"/>
            <p:cNvSpPr>
              <a:spLocks noChangeAspect="1" noChangeShapeType="1"/>
            </p:cNvSpPr>
            <p:nvPr/>
          </p:nvSpPr>
          <p:spPr bwMode="auto">
            <a:xfrm flipH="1">
              <a:off x="3963" y="3341"/>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60" name="Freeform 644"/>
            <p:cNvSpPr>
              <a:spLocks noChangeAspect="1"/>
            </p:cNvSpPr>
            <p:nvPr/>
          </p:nvSpPr>
          <p:spPr bwMode="auto">
            <a:xfrm>
              <a:off x="3965" y="3341"/>
              <a:ext cx="17" cy="17"/>
            </a:xfrm>
            <a:custGeom>
              <a:avLst/>
              <a:gdLst>
                <a:gd name="T0" fmla="*/ 16 w 17"/>
                <a:gd name="T1" fmla="*/ 0 h 17"/>
                <a:gd name="T2" fmla="*/ 3 w 17"/>
                <a:gd name="T3" fmla="*/ 10 h 17"/>
                <a:gd name="T4" fmla="*/ 0 w 17"/>
                <a:gd name="T5" fmla="*/ 10 h 17"/>
                <a:gd name="T6" fmla="*/ 0 w 17"/>
                <a:gd name="T7" fmla="*/ 16 h 17"/>
              </a:gdLst>
              <a:ahLst/>
              <a:cxnLst>
                <a:cxn ang="0">
                  <a:pos x="T0" y="T1"/>
                </a:cxn>
                <a:cxn ang="0">
                  <a:pos x="T2" y="T3"/>
                </a:cxn>
                <a:cxn ang="0">
                  <a:pos x="T4" y="T5"/>
                </a:cxn>
                <a:cxn ang="0">
                  <a:pos x="T6" y="T7"/>
                </a:cxn>
              </a:cxnLst>
              <a:rect l="0" t="0" r="r" b="b"/>
              <a:pathLst>
                <a:path w="17" h="17">
                  <a:moveTo>
                    <a:pt x="16" y="0"/>
                  </a:moveTo>
                  <a:lnTo>
                    <a:pt x="3" y="10"/>
                  </a:lnTo>
                  <a:lnTo>
                    <a:pt x="0" y="10"/>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61" name="Line 645"/>
            <p:cNvSpPr>
              <a:spLocks noChangeAspect="1" noChangeShapeType="1"/>
            </p:cNvSpPr>
            <p:nvPr/>
          </p:nvSpPr>
          <p:spPr bwMode="auto">
            <a:xfrm flipV="1">
              <a:off x="3979"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62" name="Line 646"/>
            <p:cNvSpPr>
              <a:spLocks noChangeAspect="1" noChangeShapeType="1"/>
            </p:cNvSpPr>
            <p:nvPr/>
          </p:nvSpPr>
          <p:spPr bwMode="auto">
            <a:xfrm>
              <a:off x="3972" y="3336"/>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63" name="Line 647"/>
            <p:cNvSpPr>
              <a:spLocks noChangeAspect="1" noChangeShapeType="1"/>
            </p:cNvSpPr>
            <p:nvPr/>
          </p:nvSpPr>
          <p:spPr bwMode="auto">
            <a:xfrm flipV="1">
              <a:off x="3975"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64" name="Line 648"/>
            <p:cNvSpPr>
              <a:spLocks noChangeAspect="1" noChangeShapeType="1"/>
            </p:cNvSpPr>
            <p:nvPr/>
          </p:nvSpPr>
          <p:spPr bwMode="auto">
            <a:xfrm flipV="1">
              <a:off x="3976" y="3328"/>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65" name="Line 649"/>
            <p:cNvSpPr>
              <a:spLocks noChangeAspect="1" noChangeShapeType="1"/>
            </p:cNvSpPr>
            <p:nvPr/>
          </p:nvSpPr>
          <p:spPr bwMode="auto">
            <a:xfrm>
              <a:off x="4003"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66" name="Line 650"/>
            <p:cNvSpPr>
              <a:spLocks noChangeAspect="1" noChangeShapeType="1"/>
            </p:cNvSpPr>
            <p:nvPr/>
          </p:nvSpPr>
          <p:spPr bwMode="auto">
            <a:xfrm>
              <a:off x="4003" y="3336"/>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67" name="Line 651"/>
            <p:cNvSpPr>
              <a:spLocks noChangeAspect="1" noChangeShapeType="1"/>
            </p:cNvSpPr>
            <p:nvPr/>
          </p:nvSpPr>
          <p:spPr bwMode="auto">
            <a:xfrm flipV="1">
              <a:off x="4006"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68" name="Line 652"/>
            <p:cNvSpPr>
              <a:spLocks noChangeAspect="1" noChangeShapeType="1"/>
            </p:cNvSpPr>
            <p:nvPr/>
          </p:nvSpPr>
          <p:spPr bwMode="auto">
            <a:xfrm flipV="1">
              <a:off x="4022" y="333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69" name="Line 653"/>
            <p:cNvSpPr>
              <a:spLocks noChangeAspect="1" noChangeShapeType="1"/>
            </p:cNvSpPr>
            <p:nvPr/>
          </p:nvSpPr>
          <p:spPr bwMode="auto">
            <a:xfrm flipH="1">
              <a:off x="4021" y="3331"/>
              <a:ext cx="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70" name="Line 654"/>
            <p:cNvSpPr>
              <a:spLocks noChangeAspect="1" noChangeShapeType="1"/>
            </p:cNvSpPr>
            <p:nvPr/>
          </p:nvSpPr>
          <p:spPr bwMode="auto">
            <a:xfrm flipH="1">
              <a:off x="4024" y="3330"/>
              <a:ext cx="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71" name="Line 655"/>
            <p:cNvSpPr>
              <a:spLocks noChangeAspect="1" noChangeShapeType="1"/>
            </p:cNvSpPr>
            <p:nvPr/>
          </p:nvSpPr>
          <p:spPr bwMode="auto">
            <a:xfrm flipH="1">
              <a:off x="4021" y="3336"/>
              <a:ext cx="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72" name="Line 656"/>
            <p:cNvSpPr>
              <a:spLocks noChangeAspect="1" noChangeShapeType="1"/>
            </p:cNvSpPr>
            <p:nvPr/>
          </p:nvSpPr>
          <p:spPr bwMode="auto">
            <a:xfrm>
              <a:off x="4016" y="3312"/>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73" name="Line 657"/>
            <p:cNvSpPr>
              <a:spLocks noChangeAspect="1" noChangeShapeType="1"/>
            </p:cNvSpPr>
            <p:nvPr/>
          </p:nvSpPr>
          <p:spPr bwMode="auto">
            <a:xfrm flipV="1">
              <a:off x="4017" y="3295"/>
              <a:ext cx="1" cy="1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74" name="Line 658"/>
            <p:cNvSpPr>
              <a:spLocks noChangeAspect="1" noChangeShapeType="1"/>
            </p:cNvSpPr>
            <p:nvPr/>
          </p:nvSpPr>
          <p:spPr bwMode="auto">
            <a:xfrm flipH="1" flipV="1">
              <a:off x="4012" y="3289"/>
              <a:ext cx="6" cy="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75" name="Line 659"/>
            <p:cNvSpPr>
              <a:spLocks noChangeAspect="1" noChangeShapeType="1"/>
            </p:cNvSpPr>
            <p:nvPr/>
          </p:nvSpPr>
          <p:spPr bwMode="auto">
            <a:xfrm>
              <a:off x="4012" y="3294"/>
              <a:ext cx="0"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76" name="Line 660"/>
            <p:cNvSpPr>
              <a:spLocks noChangeAspect="1" noChangeShapeType="1"/>
            </p:cNvSpPr>
            <p:nvPr/>
          </p:nvSpPr>
          <p:spPr bwMode="auto">
            <a:xfrm>
              <a:off x="4014" y="3295"/>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77" name="Freeform 661"/>
            <p:cNvSpPr>
              <a:spLocks noChangeAspect="1"/>
            </p:cNvSpPr>
            <p:nvPr/>
          </p:nvSpPr>
          <p:spPr bwMode="auto">
            <a:xfrm>
              <a:off x="3957" y="3307"/>
              <a:ext cx="34" cy="18"/>
            </a:xfrm>
            <a:custGeom>
              <a:avLst/>
              <a:gdLst>
                <a:gd name="T0" fmla="*/ 0 w 34"/>
                <a:gd name="T1" fmla="*/ 17 h 18"/>
                <a:gd name="T2" fmla="*/ 9 w 34"/>
                <a:gd name="T3" fmla="*/ 15 h 18"/>
                <a:gd name="T4" fmla="*/ 12 w 34"/>
                <a:gd name="T5" fmla="*/ 14 h 18"/>
                <a:gd name="T6" fmla="*/ 15 w 34"/>
                <a:gd name="T7" fmla="*/ 13 h 18"/>
                <a:gd name="T8" fmla="*/ 18 w 34"/>
                <a:gd name="T9" fmla="*/ 10 h 18"/>
                <a:gd name="T10" fmla="*/ 21 w 34"/>
                <a:gd name="T11" fmla="*/ 9 h 18"/>
                <a:gd name="T12" fmla="*/ 24 w 34"/>
                <a:gd name="T13" fmla="*/ 7 h 18"/>
                <a:gd name="T14" fmla="*/ 27 w 34"/>
                <a:gd name="T15" fmla="*/ 4 h 18"/>
                <a:gd name="T16" fmla="*/ 30 w 34"/>
                <a:gd name="T17" fmla="*/ 2 h 18"/>
                <a:gd name="T18" fmla="*/ 33 w 3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8">
                  <a:moveTo>
                    <a:pt x="0" y="17"/>
                  </a:moveTo>
                  <a:lnTo>
                    <a:pt x="9" y="15"/>
                  </a:lnTo>
                  <a:lnTo>
                    <a:pt x="12" y="14"/>
                  </a:lnTo>
                  <a:lnTo>
                    <a:pt x="15" y="13"/>
                  </a:lnTo>
                  <a:lnTo>
                    <a:pt x="18" y="10"/>
                  </a:lnTo>
                  <a:lnTo>
                    <a:pt x="21" y="9"/>
                  </a:lnTo>
                  <a:lnTo>
                    <a:pt x="24" y="7"/>
                  </a:lnTo>
                  <a:lnTo>
                    <a:pt x="27" y="4"/>
                  </a:lnTo>
                  <a:lnTo>
                    <a:pt x="30" y="2"/>
                  </a:lnTo>
                  <a:lnTo>
                    <a:pt x="3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78" name="Line 662"/>
            <p:cNvSpPr>
              <a:spLocks noChangeAspect="1" noChangeShapeType="1"/>
            </p:cNvSpPr>
            <p:nvPr/>
          </p:nvSpPr>
          <p:spPr bwMode="auto">
            <a:xfrm flipV="1">
              <a:off x="3994" y="330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79" name="Line 663"/>
            <p:cNvSpPr>
              <a:spLocks noChangeAspect="1" noChangeShapeType="1"/>
            </p:cNvSpPr>
            <p:nvPr/>
          </p:nvSpPr>
          <p:spPr bwMode="auto">
            <a:xfrm flipV="1">
              <a:off x="4005" y="3285"/>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80" name="Freeform 664"/>
            <p:cNvSpPr>
              <a:spLocks noChangeAspect="1"/>
            </p:cNvSpPr>
            <p:nvPr/>
          </p:nvSpPr>
          <p:spPr bwMode="auto">
            <a:xfrm>
              <a:off x="4010" y="3224"/>
              <a:ext cx="17" cy="56"/>
            </a:xfrm>
            <a:custGeom>
              <a:avLst/>
              <a:gdLst>
                <a:gd name="T0" fmla="*/ 0 w 17"/>
                <a:gd name="T1" fmla="*/ 55 h 56"/>
                <a:gd name="T2" fmla="*/ 3 w 17"/>
                <a:gd name="T3" fmla="*/ 48 h 56"/>
                <a:gd name="T4" fmla="*/ 6 w 17"/>
                <a:gd name="T5" fmla="*/ 43 h 56"/>
                <a:gd name="T6" fmla="*/ 10 w 17"/>
                <a:gd name="T7" fmla="*/ 37 h 56"/>
                <a:gd name="T8" fmla="*/ 12 w 17"/>
                <a:gd name="T9" fmla="*/ 30 h 56"/>
                <a:gd name="T10" fmla="*/ 13 w 17"/>
                <a:gd name="T11" fmla="*/ 27 h 56"/>
                <a:gd name="T12" fmla="*/ 13 w 17"/>
                <a:gd name="T13" fmla="*/ 24 h 56"/>
                <a:gd name="T14" fmla="*/ 14 w 17"/>
                <a:gd name="T15" fmla="*/ 21 h 56"/>
                <a:gd name="T16" fmla="*/ 16 w 17"/>
                <a:gd name="T17" fmla="*/ 19 h 56"/>
                <a:gd name="T18" fmla="*/ 16 w 17"/>
                <a:gd name="T19" fmla="*/ 16 h 56"/>
                <a:gd name="T20" fmla="*/ 16 w 17"/>
                <a:gd name="T21" fmla="*/ 13 h 56"/>
                <a:gd name="T22" fmla="*/ 16 w 17"/>
                <a:gd name="T23" fmla="*/ 10 h 56"/>
                <a:gd name="T24" fmla="*/ 16 w 17"/>
                <a:gd name="T25" fmla="*/ 8 h 56"/>
                <a:gd name="T26" fmla="*/ 11 w 17"/>
                <a:gd name="T2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6">
                  <a:moveTo>
                    <a:pt x="0" y="55"/>
                  </a:moveTo>
                  <a:lnTo>
                    <a:pt x="3" y="48"/>
                  </a:lnTo>
                  <a:lnTo>
                    <a:pt x="6" y="43"/>
                  </a:lnTo>
                  <a:lnTo>
                    <a:pt x="10" y="37"/>
                  </a:lnTo>
                  <a:lnTo>
                    <a:pt x="12" y="30"/>
                  </a:lnTo>
                  <a:lnTo>
                    <a:pt x="13" y="27"/>
                  </a:lnTo>
                  <a:lnTo>
                    <a:pt x="13" y="24"/>
                  </a:lnTo>
                  <a:lnTo>
                    <a:pt x="14" y="21"/>
                  </a:lnTo>
                  <a:lnTo>
                    <a:pt x="16" y="19"/>
                  </a:lnTo>
                  <a:lnTo>
                    <a:pt x="16" y="16"/>
                  </a:lnTo>
                  <a:lnTo>
                    <a:pt x="16" y="13"/>
                  </a:lnTo>
                  <a:lnTo>
                    <a:pt x="16" y="10"/>
                  </a:lnTo>
                  <a:lnTo>
                    <a:pt x="16" y="8"/>
                  </a:lnTo>
                  <a:lnTo>
                    <a:pt x="11"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81" name="Line 665"/>
            <p:cNvSpPr>
              <a:spLocks noChangeAspect="1" noChangeShapeType="1"/>
            </p:cNvSpPr>
            <p:nvPr/>
          </p:nvSpPr>
          <p:spPr bwMode="auto">
            <a:xfrm>
              <a:off x="4018" y="3239"/>
              <a:ext cx="3"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82" name="Line 666"/>
            <p:cNvSpPr>
              <a:spLocks noChangeAspect="1" noChangeShapeType="1"/>
            </p:cNvSpPr>
            <p:nvPr/>
          </p:nvSpPr>
          <p:spPr bwMode="auto">
            <a:xfrm flipH="1" flipV="1">
              <a:off x="4014" y="3254"/>
              <a:ext cx="4"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83" name="Line 667"/>
            <p:cNvSpPr>
              <a:spLocks noChangeAspect="1" noChangeShapeType="1"/>
            </p:cNvSpPr>
            <p:nvPr/>
          </p:nvSpPr>
          <p:spPr bwMode="auto">
            <a:xfrm>
              <a:off x="4010" y="3266"/>
              <a:ext cx="4"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84" name="Line 668"/>
            <p:cNvSpPr>
              <a:spLocks noChangeAspect="1" noChangeShapeType="1"/>
            </p:cNvSpPr>
            <p:nvPr/>
          </p:nvSpPr>
          <p:spPr bwMode="auto">
            <a:xfrm flipH="1" flipV="1">
              <a:off x="4005" y="3277"/>
              <a:ext cx="4"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85" name="Line 669"/>
            <p:cNvSpPr>
              <a:spLocks noChangeAspect="1" noChangeShapeType="1"/>
            </p:cNvSpPr>
            <p:nvPr/>
          </p:nvSpPr>
          <p:spPr bwMode="auto">
            <a:xfrm>
              <a:off x="3998" y="3289"/>
              <a:ext cx="5"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86" name="Line 670"/>
            <p:cNvSpPr>
              <a:spLocks noChangeAspect="1" noChangeShapeType="1"/>
            </p:cNvSpPr>
            <p:nvPr/>
          </p:nvSpPr>
          <p:spPr bwMode="auto">
            <a:xfrm flipH="1" flipV="1">
              <a:off x="3991" y="3298"/>
              <a:ext cx="5"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87" name="Line 671"/>
            <p:cNvSpPr>
              <a:spLocks noChangeAspect="1" noChangeShapeType="1"/>
            </p:cNvSpPr>
            <p:nvPr/>
          </p:nvSpPr>
          <p:spPr bwMode="auto">
            <a:xfrm>
              <a:off x="3982" y="3310"/>
              <a:ext cx="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88" name="Line 672"/>
            <p:cNvSpPr>
              <a:spLocks noChangeAspect="1" noChangeShapeType="1"/>
            </p:cNvSpPr>
            <p:nvPr/>
          </p:nvSpPr>
          <p:spPr bwMode="auto">
            <a:xfrm flipH="1" flipV="1">
              <a:off x="3974" y="3316"/>
              <a:ext cx="4"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89" name="Line 673"/>
            <p:cNvSpPr>
              <a:spLocks noChangeAspect="1" noChangeShapeType="1"/>
            </p:cNvSpPr>
            <p:nvPr/>
          </p:nvSpPr>
          <p:spPr bwMode="auto">
            <a:xfrm>
              <a:off x="3965" y="3321"/>
              <a:ext cx="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90" name="Freeform 674"/>
            <p:cNvSpPr>
              <a:spLocks noChangeAspect="1"/>
            </p:cNvSpPr>
            <p:nvPr/>
          </p:nvSpPr>
          <p:spPr bwMode="auto">
            <a:xfrm>
              <a:off x="3965" y="3232"/>
              <a:ext cx="57" cy="92"/>
            </a:xfrm>
            <a:custGeom>
              <a:avLst/>
              <a:gdLst>
                <a:gd name="T0" fmla="*/ 56 w 57"/>
                <a:gd name="T1" fmla="*/ 0 h 92"/>
                <a:gd name="T2" fmla="*/ 52 w 57"/>
                <a:gd name="T3" fmla="*/ 8 h 92"/>
                <a:gd name="T4" fmla="*/ 52 w 57"/>
                <a:gd name="T5" fmla="*/ 26 h 92"/>
                <a:gd name="T6" fmla="*/ 44 w 57"/>
                <a:gd name="T7" fmla="*/ 34 h 92"/>
                <a:gd name="T8" fmla="*/ 44 w 57"/>
                <a:gd name="T9" fmla="*/ 47 h 92"/>
                <a:gd name="T10" fmla="*/ 33 w 57"/>
                <a:gd name="T11" fmla="*/ 56 h 92"/>
                <a:gd name="T12" fmla="*/ 30 w 57"/>
                <a:gd name="T13" fmla="*/ 67 h 92"/>
                <a:gd name="T14" fmla="*/ 16 w 57"/>
                <a:gd name="T15" fmla="*/ 76 h 92"/>
                <a:gd name="T16" fmla="*/ 12 w 57"/>
                <a:gd name="T17" fmla="*/ 84 h 92"/>
                <a:gd name="T18" fmla="*/ 0 w 57"/>
                <a:gd name="T19" fmla="*/ 89 h 92"/>
                <a:gd name="T20" fmla="*/ 1 w 57"/>
                <a:gd name="T21"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92">
                  <a:moveTo>
                    <a:pt x="56" y="0"/>
                  </a:moveTo>
                  <a:lnTo>
                    <a:pt x="52" y="8"/>
                  </a:lnTo>
                  <a:lnTo>
                    <a:pt x="52" y="26"/>
                  </a:lnTo>
                  <a:lnTo>
                    <a:pt x="44" y="34"/>
                  </a:lnTo>
                  <a:lnTo>
                    <a:pt x="44" y="47"/>
                  </a:lnTo>
                  <a:lnTo>
                    <a:pt x="33" y="56"/>
                  </a:lnTo>
                  <a:lnTo>
                    <a:pt x="30" y="67"/>
                  </a:lnTo>
                  <a:lnTo>
                    <a:pt x="16" y="76"/>
                  </a:lnTo>
                  <a:lnTo>
                    <a:pt x="12" y="84"/>
                  </a:lnTo>
                  <a:lnTo>
                    <a:pt x="0" y="89"/>
                  </a:lnTo>
                  <a:lnTo>
                    <a:pt x="1" y="9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91" name="Freeform 675"/>
            <p:cNvSpPr>
              <a:spLocks noChangeAspect="1"/>
            </p:cNvSpPr>
            <p:nvPr/>
          </p:nvSpPr>
          <p:spPr bwMode="auto">
            <a:xfrm>
              <a:off x="3941" y="3211"/>
              <a:ext cx="77" cy="114"/>
            </a:xfrm>
            <a:custGeom>
              <a:avLst/>
              <a:gdLst>
                <a:gd name="T0" fmla="*/ 0 w 77"/>
                <a:gd name="T1" fmla="*/ 111 h 114"/>
                <a:gd name="T2" fmla="*/ 2 w 77"/>
                <a:gd name="T3" fmla="*/ 111 h 114"/>
                <a:gd name="T4" fmla="*/ 4 w 77"/>
                <a:gd name="T5" fmla="*/ 113 h 114"/>
                <a:gd name="T6" fmla="*/ 7 w 77"/>
                <a:gd name="T7" fmla="*/ 113 h 114"/>
                <a:gd name="T8" fmla="*/ 10 w 77"/>
                <a:gd name="T9" fmla="*/ 113 h 114"/>
                <a:gd name="T10" fmla="*/ 11 w 77"/>
                <a:gd name="T11" fmla="*/ 113 h 114"/>
                <a:gd name="T12" fmla="*/ 14 w 77"/>
                <a:gd name="T13" fmla="*/ 112 h 114"/>
                <a:gd name="T14" fmla="*/ 16 w 77"/>
                <a:gd name="T15" fmla="*/ 111 h 114"/>
                <a:gd name="T16" fmla="*/ 19 w 77"/>
                <a:gd name="T17" fmla="*/ 111 h 114"/>
                <a:gd name="T18" fmla="*/ 21 w 77"/>
                <a:gd name="T19" fmla="*/ 110 h 114"/>
                <a:gd name="T20" fmla="*/ 23 w 77"/>
                <a:gd name="T21" fmla="*/ 109 h 114"/>
                <a:gd name="T22" fmla="*/ 25 w 77"/>
                <a:gd name="T23" fmla="*/ 107 h 114"/>
                <a:gd name="T24" fmla="*/ 27 w 77"/>
                <a:gd name="T25" fmla="*/ 106 h 114"/>
                <a:gd name="T26" fmla="*/ 29 w 77"/>
                <a:gd name="T27" fmla="*/ 105 h 114"/>
                <a:gd name="T28" fmla="*/ 32 w 77"/>
                <a:gd name="T29" fmla="*/ 104 h 114"/>
                <a:gd name="T30" fmla="*/ 33 w 77"/>
                <a:gd name="T31" fmla="*/ 102 h 114"/>
                <a:gd name="T32" fmla="*/ 35 w 77"/>
                <a:gd name="T33" fmla="*/ 101 h 114"/>
                <a:gd name="T34" fmla="*/ 38 w 77"/>
                <a:gd name="T35" fmla="*/ 99 h 114"/>
                <a:gd name="T36" fmla="*/ 39 w 77"/>
                <a:gd name="T37" fmla="*/ 97 h 114"/>
                <a:gd name="T38" fmla="*/ 42 w 77"/>
                <a:gd name="T39" fmla="*/ 93 h 114"/>
                <a:gd name="T40" fmla="*/ 46 w 77"/>
                <a:gd name="T41" fmla="*/ 89 h 114"/>
                <a:gd name="T42" fmla="*/ 49 w 77"/>
                <a:gd name="T43" fmla="*/ 85 h 114"/>
                <a:gd name="T44" fmla="*/ 52 w 77"/>
                <a:gd name="T45" fmla="*/ 81 h 114"/>
                <a:gd name="T46" fmla="*/ 54 w 77"/>
                <a:gd name="T47" fmla="*/ 76 h 114"/>
                <a:gd name="T48" fmla="*/ 57 w 77"/>
                <a:gd name="T49" fmla="*/ 73 h 114"/>
                <a:gd name="T50" fmla="*/ 59 w 77"/>
                <a:gd name="T51" fmla="*/ 68 h 114"/>
                <a:gd name="T52" fmla="*/ 61 w 77"/>
                <a:gd name="T53" fmla="*/ 65 h 114"/>
                <a:gd name="T54" fmla="*/ 63 w 77"/>
                <a:gd name="T55" fmla="*/ 62 h 114"/>
                <a:gd name="T56" fmla="*/ 65 w 77"/>
                <a:gd name="T57" fmla="*/ 58 h 114"/>
                <a:gd name="T58" fmla="*/ 67 w 77"/>
                <a:gd name="T59" fmla="*/ 55 h 114"/>
                <a:gd name="T60" fmla="*/ 68 w 77"/>
                <a:gd name="T61" fmla="*/ 50 h 114"/>
                <a:gd name="T62" fmla="*/ 70 w 77"/>
                <a:gd name="T63" fmla="*/ 46 h 114"/>
                <a:gd name="T64" fmla="*/ 71 w 77"/>
                <a:gd name="T65" fmla="*/ 41 h 114"/>
                <a:gd name="T66" fmla="*/ 73 w 77"/>
                <a:gd name="T67" fmla="*/ 36 h 114"/>
                <a:gd name="T68" fmla="*/ 74 w 77"/>
                <a:gd name="T69" fmla="*/ 31 h 114"/>
                <a:gd name="T70" fmla="*/ 74 w 77"/>
                <a:gd name="T71" fmla="*/ 26 h 114"/>
                <a:gd name="T72" fmla="*/ 76 w 77"/>
                <a:gd name="T73" fmla="*/ 22 h 114"/>
                <a:gd name="T74" fmla="*/ 76 w 77"/>
                <a:gd name="T75" fmla="*/ 17 h 114"/>
                <a:gd name="T76" fmla="*/ 76 w 77"/>
                <a:gd name="T77" fmla="*/ 15 h 114"/>
                <a:gd name="T78" fmla="*/ 74 w 77"/>
                <a:gd name="T79" fmla="*/ 12 h 114"/>
                <a:gd name="T80" fmla="*/ 74 w 77"/>
                <a:gd name="T81" fmla="*/ 11 h 114"/>
                <a:gd name="T82" fmla="*/ 74 w 77"/>
                <a:gd name="T83" fmla="*/ 8 h 114"/>
                <a:gd name="T84" fmla="*/ 73 w 77"/>
                <a:gd name="T85" fmla="*/ 7 h 114"/>
                <a:gd name="T86" fmla="*/ 72 w 77"/>
                <a:gd name="T87" fmla="*/ 5 h 114"/>
                <a:gd name="T88" fmla="*/ 71 w 77"/>
                <a:gd name="T89" fmla="*/ 3 h 114"/>
                <a:gd name="T90" fmla="*/ 70 w 77"/>
                <a:gd name="T91" fmla="*/ 2 h 114"/>
                <a:gd name="T92" fmla="*/ 68 w 77"/>
                <a:gd name="T93" fmla="*/ 1 h 114"/>
                <a:gd name="T94" fmla="*/ 67 w 77"/>
                <a:gd name="T9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14">
                  <a:moveTo>
                    <a:pt x="0" y="111"/>
                  </a:moveTo>
                  <a:lnTo>
                    <a:pt x="2" y="111"/>
                  </a:lnTo>
                  <a:lnTo>
                    <a:pt x="4" y="113"/>
                  </a:lnTo>
                  <a:lnTo>
                    <a:pt x="7" y="113"/>
                  </a:lnTo>
                  <a:lnTo>
                    <a:pt x="10" y="113"/>
                  </a:lnTo>
                  <a:lnTo>
                    <a:pt x="11" y="113"/>
                  </a:lnTo>
                  <a:lnTo>
                    <a:pt x="14" y="112"/>
                  </a:lnTo>
                  <a:lnTo>
                    <a:pt x="16" y="111"/>
                  </a:lnTo>
                  <a:lnTo>
                    <a:pt x="19" y="111"/>
                  </a:lnTo>
                  <a:lnTo>
                    <a:pt x="21" y="110"/>
                  </a:lnTo>
                  <a:lnTo>
                    <a:pt x="23" y="109"/>
                  </a:lnTo>
                  <a:lnTo>
                    <a:pt x="25" y="107"/>
                  </a:lnTo>
                  <a:lnTo>
                    <a:pt x="27" y="106"/>
                  </a:lnTo>
                  <a:lnTo>
                    <a:pt x="29" y="105"/>
                  </a:lnTo>
                  <a:lnTo>
                    <a:pt x="32" y="104"/>
                  </a:lnTo>
                  <a:lnTo>
                    <a:pt x="33" y="102"/>
                  </a:lnTo>
                  <a:lnTo>
                    <a:pt x="35" y="101"/>
                  </a:lnTo>
                  <a:lnTo>
                    <a:pt x="38" y="99"/>
                  </a:lnTo>
                  <a:lnTo>
                    <a:pt x="39" y="97"/>
                  </a:lnTo>
                  <a:lnTo>
                    <a:pt x="42" y="93"/>
                  </a:lnTo>
                  <a:lnTo>
                    <a:pt x="46" y="89"/>
                  </a:lnTo>
                  <a:lnTo>
                    <a:pt x="49" y="85"/>
                  </a:lnTo>
                  <a:lnTo>
                    <a:pt x="52" y="81"/>
                  </a:lnTo>
                  <a:lnTo>
                    <a:pt x="54" y="76"/>
                  </a:lnTo>
                  <a:lnTo>
                    <a:pt x="57" y="73"/>
                  </a:lnTo>
                  <a:lnTo>
                    <a:pt x="59" y="68"/>
                  </a:lnTo>
                  <a:lnTo>
                    <a:pt x="61" y="65"/>
                  </a:lnTo>
                  <a:lnTo>
                    <a:pt x="63" y="62"/>
                  </a:lnTo>
                  <a:lnTo>
                    <a:pt x="65" y="58"/>
                  </a:lnTo>
                  <a:lnTo>
                    <a:pt x="67" y="55"/>
                  </a:lnTo>
                  <a:lnTo>
                    <a:pt x="68" y="50"/>
                  </a:lnTo>
                  <a:lnTo>
                    <a:pt x="70" y="46"/>
                  </a:lnTo>
                  <a:lnTo>
                    <a:pt x="71" y="41"/>
                  </a:lnTo>
                  <a:lnTo>
                    <a:pt x="73" y="36"/>
                  </a:lnTo>
                  <a:lnTo>
                    <a:pt x="74" y="31"/>
                  </a:lnTo>
                  <a:lnTo>
                    <a:pt x="74" y="26"/>
                  </a:lnTo>
                  <a:lnTo>
                    <a:pt x="76" y="22"/>
                  </a:lnTo>
                  <a:lnTo>
                    <a:pt x="76" y="17"/>
                  </a:lnTo>
                  <a:lnTo>
                    <a:pt x="76" y="15"/>
                  </a:lnTo>
                  <a:lnTo>
                    <a:pt x="74" y="12"/>
                  </a:lnTo>
                  <a:lnTo>
                    <a:pt x="74" y="11"/>
                  </a:lnTo>
                  <a:lnTo>
                    <a:pt x="74" y="8"/>
                  </a:lnTo>
                  <a:lnTo>
                    <a:pt x="73" y="7"/>
                  </a:lnTo>
                  <a:lnTo>
                    <a:pt x="72" y="5"/>
                  </a:lnTo>
                  <a:lnTo>
                    <a:pt x="71" y="3"/>
                  </a:lnTo>
                  <a:lnTo>
                    <a:pt x="70" y="2"/>
                  </a:lnTo>
                  <a:lnTo>
                    <a:pt x="68" y="1"/>
                  </a:lnTo>
                  <a:lnTo>
                    <a:pt x="67"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92" name="Freeform 676"/>
            <p:cNvSpPr>
              <a:spLocks noChangeAspect="1"/>
            </p:cNvSpPr>
            <p:nvPr/>
          </p:nvSpPr>
          <p:spPr bwMode="auto">
            <a:xfrm>
              <a:off x="3959" y="3228"/>
              <a:ext cx="35" cy="17"/>
            </a:xfrm>
            <a:custGeom>
              <a:avLst/>
              <a:gdLst>
                <a:gd name="T0" fmla="*/ 0 w 35"/>
                <a:gd name="T1" fmla="*/ 3 h 17"/>
                <a:gd name="T2" fmla="*/ 1 w 35"/>
                <a:gd name="T3" fmla="*/ 16 h 17"/>
                <a:gd name="T4" fmla="*/ 32 w 35"/>
                <a:gd name="T5" fmla="*/ 3 h 17"/>
                <a:gd name="T6" fmla="*/ 34 w 35"/>
                <a:gd name="T7" fmla="*/ 1 h 17"/>
                <a:gd name="T8" fmla="*/ 31 w 35"/>
                <a:gd name="T9" fmla="*/ 0 h 17"/>
                <a:gd name="T10" fmla="*/ 5 w 35"/>
                <a:gd name="T11" fmla="*/ 3 h 17"/>
              </a:gdLst>
              <a:ahLst/>
              <a:cxnLst>
                <a:cxn ang="0">
                  <a:pos x="T0" y="T1"/>
                </a:cxn>
                <a:cxn ang="0">
                  <a:pos x="T2" y="T3"/>
                </a:cxn>
                <a:cxn ang="0">
                  <a:pos x="T4" y="T5"/>
                </a:cxn>
                <a:cxn ang="0">
                  <a:pos x="T6" y="T7"/>
                </a:cxn>
                <a:cxn ang="0">
                  <a:pos x="T8" y="T9"/>
                </a:cxn>
                <a:cxn ang="0">
                  <a:pos x="T10" y="T11"/>
                </a:cxn>
              </a:cxnLst>
              <a:rect l="0" t="0" r="r" b="b"/>
              <a:pathLst>
                <a:path w="35" h="17">
                  <a:moveTo>
                    <a:pt x="0" y="3"/>
                  </a:moveTo>
                  <a:lnTo>
                    <a:pt x="1" y="16"/>
                  </a:lnTo>
                  <a:lnTo>
                    <a:pt x="32" y="3"/>
                  </a:lnTo>
                  <a:lnTo>
                    <a:pt x="34" y="1"/>
                  </a:lnTo>
                  <a:lnTo>
                    <a:pt x="31" y="0"/>
                  </a:lnTo>
                  <a:lnTo>
                    <a:pt x="5" y="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93" name="Line 677"/>
            <p:cNvSpPr>
              <a:spLocks noChangeAspect="1" noChangeShapeType="1"/>
            </p:cNvSpPr>
            <p:nvPr/>
          </p:nvSpPr>
          <p:spPr bwMode="auto">
            <a:xfrm flipH="1">
              <a:off x="3951" y="3235"/>
              <a:ext cx="9" cy="1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94" name="Freeform 678"/>
            <p:cNvSpPr>
              <a:spLocks noChangeAspect="1"/>
            </p:cNvSpPr>
            <p:nvPr/>
          </p:nvSpPr>
          <p:spPr bwMode="auto">
            <a:xfrm>
              <a:off x="3944" y="3248"/>
              <a:ext cx="62" cy="22"/>
            </a:xfrm>
            <a:custGeom>
              <a:avLst/>
              <a:gdLst>
                <a:gd name="T0" fmla="*/ 0 w 62"/>
                <a:gd name="T1" fmla="*/ 1 h 22"/>
                <a:gd name="T2" fmla="*/ 1 w 62"/>
                <a:gd name="T3" fmla="*/ 0 h 22"/>
                <a:gd name="T4" fmla="*/ 19 w 62"/>
                <a:gd name="T5" fmla="*/ 0 h 22"/>
                <a:gd name="T6" fmla="*/ 59 w 62"/>
                <a:gd name="T7" fmla="*/ 18 h 22"/>
                <a:gd name="T8" fmla="*/ 61 w 62"/>
                <a:gd name="T9" fmla="*/ 20 h 22"/>
                <a:gd name="T10" fmla="*/ 58 w 62"/>
                <a:gd name="T11" fmla="*/ 21 h 22"/>
                <a:gd name="T12" fmla="*/ 19 w 62"/>
                <a:gd name="T13" fmla="*/ 6 h 22"/>
                <a:gd name="T14" fmla="*/ 5 w 62"/>
                <a:gd name="T15" fmla="*/ 6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2">
                  <a:moveTo>
                    <a:pt x="0" y="1"/>
                  </a:moveTo>
                  <a:lnTo>
                    <a:pt x="1" y="0"/>
                  </a:lnTo>
                  <a:lnTo>
                    <a:pt x="19" y="0"/>
                  </a:lnTo>
                  <a:lnTo>
                    <a:pt x="59" y="18"/>
                  </a:lnTo>
                  <a:lnTo>
                    <a:pt x="61" y="20"/>
                  </a:lnTo>
                  <a:lnTo>
                    <a:pt x="58" y="21"/>
                  </a:lnTo>
                  <a:lnTo>
                    <a:pt x="19" y="6"/>
                  </a:lnTo>
                  <a:lnTo>
                    <a:pt x="5" y="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95" name="Freeform 679"/>
            <p:cNvSpPr>
              <a:spLocks noChangeAspect="1"/>
            </p:cNvSpPr>
            <p:nvPr/>
          </p:nvSpPr>
          <p:spPr bwMode="auto">
            <a:xfrm>
              <a:off x="3950" y="3254"/>
              <a:ext cx="17" cy="17"/>
            </a:xfrm>
            <a:custGeom>
              <a:avLst/>
              <a:gdLst>
                <a:gd name="T0" fmla="*/ 0 w 17"/>
                <a:gd name="T1" fmla="*/ 10 h 17"/>
                <a:gd name="T2" fmla="*/ 0 w 17"/>
                <a:gd name="T3" fmla="*/ 13 h 17"/>
                <a:gd name="T4" fmla="*/ 0 w 17"/>
                <a:gd name="T5" fmla="*/ 14 h 17"/>
                <a:gd name="T6" fmla="*/ 0 w 17"/>
                <a:gd name="T7" fmla="*/ 16 h 17"/>
                <a:gd name="T8" fmla="*/ 1 w 17"/>
                <a:gd name="T9" fmla="*/ 16 h 17"/>
                <a:gd name="T10" fmla="*/ 3 w 17"/>
                <a:gd name="T11" fmla="*/ 14 h 17"/>
                <a:gd name="T12" fmla="*/ 6 w 17"/>
                <a:gd name="T13" fmla="*/ 13 h 17"/>
                <a:gd name="T14" fmla="*/ 9 w 17"/>
                <a:gd name="T15" fmla="*/ 9 h 17"/>
                <a:gd name="T16" fmla="*/ 12 w 17"/>
                <a:gd name="T17" fmla="*/ 4 h 17"/>
                <a:gd name="T18" fmla="*/ 16 w 17"/>
                <a:gd name="T19" fmla="*/ 1 h 17"/>
                <a:gd name="T20" fmla="*/ 16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0" y="10"/>
                  </a:moveTo>
                  <a:lnTo>
                    <a:pt x="0" y="13"/>
                  </a:lnTo>
                  <a:lnTo>
                    <a:pt x="0" y="14"/>
                  </a:lnTo>
                  <a:lnTo>
                    <a:pt x="0" y="16"/>
                  </a:lnTo>
                  <a:lnTo>
                    <a:pt x="1" y="16"/>
                  </a:lnTo>
                  <a:lnTo>
                    <a:pt x="3" y="14"/>
                  </a:lnTo>
                  <a:lnTo>
                    <a:pt x="6" y="13"/>
                  </a:lnTo>
                  <a:lnTo>
                    <a:pt x="9" y="9"/>
                  </a:lnTo>
                  <a:lnTo>
                    <a:pt x="12" y="4"/>
                  </a:lnTo>
                  <a:lnTo>
                    <a:pt x="16" y="1"/>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96" name="Line 680"/>
            <p:cNvSpPr>
              <a:spLocks noChangeAspect="1" noChangeShapeType="1"/>
            </p:cNvSpPr>
            <p:nvPr/>
          </p:nvSpPr>
          <p:spPr bwMode="auto">
            <a:xfrm flipV="1">
              <a:off x="3963" y="3248"/>
              <a:ext cx="0"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497" name="Freeform 681"/>
            <p:cNvSpPr>
              <a:spLocks noChangeAspect="1"/>
            </p:cNvSpPr>
            <p:nvPr/>
          </p:nvSpPr>
          <p:spPr bwMode="auto">
            <a:xfrm>
              <a:off x="3951" y="3246"/>
              <a:ext cx="17" cy="17"/>
            </a:xfrm>
            <a:custGeom>
              <a:avLst/>
              <a:gdLst>
                <a:gd name="T0" fmla="*/ 16 w 17"/>
                <a:gd name="T1" fmla="*/ 16 h 17"/>
                <a:gd name="T2" fmla="*/ 13 w 17"/>
                <a:gd name="T3" fmla="*/ 8 h 17"/>
                <a:gd name="T4" fmla="*/ 13 w 17"/>
                <a:gd name="T5" fmla="*/ 0 h 17"/>
                <a:gd name="T6" fmla="*/ 9 w 17"/>
                <a:gd name="T7" fmla="*/ 0 h 17"/>
                <a:gd name="T8" fmla="*/ 7 w 17"/>
                <a:gd name="T9" fmla="*/ 0 h 17"/>
                <a:gd name="T10" fmla="*/ 6 w 17"/>
                <a:gd name="T11" fmla="*/ 0 h 17"/>
                <a:gd name="T12" fmla="*/ 2 w 17"/>
                <a:gd name="T13" fmla="*/ 8 h 17"/>
                <a:gd name="T14" fmla="*/ 0 w 17"/>
                <a:gd name="T15" fmla="*/ 8 h 17"/>
                <a:gd name="T16" fmla="*/ 0 w 17"/>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6" y="16"/>
                  </a:moveTo>
                  <a:lnTo>
                    <a:pt x="13" y="8"/>
                  </a:lnTo>
                  <a:lnTo>
                    <a:pt x="13" y="0"/>
                  </a:lnTo>
                  <a:lnTo>
                    <a:pt x="9" y="0"/>
                  </a:lnTo>
                  <a:lnTo>
                    <a:pt x="7" y="0"/>
                  </a:lnTo>
                  <a:lnTo>
                    <a:pt x="6" y="0"/>
                  </a:lnTo>
                  <a:lnTo>
                    <a:pt x="2" y="8"/>
                  </a:lnTo>
                  <a:lnTo>
                    <a:pt x="0" y="8"/>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98" name="Freeform 682"/>
            <p:cNvSpPr>
              <a:spLocks noChangeAspect="1"/>
            </p:cNvSpPr>
            <p:nvPr/>
          </p:nvSpPr>
          <p:spPr bwMode="auto">
            <a:xfrm>
              <a:off x="3946" y="3251"/>
              <a:ext cx="18" cy="63"/>
            </a:xfrm>
            <a:custGeom>
              <a:avLst/>
              <a:gdLst>
                <a:gd name="T0" fmla="*/ 1 w 18"/>
                <a:gd name="T1" fmla="*/ 0 h 63"/>
                <a:gd name="T2" fmla="*/ 4 w 18"/>
                <a:gd name="T3" fmla="*/ 1 h 63"/>
                <a:gd name="T4" fmla="*/ 2 w 18"/>
                <a:gd name="T5" fmla="*/ 21 h 63"/>
                <a:gd name="T6" fmla="*/ 17 w 18"/>
                <a:gd name="T7" fmla="*/ 58 h 63"/>
                <a:gd name="T8" fmla="*/ 17 w 18"/>
                <a:gd name="T9" fmla="*/ 62 h 63"/>
                <a:gd name="T10" fmla="*/ 14 w 18"/>
                <a:gd name="T11" fmla="*/ 60 h 63"/>
                <a:gd name="T12" fmla="*/ 0 w 18"/>
                <a:gd name="T13" fmla="*/ 21 h 63"/>
                <a:gd name="T14" fmla="*/ 2 w 18"/>
                <a:gd name="T15" fmla="*/ 2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3">
                  <a:moveTo>
                    <a:pt x="1" y="0"/>
                  </a:moveTo>
                  <a:lnTo>
                    <a:pt x="4" y="1"/>
                  </a:lnTo>
                  <a:lnTo>
                    <a:pt x="2" y="21"/>
                  </a:lnTo>
                  <a:lnTo>
                    <a:pt x="17" y="58"/>
                  </a:lnTo>
                  <a:lnTo>
                    <a:pt x="17" y="62"/>
                  </a:lnTo>
                  <a:lnTo>
                    <a:pt x="14" y="60"/>
                  </a:lnTo>
                  <a:lnTo>
                    <a:pt x="0" y="21"/>
                  </a:lnTo>
                  <a:lnTo>
                    <a:pt x="2" y="2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499" name="Line 683"/>
            <p:cNvSpPr>
              <a:spLocks noChangeAspect="1" noChangeShapeType="1"/>
            </p:cNvSpPr>
            <p:nvPr/>
          </p:nvSpPr>
          <p:spPr bwMode="auto">
            <a:xfrm flipH="1" flipV="1">
              <a:off x="3943" y="3257"/>
              <a:ext cx="3" cy="1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00" name="Freeform 684"/>
            <p:cNvSpPr>
              <a:spLocks noChangeAspect="1"/>
            </p:cNvSpPr>
            <p:nvPr/>
          </p:nvSpPr>
          <p:spPr bwMode="auto">
            <a:xfrm>
              <a:off x="3950" y="3261"/>
              <a:ext cx="17" cy="17"/>
            </a:xfrm>
            <a:custGeom>
              <a:avLst/>
              <a:gdLst>
                <a:gd name="T0" fmla="*/ 3 w 17"/>
                <a:gd name="T1" fmla="*/ 0 h 17"/>
                <a:gd name="T2" fmla="*/ 16 w 17"/>
                <a:gd name="T3" fmla="*/ 11 h 17"/>
                <a:gd name="T4" fmla="*/ 16 w 17"/>
                <a:gd name="T5" fmla="*/ 16 h 17"/>
                <a:gd name="T6" fmla="*/ 8 w 17"/>
                <a:gd name="T7" fmla="*/ 16 h 17"/>
                <a:gd name="T8" fmla="*/ 0 w 17"/>
                <a:gd name="T9" fmla="*/ 5 h 17"/>
              </a:gdLst>
              <a:ahLst/>
              <a:cxnLst>
                <a:cxn ang="0">
                  <a:pos x="T0" y="T1"/>
                </a:cxn>
                <a:cxn ang="0">
                  <a:pos x="T2" y="T3"/>
                </a:cxn>
                <a:cxn ang="0">
                  <a:pos x="T4" y="T5"/>
                </a:cxn>
                <a:cxn ang="0">
                  <a:pos x="T6" y="T7"/>
                </a:cxn>
                <a:cxn ang="0">
                  <a:pos x="T8" y="T9"/>
                </a:cxn>
              </a:cxnLst>
              <a:rect l="0" t="0" r="r" b="b"/>
              <a:pathLst>
                <a:path w="17" h="17">
                  <a:moveTo>
                    <a:pt x="3" y="0"/>
                  </a:moveTo>
                  <a:lnTo>
                    <a:pt x="16" y="11"/>
                  </a:lnTo>
                  <a:lnTo>
                    <a:pt x="16" y="16"/>
                  </a:lnTo>
                  <a:lnTo>
                    <a:pt x="8" y="16"/>
                  </a:lnTo>
                  <a:lnTo>
                    <a:pt x="0" y="5"/>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01" name="Freeform 685"/>
            <p:cNvSpPr>
              <a:spLocks noChangeAspect="1"/>
            </p:cNvSpPr>
            <p:nvPr/>
          </p:nvSpPr>
          <p:spPr bwMode="auto">
            <a:xfrm>
              <a:off x="3987" y="3274"/>
              <a:ext cx="17" cy="17"/>
            </a:xfrm>
            <a:custGeom>
              <a:avLst/>
              <a:gdLst>
                <a:gd name="T0" fmla="*/ 12 w 17"/>
                <a:gd name="T1" fmla="*/ 0 h 17"/>
                <a:gd name="T2" fmla="*/ 9 w 17"/>
                <a:gd name="T3" fmla="*/ 0 h 17"/>
                <a:gd name="T4" fmla="*/ 8 w 17"/>
                <a:gd name="T5" fmla="*/ 0 h 17"/>
                <a:gd name="T6" fmla="*/ 4 w 17"/>
                <a:gd name="T7" fmla="*/ 2 h 17"/>
                <a:gd name="T8" fmla="*/ 1 w 17"/>
                <a:gd name="T9" fmla="*/ 6 h 17"/>
                <a:gd name="T10" fmla="*/ 0 w 17"/>
                <a:gd name="T11" fmla="*/ 8 h 17"/>
                <a:gd name="T12" fmla="*/ 0 w 17"/>
                <a:gd name="T13" fmla="*/ 12 h 17"/>
                <a:gd name="T14" fmla="*/ 0 w 17"/>
                <a:gd name="T15" fmla="*/ 14 h 17"/>
                <a:gd name="T16" fmla="*/ 0 w 17"/>
                <a:gd name="T17" fmla="*/ 16 h 17"/>
                <a:gd name="T18" fmla="*/ 1 w 17"/>
                <a:gd name="T19" fmla="*/ 16 h 17"/>
                <a:gd name="T20" fmla="*/ 4 w 17"/>
                <a:gd name="T21" fmla="*/ 16 h 17"/>
                <a:gd name="T22" fmla="*/ 8 w 17"/>
                <a:gd name="T23" fmla="*/ 14 h 17"/>
                <a:gd name="T24" fmla="*/ 9 w 17"/>
                <a:gd name="T25" fmla="*/ 12 h 17"/>
                <a:gd name="T26" fmla="*/ 12 w 17"/>
                <a:gd name="T27" fmla="*/ 8 h 17"/>
                <a:gd name="T28" fmla="*/ 16 w 17"/>
                <a:gd name="T29" fmla="*/ 4 h 17"/>
                <a:gd name="T30" fmla="*/ 16 w 17"/>
                <a:gd name="T31" fmla="*/ 2 h 17"/>
                <a:gd name="T32" fmla="*/ 16 w 17"/>
                <a:gd name="T33" fmla="*/ 0 h 17"/>
                <a:gd name="T34" fmla="*/ 12 w 17"/>
                <a:gd name="T35" fmla="*/ 0 h 17"/>
                <a:gd name="T36" fmla="*/ 12 w 17"/>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7">
                  <a:moveTo>
                    <a:pt x="12" y="0"/>
                  </a:moveTo>
                  <a:lnTo>
                    <a:pt x="9" y="0"/>
                  </a:lnTo>
                  <a:lnTo>
                    <a:pt x="8" y="0"/>
                  </a:lnTo>
                  <a:lnTo>
                    <a:pt x="4" y="2"/>
                  </a:lnTo>
                  <a:lnTo>
                    <a:pt x="1" y="6"/>
                  </a:lnTo>
                  <a:lnTo>
                    <a:pt x="0" y="8"/>
                  </a:lnTo>
                  <a:lnTo>
                    <a:pt x="0" y="12"/>
                  </a:lnTo>
                  <a:lnTo>
                    <a:pt x="0" y="14"/>
                  </a:lnTo>
                  <a:lnTo>
                    <a:pt x="0" y="16"/>
                  </a:lnTo>
                  <a:lnTo>
                    <a:pt x="1" y="16"/>
                  </a:lnTo>
                  <a:lnTo>
                    <a:pt x="4" y="16"/>
                  </a:lnTo>
                  <a:lnTo>
                    <a:pt x="8" y="14"/>
                  </a:lnTo>
                  <a:lnTo>
                    <a:pt x="9" y="12"/>
                  </a:lnTo>
                  <a:lnTo>
                    <a:pt x="12" y="8"/>
                  </a:lnTo>
                  <a:lnTo>
                    <a:pt x="16" y="4"/>
                  </a:lnTo>
                  <a:lnTo>
                    <a:pt x="16" y="2"/>
                  </a:lnTo>
                  <a:lnTo>
                    <a:pt x="16" y="0"/>
                  </a:lnTo>
                  <a:lnTo>
                    <a:pt x="12" y="0"/>
                  </a:lnTo>
                  <a:lnTo>
                    <a:pt x="12"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02" name="Freeform 686"/>
            <p:cNvSpPr>
              <a:spLocks noChangeAspect="1"/>
            </p:cNvSpPr>
            <p:nvPr/>
          </p:nvSpPr>
          <p:spPr bwMode="auto">
            <a:xfrm>
              <a:off x="3988" y="3263"/>
              <a:ext cx="17" cy="17"/>
            </a:xfrm>
            <a:custGeom>
              <a:avLst/>
              <a:gdLst>
                <a:gd name="T0" fmla="*/ 16 w 17"/>
                <a:gd name="T1" fmla="*/ 16 h 17"/>
                <a:gd name="T2" fmla="*/ 16 w 17"/>
                <a:gd name="T3" fmla="*/ 7 h 17"/>
                <a:gd name="T4" fmla="*/ 0 w 17"/>
                <a:gd name="T5" fmla="*/ 0 h 17"/>
              </a:gdLst>
              <a:ahLst/>
              <a:cxnLst>
                <a:cxn ang="0">
                  <a:pos x="T0" y="T1"/>
                </a:cxn>
                <a:cxn ang="0">
                  <a:pos x="T2" y="T3"/>
                </a:cxn>
                <a:cxn ang="0">
                  <a:pos x="T4" y="T5"/>
                </a:cxn>
              </a:cxnLst>
              <a:rect l="0" t="0" r="r" b="b"/>
              <a:pathLst>
                <a:path w="17" h="17">
                  <a:moveTo>
                    <a:pt x="16" y="16"/>
                  </a:moveTo>
                  <a:lnTo>
                    <a:pt x="16" y="7"/>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03" name="Freeform 687"/>
            <p:cNvSpPr>
              <a:spLocks noChangeAspect="1"/>
            </p:cNvSpPr>
            <p:nvPr/>
          </p:nvSpPr>
          <p:spPr bwMode="auto">
            <a:xfrm>
              <a:off x="3975" y="3233"/>
              <a:ext cx="17" cy="26"/>
            </a:xfrm>
            <a:custGeom>
              <a:avLst/>
              <a:gdLst>
                <a:gd name="T0" fmla="*/ 16 w 17"/>
                <a:gd name="T1" fmla="*/ 25 h 26"/>
                <a:gd name="T2" fmla="*/ 14 w 17"/>
                <a:gd name="T3" fmla="*/ 21 h 26"/>
                <a:gd name="T4" fmla="*/ 12 w 17"/>
                <a:gd name="T5" fmla="*/ 18 h 26"/>
                <a:gd name="T6" fmla="*/ 11 w 17"/>
                <a:gd name="T7" fmla="*/ 15 h 26"/>
                <a:gd name="T8" fmla="*/ 10 w 17"/>
                <a:gd name="T9" fmla="*/ 11 h 26"/>
                <a:gd name="T10" fmla="*/ 7 w 17"/>
                <a:gd name="T11" fmla="*/ 8 h 26"/>
                <a:gd name="T12" fmla="*/ 5 w 17"/>
                <a:gd name="T13" fmla="*/ 6 h 26"/>
                <a:gd name="T14" fmla="*/ 3 w 17"/>
                <a:gd name="T15" fmla="*/ 2 h 26"/>
                <a:gd name="T16" fmla="*/ 0 w 1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6" y="25"/>
                  </a:moveTo>
                  <a:lnTo>
                    <a:pt x="14" y="21"/>
                  </a:lnTo>
                  <a:lnTo>
                    <a:pt x="12" y="18"/>
                  </a:lnTo>
                  <a:lnTo>
                    <a:pt x="11" y="15"/>
                  </a:lnTo>
                  <a:lnTo>
                    <a:pt x="10" y="11"/>
                  </a:lnTo>
                  <a:lnTo>
                    <a:pt x="7" y="8"/>
                  </a:lnTo>
                  <a:lnTo>
                    <a:pt x="5" y="6"/>
                  </a:lnTo>
                  <a:lnTo>
                    <a:pt x="3" y="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04" name="Freeform 688"/>
            <p:cNvSpPr>
              <a:spLocks noChangeAspect="1"/>
            </p:cNvSpPr>
            <p:nvPr/>
          </p:nvSpPr>
          <p:spPr bwMode="auto">
            <a:xfrm>
              <a:off x="3969" y="3226"/>
              <a:ext cx="17" cy="17"/>
            </a:xfrm>
            <a:custGeom>
              <a:avLst/>
              <a:gdLst>
                <a:gd name="T0" fmla="*/ 16 w 17"/>
                <a:gd name="T1" fmla="*/ 16 h 17"/>
                <a:gd name="T2" fmla="*/ 11 w 17"/>
                <a:gd name="T3" fmla="*/ 12 h 17"/>
                <a:gd name="T4" fmla="*/ 5 w 17"/>
                <a:gd name="T5" fmla="*/ 8 h 17"/>
                <a:gd name="T6" fmla="*/ 2 w 17"/>
                <a:gd name="T7" fmla="*/ 2 h 17"/>
                <a:gd name="T8" fmla="*/ 0 w 17"/>
                <a:gd name="T9" fmla="*/ 0 h 17"/>
              </a:gdLst>
              <a:ahLst/>
              <a:cxnLst>
                <a:cxn ang="0">
                  <a:pos x="T0" y="T1"/>
                </a:cxn>
                <a:cxn ang="0">
                  <a:pos x="T2" y="T3"/>
                </a:cxn>
                <a:cxn ang="0">
                  <a:pos x="T4" y="T5"/>
                </a:cxn>
                <a:cxn ang="0">
                  <a:pos x="T6" y="T7"/>
                </a:cxn>
                <a:cxn ang="0">
                  <a:pos x="T8" y="T9"/>
                </a:cxn>
              </a:cxnLst>
              <a:rect l="0" t="0" r="r" b="b"/>
              <a:pathLst>
                <a:path w="17" h="17">
                  <a:moveTo>
                    <a:pt x="16" y="16"/>
                  </a:moveTo>
                  <a:lnTo>
                    <a:pt x="11" y="12"/>
                  </a:lnTo>
                  <a:lnTo>
                    <a:pt x="5" y="8"/>
                  </a:lnTo>
                  <a:lnTo>
                    <a:pt x="2" y="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05" name="Freeform 689"/>
            <p:cNvSpPr>
              <a:spLocks noChangeAspect="1"/>
            </p:cNvSpPr>
            <p:nvPr/>
          </p:nvSpPr>
          <p:spPr bwMode="auto">
            <a:xfrm>
              <a:off x="3997" y="3209"/>
              <a:ext cx="17" cy="55"/>
            </a:xfrm>
            <a:custGeom>
              <a:avLst/>
              <a:gdLst>
                <a:gd name="T0" fmla="*/ 13 w 17"/>
                <a:gd name="T1" fmla="*/ 0 h 55"/>
                <a:gd name="T2" fmla="*/ 14 w 17"/>
                <a:gd name="T3" fmla="*/ 3 h 55"/>
                <a:gd name="T4" fmla="*/ 16 w 17"/>
                <a:gd name="T5" fmla="*/ 7 h 55"/>
                <a:gd name="T6" fmla="*/ 16 w 17"/>
                <a:gd name="T7" fmla="*/ 9 h 55"/>
                <a:gd name="T8" fmla="*/ 16 w 17"/>
                <a:gd name="T9" fmla="*/ 14 h 55"/>
                <a:gd name="T10" fmla="*/ 16 w 17"/>
                <a:gd name="T11" fmla="*/ 17 h 55"/>
                <a:gd name="T12" fmla="*/ 14 w 17"/>
                <a:gd name="T13" fmla="*/ 20 h 55"/>
                <a:gd name="T14" fmla="*/ 13 w 17"/>
                <a:gd name="T15" fmla="*/ 24 h 55"/>
                <a:gd name="T16" fmla="*/ 13 w 17"/>
                <a:gd name="T17" fmla="*/ 27 h 55"/>
                <a:gd name="T18" fmla="*/ 11 w 17"/>
                <a:gd name="T19" fmla="*/ 30 h 55"/>
                <a:gd name="T20" fmla="*/ 10 w 17"/>
                <a:gd name="T21" fmla="*/ 34 h 55"/>
                <a:gd name="T22" fmla="*/ 8 w 17"/>
                <a:gd name="T23" fmla="*/ 41 h 55"/>
                <a:gd name="T24" fmla="*/ 3 w 17"/>
                <a:gd name="T25" fmla="*/ 47 h 55"/>
                <a:gd name="T26" fmla="*/ 0 w 17"/>
                <a:gd name="T27"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13" y="0"/>
                  </a:moveTo>
                  <a:lnTo>
                    <a:pt x="14" y="3"/>
                  </a:lnTo>
                  <a:lnTo>
                    <a:pt x="16" y="7"/>
                  </a:lnTo>
                  <a:lnTo>
                    <a:pt x="16" y="9"/>
                  </a:lnTo>
                  <a:lnTo>
                    <a:pt x="16" y="14"/>
                  </a:lnTo>
                  <a:lnTo>
                    <a:pt x="16" y="17"/>
                  </a:lnTo>
                  <a:lnTo>
                    <a:pt x="14" y="20"/>
                  </a:lnTo>
                  <a:lnTo>
                    <a:pt x="13" y="24"/>
                  </a:lnTo>
                  <a:lnTo>
                    <a:pt x="13" y="27"/>
                  </a:lnTo>
                  <a:lnTo>
                    <a:pt x="11" y="30"/>
                  </a:lnTo>
                  <a:lnTo>
                    <a:pt x="10" y="34"/>
                  </a:lnTo>
                  <a:lnTo>
                    <a:pt x="8" y="41"/>
                  </a:lnTo>
                  <a:lnTo>
                    <a:pt x="3" y="47"/>
                  </a:lnTo>
                  <a:lnTo>
                    <a:pt x="0" y="5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06" name="Freeform 690"/>
            <p:cNvSpPr>
              <a:spLocks noChangeAspect="1"/>
            </p:cNvSpPr>
            <p:nvPr/>
          </p:nvSpPr>
          <p:spPr bwMode="auto">
            <a:xfrm>
              <a:off x="3991" y="3265"/>
              <a:ext cx="17" cy="17"/>
            </a:xfrm>
            <a:custGeom>
              <a:avLst/>
              <a:gdLst>
                <a:gd name="T0" fmla="*/ 16 w 17"/>
                <a:gd name="T1" fmla="*/ 0 h 17"/>
                <a:gd name="T2" fmla="*/ 11 w 17"/>
                <a:gd name="T3" fmla="*/ 3 h 17"/>
                <a:gd name="T4" fmla="*/ 8 w 17"/>
                <a:gd name="T5" fmla="*/ 8 h 17"/>
                <a:gd name="T6" fmla="*/ 3 w 17"/>
                <a:gd name="T7" fmla="*/ 12 h 17"/>
                <a:gd name="T8" fmla="*/ 1 w 17"/>
                <a:gd name="T9" fmla="*/ 13 h 17"/>
                <a:gd name="T10" fmla="*/ 0 w 17"/>
                <a:gd name="T11" fmla="*/ 16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11" y="3"/>
                  </a:lnTo>
                  <a:lnTo>
                    <a:pt x="8" y="8"/>
                  </a:lnTo>
                  <a:lnTo>
                    <a:pt x="3" y="12"/>
                  </a:lnTo>
                  <a:lnTo>
                    <a:pt x="1" y="13"/>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07" name="Freeform 691"/>
            <p:cNvSpPr>
              <a:spLocks noChangeAspect="1"/>
            </p:cNvSpPr>
            <p:nvPr/>
          </p:nvSpPr>
          <p:spPr bwMode="auto">
            <a:xfrm>
              <a:off x="3991" y="3269"/>
              <a:ext cx="17" cy="17"/>
            </a:xfrm>
            <a:custGeom>
              <a:avLst/>
              <a:gdLst>
                <a:gd name="T0" fmla="*/ 0 w 17"/>
                <a:gd name="T1" fmla="*/ 16 h 17"/>
                <a:gd name="T2" fmla="*/ 2 w 17"/>
                <a:gd name="T3" fmla="*/ 14 h 17"/>
                <a:gd name="T4" fmla="*/ 4 w 17"/>
                <a:gd name="T5" fmla="*/ 13 h 17"/>
                <a:gd name="T6" fmla="*/ 8 w 17"/>
                <a:gd name="T7" fmla="*/ 9 h 17"/>
                <a:gd name="T8" fmla="*/ 11 w 17"/>
                <a:gd name="T9" fmla="*/ 3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0" y="16"/>
                  </a:moveTo>
                  <a:lnTo>
                    <a:pt x="2" y="14"/>
                  </a:lnTo>
                  <a:lnTo>
                    <a:pt x="4" y="13"/>
                  </a:lnTo>
                  <a:lnTo>
                    <a:pt x="8" y="9"/>
                  </a:lnTo>
                  <a:lnTo>
                    <a:pt x="11" y="3"/>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08" name="Freeform 692"/>
            <p:cNvSpPr>
              <a:spLocks noChangeAspect="1"/>
            </p:cNvSpPr>
            <p:nvPr/>
          </p:nvSpPr>
          <p:spPr bwMode="auto">
            <a:xfrm>
              <a:off x="4005" y="3251"/>
              <a:ext cx="17" cy="17"/>
            </a:xfrm>
            <a:custGeom>
              <a:avLst/>
              <a:gdLst>
                <a:gd name="T0" fmla="*/ 0 w 17"/>
                <a:gd name="T1" fmla="*/ 16 h 17"/>
                <a:gd name="T2" fmla="*/ 2 w 17"/>
                <a:gd name="T3" fmla="*/ 14 h 17"/>
                <a:gd name="T4" fmla="*/ 4 w 17"/>
                <a:gd name="T5" fmla="*/ 12 h 17"/>
                <a:gd name="T6" fmla="*/ 8 w 17"/>
                <a:gd name="T7" fmla="*/ 10 h 17"/>
                <a:gd name="T8" fmla="*/ 9 w 17"/>
                <a:gd name="T9" fmla="*/ 8 h 17"/>
                <a:gd name="T10" fmla="*/ 11 w 17"/>
                <a:gd name="T11" fmla="*/ 6 h 17"/>
                <a:gd name="T12" fmla="*/ 12 w 17"/>
                <a:gd name="T13" fmla="*/ 4 h 17"/>
                <a:gd name="T14" fmla="*/ 13 w 17"/>
                <a:gd name="T15" fmla="*/ 1 h 17"/>
                <a:gd name="T16" fmla="*/ 16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16"/>
                  </a:moveTo>
                  <a:lnTo>
                    <a:pt x="2" y="14"/>
                  </a:lnTo>
                  <a:lnTo>
                    <a:pt x="4" y="12"/>
                  </a:lnTo>
                  <a:lnTo>
                    <a:pt x="8" y="10"/>
                  </a:lnTo>
                  <a:lnTo>
                    <a:pt x="9" y="8"/>
                  </a:lnTo>
                  <a:lnTo>
                    <a:pt x="11" y="6"/>
                  </a:lnTo>
                  <a:lnTo>
                    <a:pt x="12" y="4"/>
                  </a:lnTo>
                  <a:lnTo>
                    <a:pt x="13" y="1"/>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09" name="Freeform 693"/>
            <p:cNvSpPr>
              <a:spLocks noChangeAspect="1"/>
            </p:cNvSpPr>
            <p:nvPr/>
          </p:nvSpPr>
          <p:spPr bwMode="auto">
            <a:xfrm>
              <a:off x="3986" y="3279"/>
              <a:ext cx="17" cy="24"/>
            </a:xfrm>
            <a:custGeom>
              <a:avLst/>
              <a:gdLst>
                <a:gd name="T0" fmla="*/ 12 w 17"/>
                <a:gd name="T1" fmla="*/ 0 h 24"/>
                <a:gd name="T2" fmla="*/ 16 w 17"/>
                <a:gd name="T3" fmla="*/ 2 h 24"/>
                <a:gd name="T4" fmla="*/ 16 w 17"/>
                <a:gd name="T5" fmla="*/ 6 h 24"/>
                <a:gd name="T6" fmla="*/ 16 w 17"/>
                <a:gd name="T7" fmla="*/ 8 h 24"/>
                <a:gd name="T8" fmla="*/ 12 w 17"/>
                <a:gd name="T9" fmla="*/ 12 h 24"/>
                <a:gd name="T10" fmla="*/ 12 w 17"/>
                <a:gd name="T11" fmla="*/ 14 h 24"/>
                <a:gd name="T12" fmla="*/ 8 w 17"/>
                <a:gd name="T13" fmla="*/ 17 h 24"/>
                <a:gd name="T14" fmla="*/ 3 w 17"/>
                <a:gd name="T15" fmla="*/ 20 h 24"/>
                <a:gd name="T16" fmla="*/ 0 w 1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4">
                  <a:moveTo>
                    <a:pt x="12" y="0"/>
                  </a:moveTo>
                  <a:lnTo>
                    <a:pt x="16" y="2"/>
                  </a:lnTo>
                  <a:lnTo>
                    <a:pt x="16" y="6"/>
                  </a:lnTo>
                  <a:lnTo>
                    <a:pt x="16" y="8"/>
                  </a:lnTo>
                  <a:lnTo>
                    <a:pt x="12" y="12"/>
                  </a:lnTo>
                  <a:lnTo>
                    <a:pt x="12" y="14"/>
                  </a:lnTo>
                  <a:lnTo>
                    <a:pt x="8" y="17"/>
                  </a:lnTo>
                  <a:lnTo>
                    <a:pt x="3" y="20"/>
                  </a:lnTo>
                  <a:lnTo>
                    <a:pt x="0" y="2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10" name="Freeform 694"/>
            <p:cNvSpPr>
              <a:spLocks noChangeAspect="1"/>
            </p:cNvSpPr>
            <p:nvPr/>
          </p:nvSpPr>
          <p:spPr bwMode="auto">
            <a:xfrm>
              <a:off x="3963" y="3279"/>
              <a:ext cx="26" cy="32"/>
            </a:xfrm>
            <a:custGeom>
              <a:avLst/>
              <a:gdLst>
                <a:gd name="T0" fmla="*/ 25 w 26"/>
                <a:gd name="T1" fmla="*/ 0 h 32"/>
                <a:gd name="T2" fmla="*/ 22 w 26"/>
                <a:gd name="T3" fmla="*/ 4 h 32"/>
                <a:gd name="T4" fmla="*/ 19 w 26"/>
                <a:gd name="T5" fmla="*/ 8 h 32"/>
                <a:gd name="T6" fmla="*/ 16 w 26"/>
                <a:gd name="T7" fmla="*/ 13 h 32"/>
                <a:gd name="T8" fmla="*/ 14 w 26"/>
                <a:gd name="T9" fmla="*/ 16 h 32"/>
                <a:gd name="T10" fmla="*/ 10 w 26"/>
                <a:gd name="T11" fmla="*/ 20 h 32"/>
                <a:gd name="T12" fmla="*/ 7 w 26"/>
                <a:gd name="T13" fmla="*/ 24 h 32"/>
                <a:gd name="T14" fmla="*/ 3 w 26"/>
                <a:gd name="T15" fmla="*/ 28 h 32"/>
                <a:gd name="T16" fmla="*/ 0 w 26"/>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2">
                  <a:moveTo>
                    <a:pt x="25" y="0"/>
                  </a:moveTo>
                  <a:lnTo>
                    <a:pt x="22" y="4"/>
                  </a:lnTo>
                  <a:lnTo>
                    <a:pt x="19" y="8"/>
                  </a:lnTo>
                  <a:lnTo>
                    <a:pt x="16" y="13"/>
                  </a:lnTo>
                  <a:lnTo>
                    <a:pt x="14" y="16"/>
                  </a:lnTo>
                  <a:lnTo>
                    <a:pt x="10" y="20"/>
                  </a:lnTo>
                  <a:lnTo>
                    <a:pt x="7" y="24"/>
                  </a:lnTo>
                  <a:lnTo>
                    <a:pt x="3" y="28"/>
                  </a:lnTo>
                  <a:lnTo>
                    <a:pt x="0" y="3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11" name="Freeform 695"/>
            <p:cNvSpPr>
              <a:spLocks noChangeAspect="1"/>
            </p:cNvSpPr>
            <p:nvPr/>
          </p:nvSpPr>
          <p:spPr bwMode="auto">
            <a:xfrm>
              <a:off x="3938" y="3312"/>
              <a:ext cx="25" cy="17"/>
            </a:xfrm>
            <a:custGeom>
              <a:avLst/>
              <a:gdLst>
                <a:gd name="T0" fmla="*/ 24 w 25"/>
                <a:gd name="T1" fmla="*/ 0 h 17"/>
                <a:gd name="T2" fmla="*/ 21 w 25"/>
                <a:gd name="T3" fmla="*/ 2 h 17"/>
                <a:gd name="T4" fmla="*/ 18 w 25"/>
                <a:gd name="T5" fmla="*/ 5 h 17"/>
                <a:gd name="T6" fmla="*/ 15 w 25"/>
                <a:gd name="T7" fmla="*/ 9 h 17"/>
                <a:gd name="T8" fmla="*/ 12 w 25"/>
                <a:gd name="T9" fmla="*/ 11 h 17"/>
                <a:gd name="T10" fmla="*/ 9 w 25"/>
                <a:gd name="T11" fmla="*/ 12 h 17"/>
                <a:gd name="T12" fmla="*/ 6 w 25"/>
                <a:gd name="T13" fmla="*/ 14 h 17"/>
                <a:gd name="T14" fmla="*/ 2 w 25"/>
                <a:gd name="T15" fmla="*/ 16 h 17"/>
                <a:gd name="T16" fmla="*/ 0 w 25"/>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
                  <a:moveTo>
                    <a:pt x="24" y="0"/>
                  </a:moveTo>
                  <a:lnTo>
                    <a:pt x="21" y="2"/>
                  </a:lnTo>
                  <a:lnTo>
                    <a:pt x="18" y="5"/>
                  </a:lnTo>
                  <a:lnTo>
                    <a:pt x="15" y="9"/>
                  </a:lnTo>
                  <a:lnTo>
                    <a:pt x="12" y="11"/>
                  </a:lnTo>
                  <a:lnTo>
                    <a:pt x="9" y="12"/>
                  </a:lnTo>
                  <a:lnTo>
                    <a:pt x="6" y="14"/>
                  </a:lnTo>
                  <a:lnTo>
                    <a:pt x="2" y="16"/>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12" name="Freeform 696"/>
            <p:cNvSpPr>
              <a:spLocks noChangeAspect="1"/>
            </p:cNvSpPr>
            <p:nvPr/>
          </p:nvSpPr>
          <p:spPr bwMode="auto">
            <a:xfrm>
              <a:off x="3935" y="3275"/>
              <a:ext cx="17" cy="17"/>
            </a:xfrm>
            <a:custGeom>
              <a:avLst/>
              <a:gdLst>
                <a:gd name="T0" fmla="*/ 0 w 17"/>
                <a:gd name="T1" fmla="*/ 0 h 17"/>
                <a:gd name="T2" fmla="*/ 1 w 17"/>
                <a:gd name="T3" fmla="*/ 1 h 17"/>
                <a:gd name="T4" fmla="*/ 3 w 17"/>
                <a:gd name="T5" fmla="*/ 4 h 17"/>
                <a:gd name="T6" fmla="*/ 5 w 17"/>
                <a:gd name="T7" fmla="*/ 8 h 17"/>
                <a:gd name="T8" fmla="*/ 8 w 17"/>
                <a:gd name="T9" fmla="*/ 10 h 17"/>
                <a:gd name="T10" fmla="*/ 12 w 17"/>
                <a:gd name="T11" fmla="*/ 13 h 17"/>
                <a:gd name="T12" fmla="*/ 16 w 17"/>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0"/>
                  </a:moveTo>
                  <a:lnTo>
                    <a:pt x="1" y="1"/>
                  </a:lnTo>
                  <a:lnTo>
                    <a:pt x="3" y="4"/>
                  </a:lnTo>
                  <a:lnTo>
                    <a:pt x="5" y="8"/>
                  </a:lnTo>
                  <a:lnTo>
                    <a:pt x="8" y="10"/>
                  </a:lnTo>
                  <a:lnTo>
                    <a:pt x="12" y="13"/>
                  </a:lnTo>
                  <a:lnTo>
                    <a:pt x="16"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13" name="Freeform 697"/>
            <p:cNvSpPr>
              <a:spLocks noChangeAspect="1"/>
            </p:cNvSpPr>
            <p:nvPr/>
          </p:nvSpPr>
          <p:spPr bwMode="auto">
            <a:xfrm>
              <a:off x="3952" y="3276"/>
              <a:ext cx="37" cy="17"/>
            </a:xfrm>
            <a:custGeom>
              <a:avLst/>
              <a:gdLst>
                <a:gd name="T0" fmla="*/ 0 w 37"/>
                <a:gd name="T1" fmla="*/ 12 h 17"/>
                <a:gd name="T2" fmla="*/ 4 w 37"/>
                <a:gd name="T3" fmla="*/ 16 h 17"/>
                <a:gd name="T4" fmla="*/ 7 w 37"/>
                <a:gd name="T5" fmla="*/ 16 h 17"/>
                <a:gd name="T6" fmla="*/ 8 w 37"/>
                <a:gd name="T7" fmla="*/ 16 h 17"/>
                <a:gd name="T8" fmla="*/ 13 w 37"/>
                <a:gd name="T9" fmla="*/ 16 h 17"/>
                <a:gd name="T10" fmla="*/ 18 w 37"/>
                <a:gd name="T11" fmla="*/ 14 h 17"/>
                <a:gd name="T12" fmla="*/ 22 w 37"/>
                <a:gd name="T13" fmla="*/ 12 h 17"/>
                <a:gd name="T14" fmla="*/ 27 w 37"/>
                <a:gd name="T15" fmla="*/ 8 h 17"/>
                <a:gd name="T16" fmla="*/ 31 w 37"/>
                <a:gd name="T17" fmla="*/ 5 h 17"/>
                <a:gd name="T18" fmla="*/ 36 w 3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7">
                  <a:moveTo>
                    <a:pt x="0" y="12"/>
                  </a:moveTo>
                  <a:lnTo>
                    <a:pt x="4" y="16"/>
                  </a:lnTo>
                  <a:lnTo>
                    <a:pt x="7" y="16"/>
                  </a:lnTo>
                  <a:lnTo>
                    <a:pt x="8" y="16"/>
                  </a:lnTo>
                  <a:lnTo>
                    <a:pt x="13" y="16"/>
                  </a:lnTo>
                  <a:lnTo>
                    <a:pt x="18" y="14"/>
                  </a:lnTo>
                  <a:lnTo>
                    <a:pt x="22" y="12"/>
                  </a:lnTo>
                  <a:lnTo>
                    <a:pt x="27" y="8"/>
                  </a:lnTo>
                  <a:lnTo>
                    <a:pt x="31" y="5"/>
                  </a:lnTo>
                  <a:lnTo>
                    <a:pt x="3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14" name="Line 698"/>
            <p:cNvSpPr>
              <a:spLocks noChangeAspect="1" noChangeShapeType="1"/>
            </p:cNvSpPr>
            <p:nvPr/>
          </p:nvSpPr>
          <p:spPr bwMode="auto">
            <a:xfrm>
              <a:off x="4017" y="3261"/>
              <a:ext cx="12" cy="1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15" name="Line 699"/>
            <p:cNvSpPr>
              <a:spLocks noChangeAspect="1" noChangeShapeType="1"/>
            </p:cNvSpPr>
            <p:nvPr/>
          </p:nvSpPr>
          <p:spPr bwMode="auto">
            <a:xfrm flipH="1" flipV="1">
              <a:off x="4010" y="3283"/>
              <a:ext cx="1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16" name="Freeform 700"/>
            <p:cNvSpPr>
              <a:spLocks noChangeAspect="1"/>
            </p:cNvSpPr>
            <p:nvPr/>
          </p:nvSpPr>
          <p:spPr bwMode="auto">
            <a:xfrm>
              <a:off x="4014" y="3267"/>
              <a:ext cx="17" cy="17"/>
            </a:xfrm>
            <a:custGeom>
              <a:avLst/>
              <a:gdLst>
                <a:gd name="T0" fmla="*/ 0 w 17"/>
                <a:gd name="T1" fmla="*/ 0 h 17"/>
                <a:gd name="T2" fmla="*/ 13 w 17"/>
                <a:gd name="T3" fmla="*/ 15 h 17"/>
                <a:gd name="T4" fmla="*/ 16 w 17"/>
                <a:gd name="T5" fmla="*/ 16 h 17"/>
              </a:gdLst>
              <a:ahLst/>
              <a:cxnLst>
                <a:cxn ang="0">
                  <a:pos x="T0" y="T1"/>
                </a:cxn>
                <a:cxn ang="0">
                  <a:pos x="T2" y="T3"/>
                </a:cxn>
                <a:cxn ang="0">
                  <a:pos x="T4" y="T5"/>
                </a:cxn>
              </a:cxnLst>
              <a:rect l="0" t="0" r="r" b="b"/>
              <a:pathLst>
                <a:path w="17" h="17">
                  <a:moveTo>
                    <a:pt x="0" y="0"/>
                  </a:moveTo>
                  <a:lnTo>
                    <a:pt x="13" y="15"/>
                  </a:lnTo>
                  <a:lnTo>
                    <a:pt x="16"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17" name="Freeform 701"/>
            <p:cNvSpPr>
              <a:spLocks noChangeAspect="1"/>
            </p:cNvSpPr>
            <p:nvPr/>
          </p:nvSpPr>
          <p:spPr bwMode="auto">
            <a:xfrm>
              <a:off x="4014" y="3267"/>
              <a:ext cx="17" cy="23"/>
            </a:xfrm>
            <a:custGeom>
              <a:avLst/>
              <a:gdLst>
                <a:gd name="T0" fmla="*/ 16 w 17"/>
                <a:gd name="T1" fmla="*/ 12 h 23"/>
                <a:gd name="T2" fmla="*/ 10 w 17"/>
                <a:gd name="T3" fmla="*/ 22 h 23"/>
                <a:gd name="T4" fmla="*/ 9 w 17"/>
                <a:gd name="T5" fmla="*/ 3 h 23"/>
                <a:gd name="T6" fmla="*/ 0 w 17"/>
                <a:gd name="T7" fmla="*/ 0 h 23"/>
              </a:gdLst>
              <a:ahLst/>
              <a:cxnLst>
                <a:cxn ang="0">
                  <a:pos x="T0" y="T1"/>
                </a:cxn>
                <a:cxn ang="0">
                  <a:pos x="T2" y="T3"/>
                </a:cxn>
                <a:cxn ang="0">
                  <a:pos x="T4" y="T5"/>
                </a:cxn>
                <a:cxn ang="0">
                  <a:pos x="T6" y="T7"/>
                </a:cxn>
              </a:cxnLst>
              <a:rect l="0" t="0" r="r" b="b"/>
              <a:pathLst>
                <a:path w="17" h="23">
                  <a:moveTo>
                    <a:pt x="16" y="12"/>
                  </a:moveTo>
                  <a:lnTo>
                    <a:pt x="10" y="22"/>
                  </a:lnTo>
                  <a:lnTo>
                    <a:pt x="9" y="3"/>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18" name="Freeform 702"/>
            <p:cNvSpPr>
              <a:spLocks noChangeAspect="1"/>
            </p:cNvSpPr>
            <p:nvPr/>
          </p:nvSpPr>
          <p:spPr bwMode="auto">
            <a:xfrm>
              <a:off x="4016" y="3261"/>
              <a:ext cx="17" cy="25"/>
            </a:xfrm>
            <a:custGeom>
              <a:avLst/>
              <a:gdLst>
                <a:gd name="T0" fmla="*/ 0 w 17"/>
                <a:gd name="T1" fmla="*/ 0 h 25"/>
                <a:gd name="T2" fmla="*/ 0 w 17"/>
                <a:gd name="T3" fmla="*/ 24 h 25"/>
                <a:gd name="T4" fmla="*/ 16 w 17"/>
                <a:gd name="T5" fmla="*/ 18 h 25"/>
              </a:gdLst>
              <a:ahLst/>
              <a:cxnLst>
                <a:cxn ang="0">
                  <a:pos x="T0" y="T1"/>
                </a:cxn>
                <a:cxn ang="0">
                  <a:pos x="T2" y="T3"/>
                </a:cxn>
                <a:cxn ang="0">
                  <a:pos x="T4" y="T5"/>
                </a:cxn>
              </a:cxnLst>
              <a:rect l="0" t="0" r="r" b="b"/>
              <a:pathLst>
                <a:path w="17" h="25">
                  <a:moveTo>
                    <a:pt x="0" y="0"/>
                  </a:moveTo>
                  <a:lnTo>
                    <a:pt x="0" y="24"/>
                  </a:lnTo>
                  <a:lnTo>
                    <a:pt x="16" y="18"/>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19" name="Freeform 703"/>
            <p:cNvSpPr>
              <a:spLocks noChangeAspect="1"/>
            </p:cNvSpPr>
            <p:nvPr/>
          </p:nvSpPr>
          <p:spPr bwMode="auto">
            <a:xfrm>
              <a:off x="4010" y="3271"/>
              <a:ext cx="17" cy="17"/>
            </a:xfrm>
            <a:custGeom>
              <a:avLst/>
              <a:gdLst>
                <a:gd name="T0" fmla="*/ 6 w 17"/>
                <a:gd name="T1" fmla="*/ 16 h 17"/>
                <a:gd name="T2" fmla="*/ 16 w 17"/>
                <a:gd name="T3" fmla="*/ 0 h 17"/>
                <a:gd name="T4" fmla="*/ 0 w 17"/>
                <a:gd name="T5" fmla="*/ 5 h 17"/>
              </a:gdLst>
              <a:ahLst/>
              <a:cxnLst>
                <a:cxn ang="0">
                  <a:pos x="T0" y="T1"/>
                </a:cxn>
                <a:cxn ang="0">
                  <a:pos x="T2" y="T3"/>
                </a:cxn>
                <a:cxn ang="0">
                  <a:pos x="T4" y="T5"/>
                </a:cxn>
              </a:cxnLst>
              <a:rect l="0" t="0" r="r" b="b"/>
              <a:pathLst>
                <a:path w="17" h="17">
                  <a:moveTo>
                    <a:pt x="6" y="16"/>
                  </a:moveTo>
                  <a:lnTo>
                    <a:pt x="16" y="0"/>
                  </a:lnTo>
                  <a:lnTo>
                    <a:pt x="0" y="5"/>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20" name="Freeform 704"/>
            <p:cNvSpPr>
              <a:spLocks noChangeAspect="1"/>
            </p:cNvSpPr>
            <p:nvPr/>
          </p:nvSpPr>
          <p:spPr bwMode="auto">
            <a:xfrm>
              <a:off x="3954" y="3336"/>
              <a:ext cx="96" cy="20"/>
            </a:xfrm>
            <a:custGeom>
              <a:avLst/>
              <a:gdLst>
                <a:gd name="T0" fmla="*/ 95 w 96"/>
                <a:gd name="T1" fmla="*/ 19 h 20"/>
                <a:gd name="T2" fmla="*/ 95 w 96"/>
                <a:gd name="T3" fmla="*/ 13 h 20"/>
                <a:gd name="T4" fmla="*/ 91 w 96"/>
                <a:gd name="T5" fmla="*/ 13 h 20"/>
                <a:gd name="T6" fmla="*/ 84 w 96"/>
                <a:gd name="T7" fmla="*/ 4 h 20"/>
                <a:gd name="T8" fmla="*/ 86 w 96"/>
                <a:gd name="T9" fmla="*/ 4 h 20"/>
                <a:gd name="T10" fmla="*/ 86 w 96"/>
                <a:gd name="T11" fmla="*/ 0 h 20"/>
                <a:gd name="T12" fmla="*/ 7 w 96"/>
                <a:gd name="T13" fmla="*/ 0 h 20"/>
                <a:gd name="T14" fmla="*/ 7 w 96"/>
                <a:gd name="T15" fmla="*/ 4 h 20"/>
                <a:gd name="T16" fmla="*/ 9 w 96"/>
                <a:gd name="T17" fmla="*/ 4 h 20"/>
                <a:gd name="T18" fmla="*/ 2 w 96"/>
                <a:gd name="T19" fmla="*/ 13 h 20"/>
                <a:gd name="T20" fmla="*/ 0 w 96"/>
                <a:gd name="T21" fmla="*/ 13 h 20"/>
                <a:gd name="T22" fmla="*/ 0 w 96"/>
                <a:gd name="T23" fmla="*/ 19 h 20"/>
                <a:gd name="T24" fmla="*/ 95 w 96"/>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20">
                  <a:moveTo>
                    <a:pt x="95" y="19"/>
                  </a:moveTo>
                  <a:lnTo>
                    <a:pt x="95" y="13"/>
                  </a:lnTo>
                  <a:lnTo>
                    <a:pt x="91" y="13"/>
                  </a:lnTo>
                  <a:lnTo>
                    <a:pt x="84" y="4"/>
                  </a:lnTo>
                  <a:lnTo>
                    <a:pt x="86" y="4"/>
                  </a:lnTo>
                  <a:lnTo>
                    <a:pt x="86" y="0"/>
                  </a:lnTo>
                  <a:lnTo>
                    <a:pt x="7" y="0"/>
                  </a:lnTo>
                  <a:lnTo>
                    <a:pt x="7" y="4"/>
                  </a:lnTo>
                  <a:lnTo>
                    <a:pt x="9" y="4"/>
                  </a:lnTo>
                  <a:lnTo>
                    <a:pt x="2" y="13"/>
                  </a:lnTo>
                  <a:lnTo>
                    <a:pt x="0" y="13"/>
                  </a:lnTo>
                  <a:lnTo>
                    <a:pt x="0" y="19"/>
                  </a:lnTo>
                  <a:lnTo>
                    <a:pt x="95" y="19"/>
                  </a:lnTo>
                </a:path>
              </a:pathLst>
            </a:custGeom>
            <a:solidFill>
              <a:srgbClr val="A0A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21" name="Line 705"/>
            <p:cNvSpPr>
              <a:spLocks noChangeAspect="1" noChangeShapeType="1"/>
            </p:cNvSpPr>
            <p:nvPr/>
          </p:nvSpPr>
          <p:spPr bwMode="auto">
            <a:xfrm flipV="1">
              <a:off x="4034"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22" name="Line 706"/>
            <p:cNvSpPr>
              <a:spLocks noChangeAspect="1" noChangeShapeType="1"/>
            </p:cNvSpPr>
            <p:nvPr/>
          </p:nvSpPr>
          <p:spPr bwMode="auto">
            <a:xfrm flipH="1">
              <a:off x="3963" y="3341"/>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23" name="Freeform 707"/>
            <p:cNvSpPr>
              <a:spLocks noChangeAspect="1"/>
            </p:cNvSpPr>
            <p:nvPr/>
          </p:nvSpPr>
          <p:spPr bwMode="auto">
            <a:xfrm>
              <a:off x="3965" y="3341"/>
              <a:ext cx="17" cy="17"/>
            </a:xfrm>
            <a:custGeom>
              <a:avLst/>
              <a:gdLst>
                <a:gd name="T0" fmla="*/ 16 w 17"/>
                <a:gd name="T1" fmla="*/ 0 h 17"/>
                <a:gd name="T2" fmla="*/ 3 w 17"/>
                <a:gd name="T3" fmla="*/ 10 h 17"/>
                <a:gd name="T4" fmla="*/ 0 w 17"/>
                <a:gd name="T5" fmla="*/ 10 h 17"/>
                <a:gd name="T6" fmla="*/ 0 w 17"/>
                <a:gd name="T7" fmla="*/ 16 h 17"/>
              </a:gdLst>
              <a:ahLst/>
              <a:cxnLst>
                <a:cxn ang="0">
                  <a:pos x="T0" y="T1"/>
                </a:cxn>
                <a:cxn ang="0">
                  <a:pos x="T2" y="T3"/>
                </a:cxn>
                <a:cxn ang="0">
                  <a:pos x="T4" y="T5"/>
                </a:cxn>
                <a:cxn ang="0">
                  <a:pos x="T6" y="T7"/>
                </a:cxn>
              </a:cxnLst>
              <a:rect l="0" t="0" r="r" b="b"/>
              <a:pathLst>
                <a:path w="17" h="17">
                  <a:moveTo>
                    <a:pt x="16" y="0"/>
                  </a:moveTo>
                  <a:lnTo>
                    <a:pt x="3" y="10"/>
                  </a:lnTo>
                  <a:lnTo>
                    <a:pt x="0" y="10"/>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24" name="Line 708"/>
            <p:cNvSpPr>
              <a:spLocks noChangeAspect="1" noChangeShapeType="1"/>
            </p:cNvSpPr>
            <p:nvPr/>
          </p:nvSpPr>
          <p:spPr bwMode="auto">
            <a:xfrm flipV="1">
              <a:off x="3979"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25" name="Freeform 709"/>
            <p:cNvSpPr>
              <a:spLocks noChangeAspect="1"/>
            </p:cNvSpPr>
            <p:nvPr/>
          </p:nvSpPr>
          <p:spPr bwMode="auto">
            <a:xfrm>
              <a:off x="3973" y="3279"/>
              <a:ext cx="58" cy="58"/>
            </a:xfrm>
            <a:custGeom>
              <a:avLst/>
              <a:gdLst>
                <a:gd name="T0" fmla="*/ 54 w 58"/>
                <a:gd name="T1" fmla="*/ 51 h 58"/>
                <a:gd name="T2" fmla="*/ 57 w 58"/>
                <a:gd name="T3" fmla="*/ 50 h 58"/>
                <a:gd name="T4" fmla="*/ 40 w 58"/>
                <a:gd name="T5" fmla="*/ 17 h 58"/>
                <a:gd name="T6" fmla="*/ 44 w 58"/>
                <a:gd name="T7" fmla="*/ 15 h 58"/>
                <a:gd name="T8" fmla="*/ 35 w 58"/>
                <a:gd name="T9" fmla="*/ 0 h 58"/>
                <a:gd name="T10" fmla="*/ 32 w 58"/>
                <a:gd name="T11" fmla="*/ 7 h 58"/>
                <a:gd name="T12" fmla="*/ 27 w 58"/>
                <a:gd name="T13" fmla="*/ 14 h 58"/>
                <a:gd name="T14" fmla="*/ 22 w 58"/>
                <a:gd name="T15" fmla="*/ 20 h 58"/>
                <a:gd name="T16" fmla="*/ 17 w 58"/>
                <a:gd name="T17" fmla="*/ 27 h 58"/>
                <a:gd name="T18" fmla="*/ 4 w 58"/>
                <a:gd name="T19" fmla="*/ 51 h 58"/>
                <a:gd name="T20" fmla="*/ 17 w 58"/>
                <a:gd name="T21" fmla="*/ 51 h 58"/>
                <a:gd name="T22" fmla="*/ 27 w 58"/>
                <a:gd name="T23" fmla="*/ 35 h 58"/>
                <a:gd name="T24" fmla="*/ 29 w 58"/>
                <a:gd name="T25" fmla="*/ 51 h 58"/>
                <a:gd name="T26" fmla="*/ 28 w 58"/>
                <a:gd name="T27" fmla="*/ 32 h 58"/>
                <a:gd name="T28" fmla="*/ 20 w 58"/>
                <a:gd name="T29" fmla="*/ 46 h 58"/>
                <a:gd name="T30" fmla="*/ 21 w 58"/>
                <a:gd name="T31" fmla="*/ 32 h 58"/>
                <a:gd name="T32" fmla="*/ 21 w 58"/>
                <a:gd name="T33" fmla="*/ 24 h 58"/>
                <a:gd name="T34" fmla="*/ 22 w 58"/>
                <a:gd name="T35" fmla="*/ 29 h 58"/>
                <a:gd name="T36" fmla="*/ 30 w 58"/>
                <a:gd name="T37" fmla="*/ 9 h 58"/>
                <a:gd name="T38" fmla="*/ 28 w 58"/>
                <a:gd name="T39" fmla="*/ 29 h 58"/>
                <a:gd name="T40" fmla="*/ 33 w 58"/>
                <a:gd name="T41" fmla="*/ 7 h 58"/>
                <a:gd name="T42" fmla="*/ 17 w 58"/>
                <a:gd name="T43" fmla="*/ 29 h 58"/>
                <a:gd name="T44" fmla="*/ 30 w 58"/>
                <a:gd name="T45" fmla="*/ 32 h 58"/>
                <a:gd name="T46" fmla="*/ 32 w 58"/>
                <a:gd name="T47" fmla="*/ 51 h 58"/>
                <a:gd name="T48" fmla="*/ 41 w 58"/>
                <a:gd name="T49" fmla="*/ 32 h 58"/>
                <a:gd name="T50" fmla="*/ 34 w 58"/>
                <a:gd name="T51" fmla="*/ 32 h 58"/>
                <a:gd name="T52" fmla="*/ 33 w 58"/>
                <a:gd name="T53" fmla="*/ 34 h 58"/>
                <a:gd name="T54" fmla="*/ 40 w 58"/>
                <a:gd name="T55" fmla="*/ 51 h 58"/>
                <a:gd name="T56" fmla="*/ 41 w 58"/>
                <a:gd name="T57" fmla="*/ 29 h 58"/>
                <a:gd name="T58" fmla="*/ 35 w 58"/>
                <a:gd name="T59" fmla="*/ 7 h 58"/>
                <a:gd name="T60" fmla="*/ 34 w 58"/>
                <a:gd name="T61" fmla="*/ 19 h 58"/>
                <a:gd name="T62" fmla="*/ 38 w 58"/>
                <a:gd name="T63" fmla="*/ 16 h 58"/>
                <a:gd name="T64" fmla="*/ 0 w 58"/>
                <a:gd name="T65" fmla="*/ 51 h 58"/>
                <a:gd name="T66" fmla="*/ 2 w 58"/>
                <a:gd name="T67" fmla="*/ 57 h 58"/>
                <a:gd name="T68" fmla="*/ 29 w 58"/>
                <a:gd name="T69" fmla="*/ 54 h 58"/>
                <a:gd name="T70" fmla="*/ 32 w 58"/>
                <a:gd name="T71" fmla="*/ 57 h 58"/>
                <a:gd name="T72" fmla="*/ 48 w 58"/>
                <a:gd name="T73" fmla="*/ 54 h 58"/>
                <a:gd name="T74" fmla="*/ 52 w 58"/>
                <a:gd name="T75"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58">
                  <a:moveTo>
                    <a:pt x="52" y="57"/>
                  </a:moveTo>
                  <a:lnTo>
                    <a:pt x="54" y="51"/>
                  </a:lnTo>
                  <a:lnTo>
                    <a:pt x="57" y="51"/>
                  </a:lnTo>
                  <a:lnTo>
                    <a:pt x="57" y="50"/>
                  </a:lnTo>
                  <a:lnTo>
                    <a:pt x="49" y="50"/>
                  </a:lnTo>
                  <a:lnTo>
                    <a:pt x="40" y="17"/>
                  </a:lnTo>
                  <a:lnTo>
                    <a:pt x="44" y="15"/>
                  </a:lnTo>
                  <a:lnTo>
                    <a:pt x="44" y="15"/>
                  </a:lnTo>
                  <a:lnTo>
                    <a:pt x="40" y="16"/>
                  </a:lnTo>
                  <a:lnTo>
                    <a:pt x="35" y="0"/>
                  </a:lnTo>
                  <a:lnTo>
                    <a:pt x="33" y="3"/>
                  </a:lnTo>
                  <a:lnTo>
                    <a:pt x="32" y="7"/>
                  </a:lnTo>
                  <a:lnTo>
                    <a:pt x="29" y="10"/>
                  </a:lnTo>
                  <a:lnTo>
                    <a:pt x="27" y="14"/>
                  </a:lnTo>
                  <a:lnTo>
                    <a:pt x="25" y="17"/>
                  </a:lnTo>
                  <a:lnTo>
                    <a:pt x="22" y="20"/>
                  </a:lnTo>
                  <a:lnTo>
                    <a:pt x="20" y="24"/>
                  </a:lnTo>
                  <a:lnTo>
                    <a:pt x="17" y="27"/>
                  </a:lnTo>
                  <a:lnTo>
                    <a:pt x="0" y="51"/>
                  </a:lnTo>
                  <a:lnTo>
                    <a:pt x="4" y="51"/>
                  </a:lnTo>
                  <a:lnTo>
                    <a:pt x="21" y="34"/>
                  </a:lnTo>
                  <a:lnTo>
                    <a:pt x="17" y="51"/>
                  </a:lnTo>
                  <a:lnTo>
                    <a:pt x="19" y="51"/>
                  </a:lnTo>
                  <a:lnTo>
                    <a:pt x="27" y="35"/>
                  </a:lnTo>
                  <a:lnTo>
                    <a:pt x="29" y="51"/>
                  </a:lnTo>
                  <a:lnTo>
                    <a:pt x="29" y="51"/>
                  </a:lnTo>
                  <a:lnTo>
                    <a:pt x="29" y="47"/>
                  </a:lnTo>
                  <a:lnTo>
                    <a:pt x="28" y="32"/>
                  </a:lnTo>
                  <a:lnTo>
                    <a:pt x="27" y="32"/>
                  </a:lnTo>
                  <a:lnTo>
                    <a:pt x="20" y="46"/>
                  </a:lnTo>
                  <a:lnTo>
                    <a:pt x="23" y="32"/>
                  </a:lnTo>
                  <a:lnTo>
                    <a:pt x="21" y="32"/>
                  </a:lnTo>
                  <a:lnTo>
                    <a:pt x="5" y="48"/>
                  </a:lnTo>
                  <a:lnTo>
                    <a:pt x="21" y="24"/>
                  </a:lnTo>
                  <a:lnTo>
                    <a:pt x="21" y="29"/>
                  </a:lnTo>
                  <a:lnTo>
                    <a:pt x="22" y="29"/>
                  </a:lnTo>
                  <a:lnTo>
                    <a:pt x="22" y="21"/>
                  </a:lnTo>
                  <a:lnTo>
                    <a:pt x="30" y="9"/>
                  </a:lnTo>
                  <a:lnTo>
                    <a:pt x="27" y="29"/>
                  </a:lnTo>
                  <a:lnTo>
                    <a:pt x="28" y="29"/>
                  </a:lnTo>
                  <a:lnTo>
                    <a:pt x="33" y="7"/>
                  </a:lnTo>
                  <a:lnTo>
                    <a:pt x="33" y="7"/>
                  </a:lnTo>
                  <a:lnTo>
                    <a:pt x="30" y="29"/>
                  </a:lnTo>
                  <a:lnTo>
                    <a:pt x="17" y="29"/>
                  </a:lnTo>
                  <a:lnTo>
                    <a:pt x="16" y="32"/>
                  </a:lnTo>
                  <a:lnTo>
                    <a:pt x="30" y="32"/>
                  </a:lnTo>
                  <a:lnTo>
                    <a:pt x="29" y="51"/>
                  </a:lnTo>
                  <a:lnTo>
                    <a:pt x="32" y="51"/>
                  </a:lnTo>
                  <a:lnTo>
                    <a:pt x="33" y="32"/>
                  </a:lnTo>
                  <a:lnTo>
                    <a:pt x="41" y="32"/>
                  </a:lnTo>
                  <a:lnTo>
                    <a:pt x="39" y="48"/>
                  </a:lnTo>
                  <a:lnTo>
                    <a:pt x="34" y="32"/>
                  </a:lnTo>
                  <a:lnTo>
                    <a:pt x="33" y="32"/>
                  </a:lnTo>
                  <a:lnTo>
                    <a:pt x="33" y="34"/>
                  </a:lnTo>
                  <a:lnTo>
                    <a:pt x="39" y="51"/>
                  </a:lnTo>
                  <a:lnTo>
                    <a:pt x="40" y="51"/>
                  </a:lnTo>
                  <a:lnTo>
                    <a:pt x="42" y="34"/>
                  </a:lnTo>
                  <a:lnTo>
                    <a:pt x="41" y="29"/>
                  </a:lnTo>
                  <a:lnTo>
                    <a:pt x="33" y="29"/>
                  </a:lnTo>
                  <a:lnTo>
                    <a:pt x="35" y="7"/>
                  </a:lnTo>
                  <a:lnTo>
                    <a:pt x="38" y="15"/>
                  </a:lnTo>
                  <a:lnTo>
                    <a:pt x="34" y="19"/>
                  </a:lnTo>
                  <a:lnTo>
                    <a:pt x="34" y="20"/>
                  </a:lnTo>
                  <a:lnTo>
                    <a:pt x="38" y="16"/>
                  </a:lnTo>
                  <a:lnTo>
                    <a:pt x="47" y="51"/>
                  </a:lnTo>
                  <a:lnTo>
                    <a:pt x="0" y="51"/>
                  </a:lnTo>
                  <a:lnTo>
                    <a:pt x="0" y="57"/>
                  </a:lnTo>
                  <a:lnTo>
                    <a:pt x="2" y="57"/>
                  </a:lnTo>
                  <a:lnTo>
                    <a:pt x="2" y="54"/>
                  </a:lnTo>
                  <a:lnTo>
                    <a:pt x="29" y="54"/>
                  </a:lnTo>
                  <a:lnTo>
                    <a:pt x="29" y="57"/>
                  </a:lnTo>
                  <a:lnTo>
                    <a:pt x="32" y="57"/>
                  </a:lnTo>
                  <a:lnTo>
                    <a:pt x="32" y="54"/>
                  </a:lnTo>
                  <a:lnTo>
                    <a:pt x="48" y="54"/>
                  </a:lnTo>
                  <a:lnTo>
                    <a:pt x="47" y="57"/>
                  </a:lnTo>
                  <a:lnTo>
                    <a:pt x="52" y="57"/>
                  </a:lnTo>
                </a:path>
              </a:pathLst>
            </a:custGeom>
            <a:solidFill>
              <a:srgbClr val="E0E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26" name="Freeform 710"/>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solidFill>
              <a:srgbClr val="E0E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27" name="Freeform 711"/>
            <p:cNvSpPr>
              <a:spLocks noChangeAspect="1"/>
            </p:cNvSpPr>
            <p:nvPr/>
          </p:nvSpPr>
          <p:spPr bwMode="auto">
            <a:xfrm>
              <a:off x="3972" y="3279"/>
              <a:ext cx="59" cy="58"/>
            </a:xfrm>
            <a:custGeom>
              <a:avLst/>
              <a:gdLst>
                <a:gd name="T0" fmla="*/ 55 w 59"/>
                <a:gd name="T1" fmla="*/ 51 h 58"/>
                <a:gd name="T2" fmla="*/ 58 w 59"/>
                <a:gd name="T3" fmla="*/ 50 h 58"/>
                <a:gd name="T4" fmla="*/ 41 w 59"/>
                <a:gd name="T5" fmla="*/ 16 h 58"/>
                <a:gd name="T6" fmla="*/ 41 w 59"/>
                <a:gd name="T7" fmla="*/ 16 h 58"/>
                <a:gd name="T8" fmla="*/ 34 w 59"/>
                <a:gd name="T9" fmla="*/ 3 h 58"/>
                <a:gd name="T10" fmla="*/ 29 w 59"/>
                <a:gd name="T11" fmla="*/ 10 h 58"/>
                <a:gd name="T12" fmla="*/ 25 w 59"/>
                <a:gd name="T13" fmla="*/ 17 h 58"/>
                <a:gd name="T14" fmla="*/ 20 w 59"/>
                <a:gd name="T15" fmla="*/ 23 h 58"/>
                <a:gd name="T16" fmla="*/ 0 w 59"/>
                <a:gd name="T17" fmla="*/ 51 h 58"/>
                <a:gd name="T18" fmla="*/ 21 w 59"/>
                <a:gd name="T19" fmla="*/ 34 h 58"/>
                <a:gd name="T20" fmla="*/ 20 w 59"/>
                <a:gd name="T21" fmla="*/ 51 h 58"/>
                <a:gd name="T22" fmla="*/ 29 w 59"/>
                <a:gd name="T23" fmla="*/ 51 h 58"/>
                <a:gd name="T24" fmla="*/ 30 w 59"/>
                <a:gd name="T25" fmla="*/ 47 h 58"/>
                <a:gd name="T26" fmla="*/ 27 w 59"/>
                <a:gd name="T27" fmla="*/ 31 h 58"/>
                <a:gd name="T28" fmla="*/ 23 w 59"/>
                <a:gd name="T29" fmla="*/ 31 h 58"/>
                <a:gd name="T30" fmla="*/ 5 w 59"/>
                <a:gd name="T31" fmla="*/ 48 h 58"/>
                <a:gd name="T32" fmla="*/ 22 w 59"/>
                <a:gd name="T33" fmla="*/ 30 h 58"/>
                <a:gd name="T34" fmla="*/ 23 w 59"/>
                <a:gd name="T35" fmla="*/ 22 h 58"/>
                <a:gd name="T36" fmla="*/ 27 w 59"/>
                <a:gd name="T37" fmla="*/ 30 h 58"/>
                <a:gd name="T38" fmla="*/ 33 w 59"/>
                <a:gd name="T39" fmla="*/ 7 h 58"/>
                <a:gd name="T40" fmla="*/ 32 w 59"/>
                <a:gd name="T41" fmla="*/ 30 h 58"/>
                <a:gd name="T42" fmla="*/ 16 w 59"/>
                <a:gd name="T43" fmla="*/ 31 h 58"/>
                <a:gd name="T44" fmla="*/ 29 w 59"/>
                <a:gd name="T45" fmla="*/ 51 h 58"/>
                <a:gd name="T46" fmla="*/ 34 w 59"/>
                <a:gd name="T47" fmla="*/ 31 h 58"/>
                <a:gd name="T48" fmla="*/ 40 w 59"/>
                <a:gd name="T49" fmla="*/ 48 h 58"/>
                <a:gd name="T50" fmla="*/ 34 w 59"/>
                <a:gd name="T51" fmla="*/ 31 h 58"/>
                <a:gd name="T52" fmla="*/ 40 w 59"/>
                <a:gd name="T53" fmla="*/ 51 h 58"/>
                <a:gd name="T54" fmla="*/ 43 w 59"/>
                <a:gd name="T55" fmla="*/ 34 h 58"/>
                <a:gd name="T56" fmla="*/ 34 w 59"/>
                <a:gd name="T57" fmla="*/ 30 h 58"/>
                <a:gd name="T58" fmla="*/ 38 w 59"/>
                <a:gd name="T59" fmla="*/ 15 h 58"/>
                <a:gd name="T60" fmla="*/ 35 w 59"/>
                <a:gd name="T61" fmla="*/ 20 h 58"/>
                <a:gd name="T62" fmla="*/ 48 w 59"/>
                <a:gd name="T63" fmla="*/ 51 h 58"/>
                <a:gd name="T64" fmla="*/ 0 w 59"/>
                <a:gd name="T65" fmla="*/ 57 h 58"/>
                <a:gd name="T66" fmla="*/ 2 w 59"/>
                <a:gd name="T67" fmla="*/ 54 h 58"/>
                <a:gd name="T68" fmla="*/ 29 w 59"/>
                <a:gd name="T69" fmla="*/ 57 h 58"/>
                <a:gd name="T70" fmla="*/ 33 w 59"/>
                <a:gd name="T71" fmla="*/ 54 h 58"/>
                <a:gd name="T72" fmla="*/ 48 w 59"/>
                <a:gd name="T73"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58">
                  <a:moveTo>
                    <a:pt x="53" y="57"/>
                  </a:moveTo>
                  <a:lnTo>
                    <a:pt x="55" y="51"/>
                  </a:lnTo>
                  <a:lnTo>
                    <a:pt x="58" y="51"/>
                  </a:lnTo>
                  <a:lnTo>
                    <a:pt x="58" y="50"/>
                  </a:lnTo>
                  <a:lnTo>
                    <a:pt x="50" y="50"/>
                  </a:lnTo>
                  <a:lnTo>
                    <a:pt x="41" y="16"/>
                  </a:lnTo>
                  <a:lnTo>
                    <a:pt x="45" y="15"/>
                  </a:lnTo>
                  <a:lnTo>
                    <a:pt x="41" y="16"/>
                  </a:lnTo>
                  <a:lnTo>
                    <a:pt x="36" y="0"/>
                  </a:lnTo>
                  <a:lnTo>
                    <a:pt x="34" y="3"/>
                  </a:lnTo>
                  <a:lnTo>
                    <a:pt x="32" y="7"/>
                  </a:lnTo>
                  <a:lnTo>
                    <a:pt x="29" y="10"/>
                  </a:lnTo>
                  <a:lnTo>
                    <a:pt x="28" y="14"/>
                  </a:lnTo>
                  <a:lnTo>
                    <a:pt x="25" y="17"/>
                  </a:lnTo>
                  <a:lnTo>
                    <a:pt x="22" y="20"/>
                  </a:lnTo>
                  <a:lnTo>
                    <a:pt x="20" y="23"/>
                  </a:lnTo>
                  <a:lnTo>
                    <a:pt x="17" y="26"/>
                  </a:lnTo>
                  <a:lnTo>
                    <a:pt x="0" y="51"/>
                  </a:lnTo>
                  <a:lnTo>
                    <a:pt x="4" y="51"/>
                  </a:lnTo>
                  <a:lnTo>
                    <a:pt x="21" y="34"/>
                  </a:lnTo>
                  <a:lnTo>
                    <a:pt x="18" y="51"/>
                  </a:lnTo>
                  <a:lnTo>
                    <a:pt x="20" y="51"/>
                  </a:lnTo>
                  <a:lnTo>
                    <a:pt x="27" y="35"/>
                  </a:lnTo>
                  <a:lnTo>
                    <a:pt x="29" y="51"/>
                  </a:lnTo>
                  <a:lnTo>
                    <a:pt x="29" y="51"/>
                  </a:lnTo>
                  <a:lnTo>
                    <a:pt x="30" y="47"/>
                  </a:lnTo>
                  <a:lnTo>
                    <a:pt x="28" y="31"/>
                  </a:lnTo>
                  <a:lnTo>
                    <a:pt x="27" y="31"/>
                  </a:lnTo>
                  <a:lnTo>
                    <a:pt x="20" y="46"/>
                  </a:lnTo>
                  <a:lnTo>
                    <a:pt x="23" y="31"/>
                  </a:lnTo>
                  <a:lnTo>
                    <a:pt x="22" y="31"/>
                  </a:lnTo>
                  <a:lnTo>
                    <a:pt x="5" y="48"/>
                  </a:lnTo>
                  <a:lnTo>
                    <a:pt x="22" y="24"/>
                  </a:lnTo>
                  <a:lnTo>
                    <a:pt x="22" y="30"/>
                  </a:lnTo>
                  <a:lnTo>
                    <a:pt x="23" y="30"/>
                  </a:lnTo>
                  <a:lnTo>
                    <a:pt x="23" y="22"/>
                  </a:lnTo>
                  <a:lnTo>
                    <a:pt x="31" y="10"/>
                  </a:lnTo>
                  <a:lnTo>
                    <a:pt x="27" y="30"/>
                  </a:lnTo>
                  <a:lnTo>
                    <a:pt x="28" y="30"/>
                  </a:lnTo>
                  <a:lnTo>
                    <a:pt x="33" y="7"/>
                  </a:lnTo>
                  <a:lnTo>
                    <a:pt x="34" y="6"/>
                  </a:lnTo>
                  <a:lnTo>
                    <a:pt x="32" y="30"/>
                  </a:lnTo>
                  <a:lnTo>
                    <a:pt x="17" y="30"/>
                  </a:lnTo>
                  <a:lnTo>
                    <a:pt x="16" y="31"/>
                  </a:lnTo>
                  <a:lnTo>
                    <a:pt x="32" y="31"/>
                  </a:lnTo>
                  <a:lnTo>
                    <a:pt x="29" y="51"/>
                  </a:lnTo>
                  <a:lnTo>
                    <a:pt x="32" y="51"/>
                  </a:lnTo>
                  <a:lnTo>
                    <a:pt x="34" y="31"/>
                  </a:lnTo>
                  <a:lnTo>
                    <a:pt x="42" y="31"/>
                  </a:lnTo>
                  <a:lnTo>
                    <a:pt x="40" y="48"/>
                  </a:lnTo>
                  <a:lnTo>
                    <a:pt x="34" y="31"/>
                  </a:lnTo>
                  <a:lnTo>
                    <a:pt x="34" y="31"/>
                  </a:lnTo>
                  <a:lnTo>
                    <a:pt x="34" y="34"/>
                  </a:lnTo>
                  <a:lnTo>
                    <a:pt x="40" y="51"/>
                  </a:lnTo>
                  <a:lnTo>
                    <a:pt x="41" y="51"/>
                  </a:lnTo>
                  <a:lnTo>
                    <a:pt x="43" y="34"/>
                  </a:lnTo>
                  <a:lnTo>
                    <a:pt x="42" y="30"/>
                  </a:lnTo>
                  <a:lnTo>
                    <a:pt x="34" y="30"/>
                  </a:lnTo>
                  <a:lnTo>
                    <a:pt x="35" y="6"/>
                  </a:lnTo>
                  <a:lnTo>
                    <a:pt x="38" y="15"/>
                  </a:lnTo>
                  <a:lnTo>
                    <a:pt x="35" y="19"/>
                  </a:lnTo>
                  <a:lnTo>
                    <a:pt x="35" y="20"/>
                  </a:lnTo>
                  <a:lnTo>
                    <a:pt x="38" y="16"/>
                  </a:lnTo>
                  <a:lnTo>
                    <a:pt x="48" y="51"/>
                  </a:lnTo>
                  <a:lnTo>
                    <a:pt x="0" y="51"/>
                  </a:lnTo>
                  <a:lnTo>
                    <a:pt x="0" y="57"/>
                  </a:lnTo>
                  <a:lnTo>
                    <a:pt x="2" y="57"/>
                  </a:lnTo>
                  <a:lnTo>
                    <a:pt x="2" y="54"/>
                  </a:lnTo>
                  <a:lnTo>
                    <a:pt x="29" y="54"/>
                  </a:lnTo>
                  <a:lnTo>
                    <a:pt x="29" y="57"/>
                  </a:lnTo>
                  <a:lnTo>
                    <a:pt x="33" y="57"/>
                  </a:lnTo>
                  <a:lnTo>
                    <a:pt x="33" y="54"/>
                  </a:lnTo>
                  <a:lnTo>
                    <a:pt x="49" y="54"/>
                  </a:lnTo>
                  <a:lnTo>
                    <a:pt x="48" y="57"/>
                  </a:lnTo>
                  <a:lnTo>
                    <a:pt x="53" y="5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28" name="Freeform 712"/>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529" name="Line 713"/>
            <p:cNvSpPr>
              <a:spLocks noChangeAspect="1" noChangeShapeType="1"/>
            </p:cNvSpPr>
            <p:nvPr/>
          </p:nvSpPr>
          <p:spPr bwMode="auto">
            <a:xfrm flipH="1">
              <a:off x="4025" y="3279"/>
              <a:ext cx="4" cy="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30" name="Line 714"/>
            <p:cNvSpPr>
              <a:spLocks noChangeAspect="1" noChangeShapeType="1"/>
            </p:cNvSpPr>
            <p:nvPr/>
          </p:nvSpPr>
          <p:spPr bwMode="auto">
            <a:xfrm>
              <a:off x="4014" y="3295"/>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31" name="Line 715"/>
            <p:cNvSpPr>
              <a:spLocks noChangeAspect="1" noChangeShapeType="1"/>
            </p:cNvSpPr>
            <p:nvPr/>
          </p:nvSpPr>
          <p:spPr bwMode="auto">
            <a:xfrm>
              <a:off x="4012" y="3294"/>
              <a:ext cx="0"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32" name="Line 716"/>
            <p:cNvSpPr>
              <a:spLocks noChangeAspect="1" noChangeShapeType="1"/>
            </p:cNvSpPr>
            <p:nvPr/>
          </p:nvSpPr>
          <p:spPr bwMode="auto">
            <a:xfrm flipV="1">
              <a:off x="4005" y="3285"/>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33" name="Line 717"/>
            <p:cNvSpPr>
              <a:spLocks noChangeAspect="1" noChangeShapeType="1"/>
            </p:cNvSpPr>
            <p:nvPr/>
          </p:nvSpPr>
          <p:spPr bwMode="auto">
            <a:xfrm flipV="1">
              <a:off x="3994" y="330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34" name="Line 718"/>
            <p:cNvSpPr>
              <a:spLocks noChangeAspect="1" noChangeShapeType="1"/>
            </p:cNvSpPr>
            <p:nvPr/>
          </p:nvSpPr>
          <p:spPr bwMode="auto">
            <a:xfrm flipV="1">
              <a:off x="3975"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35" name="Line 719"/>
            <p:cNvSpPr>
              <a:spLocks noChangeAspect="1" noChangeShapeType="1"/>
            </p:cNvSpPr>
            <p:nvPr/>
          </p:nvSpPr>
          <p:spPr bwMode="auto">
            <a:xfrm flipV="1">
              <a:off x="3976" y="3328"/>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36" name="Line 720"/>
            <p:cNvSpPr>
              <a:spLocks noChangeAspect="1" noChangeShapeType="1"/>
            </p:cNvSpPr>
            <p:nvPr/>
          </p:nvSpPr>
          <p:spPr bwMode="auto">
            <a:xfrm>
              <a:off x="4003"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37" name="Line 721"/>
            <p:cNvSpPr>
              <a:spLocks noChangeAspect="1" noChangeShapeType="1"/>
            </p:cNvSpPr>
            <p:nvPr/>
          </p:nvSpPr>
          <p:spPr bwMode="auto">
            <a:xfrm flipV="1">
              <a:off x="4006"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38" name="Line 722"/>
            <p:cNvSpPr>
              <a:spLocks noChangeAspect="1" noChangeShapeType="1"/>
            </p:cNvSpPr>
            <p:nvPr/>
          </p:nvSpPr>
          <p:spPr bwMode="auto">
            <a:xfrm flipV="1">
              <a:off x="4022" y="333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39" name="Line 723"/>
            <p:cNvSpPr>
              <a:spLocks noChangeAspect="1" noChangeShapeType="1"/>
            </p:cNvSpPr>
            <p:nvPr/>
          </p:nvSpPr>
          <p:spPr bwMode="auto">
            <a:xfrm flipH="1">
              <a:off x="4021" y="3331"/>
              <a:ext cx="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40" name="Line 724"/>
            <p:cNvSpPr>
              <a:spLocks noChangeAspect="1" noChangeShapeType="1"/>
            </p:cNvSpPr>
            <p:nvPr/>
          </p:nvSpPr>
          <p:spPr bwMode="auto">
            <a:xfrm flipH="1">
              <a:off x="4024" y="3330"/>
              <a:ext cx="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41" name="Line 725"/>
            <p:cNvSpPr>
              <a:spLocks noChangeAspect="1" noChangeShapeType="1"/>
            </p:cNvSpPr>
            <p:nvPr/>
          </p:nvSpPr>
          <p:spPr bwMode="auto">
            <a:xfrm>
              <a:off x="4016" y="3312"/>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163542" name="Line 726"/>
          <p:cNvSpPr>
            <a:spLocks noChangeShapeType="1"/>
          </p:cNvSpPr>
          <p:nvPr/>
        </p:nvSpPr>
        <p:spPr bwMode="auto">
          <a:xfrm rot="21536334" flipV="1">
            <a:off x="457200" y="3886200"/>
            <a:ext cx="5334000" cy="1295400"/>
          </a:xfrm>
          <a:prstGeom prst="line">
            <a:avLst/>
          </a:prstGeom>
          <a:noFill/>
          <a:ln w="254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163543" name="Group 727"/>
          <p:cNvGrpSpPr>
            <a:grpSpLocks noChangeAspect="1"/>
          </p:cNvGrpSpPr>
          <p:nvPr/>
        </p:nvGrpSpPr>
        <p:grpSpPr bwMode="auto">
          <a:xfrm rot="-3128487">
            <a:off x="5253832" y="2634456"/>
            <a:ext cx="457200" cy="312737"/>
            <a:chOff x="3876" y="1981"/>
            <a:chExt cx="822" cy="548"/>
          </a:xfrm>
        </p:grpSpPr>
        <p:grpSp>
          <p:nvGrpSpPr>
            <p:cNvPr id="163544" name="Group 728"/>
            <p:cNvGrpSpPr>
              <a:grpSpLocks noChangeAspect="1"/>
            </p:cNvGrpSpPr>
            <p:nvPr/>
          </p:nvGrpSpPr>
          <p:grpSpPr bwMode="auto">
            <a:xfrm>
              <a:off x="3876" y="2087"/>
              <a:ext cx="822" cy="442"/>
              <a:chOff x="3728" y="2307"/>
              <a:chExt cx="822" cy="442"/>
            </a:xfrm>
          </p:grpSpPr>
          <p:sp>
            <p:nvSpPr>
              <p:cNvPr id="163545" name="Freeform 729"/>
              <p:cNvSpPr>
                <a:spLocks noChangeAspect="1"/>
              </p:cNvSpPr>
              <p:nvPr/>
            </p:nvSpPr>
            <p:spPr bwMode="auto">
              <a:xfrm>
                <a:off x="3728" y="2541"/>
                <a:ext cx="808" cy="206"/>
              </a:xfrm>
              <a:custGeom>
                <a:avLst/>
                <a:gdLst>
                  <a:gd name="T0" fmla="*/ 0 w 4004"/>
                  <a:gd name="T1" fmla="*/ 0 h 1276"/>
                  <a:gd name="T2" fmla="*/ 4004 w 4004"/>
                  <a:gd name="T3" fmla="*/ 1276 h 1276"/>
                </a:gdLst>
                <a:ahLst/>
                <a:cxnLst>
                  <a:cxn ang="0">
                    <a:pos x="T0" y="T1"/>
                  </a:cxn>
                  <a:cxn ang="0">
                    <a:pos x="T2" y="T3"/>
                  </a:cxn>
                </a:cxnLst>
                <a:rect l="0" t="0" r="r" b="b"/>
                <a:pathLst>
                  <a:path w="4004" h="1276">
                    <a:moveTo>
                      <a:pt x="0" y="0"/>
                    </a:moveTo>
                    <a:lnTo>
                      <a:pt x="4004" y="1276"/>
                    </a:lnTo>
                  </a:path>
                </a:pathLst>
              </a:custGeom>
              <a:solidFill>
                <a:schemeClr val="bg2"/>
              </a:solidFill>
              <a:ln w="9525" cmpd="sng">
                <a:solidFill>
                  <a:srgbClr val="80000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46" name="Freeform 730"/>
              <p:cNvSpPr>
                <a:spLocks noChangeAspect="1"/>
              </p:cNvSpPr>
              <p:nvPr/>
            </p:nvSpPr>
            <p:spPr bwMode="auto">
              <a:xfrm>
                <a:off x="3741" y="2307"/>
                <a:ext cx="808" cy="143"/>
              </a:xfrm>
              <a:custGeom>
                <a:avLst/>
                <a:gdLst>
                  <a:gd name="T0" fmla="*/ 0 w 4004"/>
                  <a:gd name="T1" fmla="*/ 0 h 1276"/>
                  <a:gd name="T2" fmla="*/ 4004 w 4004"/>
                  <a:gd name="T3" fmla="*/ 1276 h 1276"/>
                </a:gdLst>
                <a:ahLst/>
                <a:cxnLst>
                  <a:cxn ang="0">
                    <a:pos x="T0" y="T1"/>
                  </a:cxn>
                  <a:cxn ang="0">
                    <a:pos x="T2" y="T3"/>
                  </a:cxn>
                </a:cxnLst>
                <a:rect l="0" t="0" r="r" b="b"/>
                <a:pathLst>
                  <a:path w="4004" h="1276">
                    <a:moveTo>
                      <a:pt x="0" y="0"/>
                    </a:moveTo>
                    <a:lnTo>
                      <a:pt x="4004" y="1276"/>
                    </a:lnTo>
                  </a:path>
                </a:pathLst>
              </a:custGeom>
              <a:solidFill>
                <a:schemeClr val="bg2"/>
              </a:solidFill>
              <a:ln w="9525" cmpd="sng">
                <a:solidFill>
                  <a:srgbClr val="80000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47" name="Freeform 731"/>
              <p:cNvSpPr>
                <a:spLocks noChangeAspect="1"/>
              </p:cNvSpPr>
              <p:nvPr/>
            </p:nvSpPr>
            <p:spPr bwMode="auto">
              <a:xfrm>
                <a:off x="4348" y="2416"/>
                <a:ext cx="202" cy="333"/>
              </a:xfrm>
              <a:custGeom>
                <a:avLst/>
                <a:gdLst>
                  <a:gd name="T0" fmla="*/ 43 w 878"/>
                  <a:gd name="T1" fmla="*/ 0 h 1778"/>
                  <a:gd name="T2" fmla="*/ 878 w 878"/>
                  <a:gd name="T3" fmla="*/ 182 h 1778"/>
                  <a:gd name="T4" fmla="*/ 794 w 878"/>
                  <a:gd name="T5" fmla="*/ 1778 h 1778"/>
                  <a:gd name="T6" fmla="*/ 0 w 878"/>
                  <a:gd name="T7" fmla="*/ 1531 h 1778"/>
                  <a:gd name="T8" fmla="*/ 43 w 878"/>
                  <a:gd name="T9" fmla="*/ 0 h 1778"/>
                </a:gdLst>
                <a:ahLst/>
                <a:cxnLst>
                  <a:cxn ang="0">
                    <a:pos x="T0" y="T1"/>
                  </a:cxn>
                  <a:cxn ang="0">
                    <a:pos x="T2" y="T3"/>
                  </a:cxn>
                  <a:cxn ang="0">
                    <a:pos x="T4" y="T5"/>
                  </a:cxn>
                  <a:cxn ang="0">
                    <a:pos x="T6" y="T7"/>
                  </a:cxn>
                  <a:cxn ang="0">
                    <a:pos x="T8" y="T9"/>
                  </a:cxn>
                </a:cxnLst>
                <a:rect l="0" t="0" r="r" b="b"/>
                <a:pathLst>
                  <a:path w="878" h="1778">
                    <a:moveTo>
                      <a:pt x="43" y="0"/>
                    </a:moveTo>
                    <a:lnTo>
                      <a:pt x="878" y="182"/>
                    </a:lnTo>
                    <a:lnTo>
                      <a:pt x="794" y="1778"/>
                    </a:lnTo>
                    <a:lnTo>
                      <a:pt x="0" y="1531"/>
                    </a:lnTo>
                    <a:lnTo>
                      <a:pt x="43" y="0"/>
                    </a:lnTo>
                    <a:close/>
                  </a:path>
                </a:pathLst>
              </a:custGeom>
              <a:gradFill rotWithShape="0">
                <a:gsLst>
                  <a:gs pos="0">
                    <a:srgbClr val="0066FF"/>
                  </a:gs>
                  <a:gs pos="50000">
                    <a:srgbClr val="0066FF">
                      <a:gamma/>
                      <a:tint val="40000"/>
                      <a:invGamma/>
                    </a:srgbClr>
                  </a:gs>
                  <a:gs pos="100000">
                    <a:srgbClr val="0066FF"/>
                  </a:gs>
                </a:gsLst>
                <a:lin ang="2700000" scaled="1"/>
              </a:gradFill>
              <a:ln w="9525" cmpd="sng">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48" name="Freeform 732"/>
              <p:cNvSpPr>
                <a:spLocks noChangeAspect="1"/>
              </p:cNvSpPr>
              <p:nvPr/>
            </p:nvSpPr>
            <p:spPr bwMode="auto">
              <a:xfrm>
                <a:off x="4173" y="2384"/>
                <a:ext cx="178" cy="316"/>
              </a:xfrm>
              <a:custGeom>
                <a:avLst/>
                <a:gdLst>
                  <a:gd name="T0" fmla="*/ 24 w 776"/>
                  <a:gd name="T1" fmla="*/ 0 h 1684"/>
                  <a:gd name="T2" fmla="*/ 776 w 776"/>
                  <a:gd name="T3" fmla="*/ 164 h 1684"/>
                  <a:gd name="T4" fmla="*/ 744 w 776"/>
                  <a:gd name="T5" fmla="*/ 1684 h 1684"/>
                  <a:gd name="T6" fmla="*/ 0 w 776"/>
                  <a:gd name="T7" fmla="*/ 1444 h 1684"/>
                  <a:gd name="T8" fmla="*/ 24 w 776"/>
                  <a:gd name="T9" fmla="*/ 0 h 1684"/>
                </a:gdLst>
                <a:ahLst/>
                <a:cxnLst>
                  <a:cxn ang="0">
                    <a:pos x="T0" y="T1"/>
                  </a:cxn>
                  <a:cxn ang="0">
                    <a:pos x="T2" y="T3"/>
                  </a:cxn>
                  <a:cxn ang="0">
                    <a:pos x="T4" y="T5"/>
                  </a:cxn>
                  <a:cxn ang="0">
                    <a:pos x="T6" y="T7"/>
                  </a:cxn>
                  <a:cxn ang="0">
                    <a:pos x="T8" y="T9"/>
                  </a:cxn>
                </a:cxnLst>
                <a:rect l="0" t="0" r="r" b="b"/>
                <a:pathLst>
                  <a:path w="776" h="1684">
                    <a:moveTo>
                      <a:pt x="24" y="0"/>
                    </a:moveTo>
                    <a:lnTo>
                      <a:pt x="776" y="164"/>
                    </a:lnTo>
                    <a:lnTo>
                      <a:pt x="744" y="1684"/>
                    </a:lnTo>
                    <a:lnTo>
                      <a:pt x="0" y="1444"/>
                    </a:lnTo>
                    <a:lnTo>
                      <a:pt x="24" y="0"/>
                    </a:lnTo>
                    <a:close/>
                  </a:path>
                </a:pathLst>
              </a:custGeom>
              <a:gradFill rotWithShape="0">
                <a:gsLst>
                  <a:gs pos="0">
                    <a:srgbClr val="0066FF"/>
                  </a:gs>
                  <a:gs pos="50000">
                    <a:srgbClr val="0066FF">
                      <a:gamma/>
                      <a:tint val="33333"/>
                      <a:invGamma/>
                    </a:srgbClr>
                  </a:gs>
                  <a:gs pos="100000">
                    <a:srgbClr val="0066FF"/>
                  </a:gs>
                </a:gsLst>
                <a:lin ang="2700000" scaled="1"/>
              </a:gradFill>
              <a:ln w="9525" cmpd="sng">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49" name="Freeform 733"/>
              <p:cNvSpPr>
                <a:spLocks noChangeAspect="1"/>
              </p:cNvSpPr>
              <p:nvPr/>
            </p:nvSpPr>
            <p:spPr bwMode="auto">
              <a:xfrm>
                <a:off x="4009" y="2357"/>
                <a:ext cx="164" cy="296"/>
              </a:xfrm>
              <a:custGeom>
                <a:avLst/>
                <a:gdLst>
                  <a:gd name="T0" fmla="*/ 20 w 712"/>
                  <a:gd name="T1" fmla="*/ 0 h 1580"/>
                  <a:gd name="T2" fmla="*/ 712 w 712"/>
                  <a:gd name="T3" fmla="*/ 136 h 1580"/>
                  <a:gd name="T4" fmla="*/ 688 w 712"/>
                  <a:gd name="T5" fmla="*/ 1580 h 1580"/>
                  <a:gd name="T6" fmla="*/ 0 w 712"/>
                  <a:gd name="T7" fmla="*/ 1364 h 1580"/>
                  <a:gd name="T8" fmla="*/ 20 w 712"/>
                  <a:gd name="T9" fmla="*/ 0 h 1580"/>
                </a:gdLst>
                <a:ahLst/>
                <a:cxnLst>
                  <a:cxn ang="0">
                    <a:pos x="T0" y="T1"/>
                  </a:cxn>
                  <a:cxn ang="0">
                    <a:pos x="T2" y="T3"/>
                  </a:cxn>
                  <a:cxn ang="0">
                    <a:pos x="T4" y="T5"/>
                  </a:cxn>
                  <a:cxn ang="0">
                    <a:pos x="T6" y="T7"/>
                  </a:cxn>
                  <a:cxn ang="0">
                    <a:pos x="T8" y="T9"/>
                  </a:cxn>
                </a:cxnLst>
                <a:rect l="0" t="0" r="r" b="b"/>
                <a:pathLst>
                  <a:path w="712" h="1580">
                    <a:moveTo>
                      <a:pt x="20" y="0"/>
                    </a:moveTo>
                    <a:lnTo>
                      <a:pt x="712" y="136"/>
                    </a:lnTo>
                    <a:lnTo>
                      <a:pt x="688" y="1580"/>
                    </a:lnTo>
                    <a:lnTo>
                      <a:pt x="0" y="1364"/>
                    </a:lnTo>
                    <a:lnTo>
                      <a:pt x="20" y="0"/>
                    </a:lnTo>
                    <a:close/>
                  </a:path>
                </a:pathLst>
              </a:custGeom>
              <a:gradFill rotWithShape="0">
                <a:gsLst>
                  <a:gs pos="0">
                    <a:srgbClr val="FFFF99"/>
                  </a:gs>
                  <a:gs pos="100000">
                    <a:srgbClr val="0066FF"/>
                  </a:gs>
                </a:gsLst>
                <a:lin ang="2700000" scaled="1"/>
              </a:gradFill>
              <a:ln w="9525" cmpd="sng">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50" name="Freeform 734"/>
              <p:cNvSpPr>
                <a:spLocks noChangeAspect="1"/>
              </p:cNvSpPr>
              <p:nvPr/>
            </p:nvSpPr>
            <p:spPr bwMode="auto">
              <a:xfrm>
                <a:off x="3864" y="2330"/>
                <a:ext cx="143" cy="282"/>
              </a:xfrm>
              <a:custGeom>
                <a:avLst/>
                <a:gdLst>
                  <a:gd name="T0" fmla="*/ 12 w 624"/>
                  <a:gd name="T1" fmla="*/ 0 h 1504"/>
                  <a:gd name="T2" fmla="*/ 624 w 624"/>
                  <a:gd name="T3" fmla="*/ 136 h 1504"/>
                  <a:gd name="T4" fmla="*/ 608 w 624"/>
                  <a:gd name="T5" fmla="*/ 1504 h 1504"/>
                  <a:gd name="T6" fmla="*/ 0 w 624"/>
                  <a:gd name="T7" fmla="*/ 1316 h 1504"/>
                  <a:gd name="T8" fmla="*/ 12 w 624"/>
                  <a:gd name="T9" fmla="*/ 0 h 1504"/>
                </a:gdLst>
                <a:ahLst/>
                <a:cxnLst>
                  <a:cxn ang="0">
                    <a:pos x="T0" y="T1"/>
                  </a:cxn>
                  <a:cxn ang="0">
                    <a:pos x="T2" y="T3"/>
                  </a:cxn>
                  <a:cxn ang="0">
                    <a:pos x="T4" y="T5"/>
                  </a:cxn>
                  <a:cxn ang="0">
                    <a:pos x="T6" y="T7"/>
                  </a:cxn>
                  <a:cxn ang="0">
                    <a:pos x="T8" y="T9"/>
                  </a:cxn>
                </a:cxnLst>
                <a:rect l="0" t="0" r="r" b="b"/>
                <a:pathLst>
                  <a:path w="624" h="1504">
                    <a:moveTo>
                      <a:pt x="12" y="0"/>
                    </a:moveTo>
                    <a:lnTo>
                      <a:pt x="624" y="136"/>
                    </a:lnTo>
                    <a:lnTo>
                      <a:pt x="608" y="1504"/>
                    </a:lnTo>
                    <a:lnTo>
                      <a:pt x="0" y="1316"/>
                    </a:lnTo>
                    <a:lnTo>
                      <a:pt x="12" y="0"/>
                    </a:lnTo>
                    <a:close/>
                  </a:path>
                </a:pathLst>
              </a:custGeom>
              <a:gradFill rotWithShape="0">
                <a:gsLst>
                  <a:gs pos="0">
                    <a:srgbClr val="0066FF"/>
                  </a:gs>
                  <a:gs pos="100000">
                    <a:srgbClr val="FFFF99"/>
                  </a:gs>
                </a:gsLst>
                <a:lin ang="2700000" scaled="1"/>
              </a:gradFill>
              <a:ln w="9525" cmpd="sng">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51" name="Freeform 735"/>
              <p:cNvSpPr>
                <a:spLocks noChangeAspect="1"/>
              </p:cNvSpPr>
              <p:nvPr/>
            </p:nvSpPr>
            <p:spPr bwMode="auto">
              <a:xfrm>
                <a:off x="3730" y="2308"/>
                <a:ext cx="132" cy="267"/>
              </a:xfrm>
              <a:custGeom>
                <a:avLst/>
                <a:gdLst>
                  <a:gd name="T0" fmla="*/ 36 w 572"/>
                  <a:gd name="T1" fmla="*/ 0 h 1424"/>
                  <a:gd name="T2" fmla="*/ 572 w 572"/>
                  <a:gd name="T3" fmla="*/ 112 h 1424"/>
                  <a:gd name="T4" fmla="*/ 564 w 572"/>
                  <a:gd name="T5" fmla="*/ 1424 h 1424"/>
                  <a:gd name="T6" fmla="*/ 0 w 572"/>
                  <a:gd name="T7" fmla="*/ 1248 h 1424"/>
                  <a:gd name="T8" fmla="*/ 36 w 572"/>
                  <a:gd name="T9" fmla="*/ 0 h 1424"/>
                </a:gdLst>
                <a:ahLst/>
                <a:cxnLst>
                  <a:cxn ang="0">
                    <a:pos x="T0" y="T1"/>
                  </a:cxn>
                  <a:cxn ang="0">
                    <a:pos x="T2" y="T3"/>
                  </a:cxn>
                  <a:cxn ang="0">
                    <a:pos x="T4" y="T5"/>
                  </a:cxn>
                  <a:cxn ang="0">
                    <a:pos x="T6" y="T7"/>
                  </a:cxn>
                  <a:cxn ang="0">
                    <a:pos x="T8" y="T9"/>
                  </a:cxn>
                </a:cxnLst>
                <a:rect l="0" t="0" r="r" b="b"/>
                <a:pathLst>
                  <a:path w="572" h="1424">
                    <a:moveTo>
                      <a:pt x="36" y="0"/>
                    </a:moveTo>
                    <a:lnTo>
                      <a:pt x="572" y="112"/>
                    </a:lnTo>
                    <a:lnTo>
                      <a:pt x="564" y="1424"/>
                    </a:lnTo>
                    <a:lnTo>
                      <a:pt x="0" y="1248"/>
                    </a:lnTo>
                    <a:lnTo>
                      <a:pt x="36" y="0"/>
                    </a:lnTo>
                    <a:close/>
                  </a:path>
                </a:pathLst>
              </a:custGeom>
              <a:gradFill rotWithShape="0">
                <a:gsLst>
                  <a:gs pos="0">
                    <a:srgbClr val="0066FF">
                      <a:gamma/>
                      <a:shade val="70588"/>
                      <a:invGamma/>
                    </a:srgbClr>
                  </a:gs>
                  <a:gs pos="50000">
                    <a:srgbClr val="0066FF"/>
                  </a:gs>
                  <a:gs pos="100000">
                    <a:srgbClr val="0066FF">
                      <a:gamma/>
                      <a:shade val="70588"/>
                      <a:invGamma/>
                    </a:srgbClr>
                  </a:gs>
                </a:gsLst>
                <a:lin ang="2700000" scaled="1"/>
              </a:gradFill>
              <a:ln w="9525" cmpd="sng">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552" name="Group 736"/>
            <p:cNvGrpSpPr>
              <a:grpSpLocks noChangeAspect="1"/>
            </p:cNvGrpSpPr>
            <p:nvPr/>
          </p:nvGrpSpPr>
          <p:grpSpPr bwMode="auto">
            <a:xfrm>
              <a:off x="3877" y="1981"/>
              <a:ext cx="555" cy="227"/>
              <a:chOff x="3877" y="1981"/>
              <a:chExt cx="555" cy="227"/>
            </a:xfrm>
          </p:grpSpPr>
          <p:sp>
            <p:nvSpPr>
              <p:cNvPr id="163553" name="Freeform 737"/>
              <p:cNvSpPr>
                <a:spLocks noChangeAspect="1"/>
              </p:cNvSpPr>
              <p:nvPr/>
            </p:nvSpPr>
            <p:spPr bwMode="auto">
              <a:xfrm>
                <a:off x="4168" y="1998"/>
                <a:ext cx="259" cy="209"/>
              </a:xfrm>
              <a:custGeom>
                <a:avLst/>
                <a:gdLst>
                  <a:gd name="T0" fmla="*/ 0 w 1128"/>
                  <a:gd name="T1" fmla="*/ 126 h 1116"/>
                  <a:gd name="T2" fmla="*/ 18 w 1128"/>
                  <a:gd name="T3" fmla="*/ 1116 h 1116"/>
                  <a:gd name="T4" fmla="*/ 1128 w 1128"/>
                  <a:gd name="T5" fmla="*/ 948 h 1116"/>
                  <a:gd name="T6" fmla="*/ 1122 w 1128"/>
                  <a:gd name="T7" fmla="*/ 0 h 1116"/>
                  <a:gd name="T8" fmla="*/ 0 w 1128"/>
                  <a:gd name="T9" fmla="*/ 126 h 1116"/>
                </a:gdLst>
                <a:ahLst/>
                <a:cxnLst>
                  <a:cxn ang="0">
                    <a:pos x="T0" y="T1"/>
                  </a:cxn>
                  <a:cxn ang="0">
                    <a:pos x="T2" y="T3"/>
                  </a:cxn>
                  <a:cxn ang="0">
                    <a:pos x="T4" y="T5"/>
                  </a:cxn>
                  <a:cxn ang="0">
                    <a:pos x="T6" y="T7"/>
                  </a:cxn>
                  <a:cxn ang="0">
                    <a:pos x="T8" y="T9"/>
                  </a:cxn>
                </a:cxnLst>
                <a:rect l="0" t="0" r="r" b="b"/>
                <a:pathLst>
                  <a:path w="1128" h="1116">
                    <a:moveTo>
                      <a:pt x="0" y="126"/>
                    </a:moveTo>
                    <a:lnTo>
                      <a:pt x="18" y="1116"/>
                    </a:lnTo>
                    <a:lnTo>
                      <a:pt x="1128" y="948"/>
                    </a:lnTo>
                    <a:lnTo>
                      <a:pt x="1122" y="0"/>
                    </a:lnTo>
                    <a:lnTo>
                      <a:pt x="0" y="126"/>
                    </a:lnTo>
                    <a:close/>
                  </a:path>
                </a:pathLst>
              </a:custGeom>
              <a:gradFill rotWithShape="0">
                <a:gsLst>
                  <a:gs pos="0">
                    <a:srgbClr val="0070A8">
                      <a:gamma/>
                      <a:shade val="46275"/>
                      <a:invGamma/>
                    </a:srgbClr>
                  </a:gs>
                  <a:gs pos="50000">
                    <a:srgbClr val="0070A8"/>
                  </a:gs>
                  <a:gs pos="100000">
                    <a:srgbClr val="0070A8">
                      <a:gamma/>
                      <a:shade val="46275"/>
                      <a:invGamma/>
                    </a:srgbClr>
                  </a:gs>
                </a:gsLst>
                <a:lin ang="2700000" scaled="1"/>
              </a:gra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54" name="Freeform 738"/>
              <p:cNvSpPr>
                <a:spLocks noChangeAspect="1"/>
              </p:cNvSpPr>
              <p:nvPr/>
            </p:nvSpPr>
            <p:spPr bwMode="auto">
              <a:xfrm>
                <a:off x="4028" y="2001"/>
                <a:ext cx="149" cy="207"/>
              </a:xfrm>
              <a:custGeom>
                <a:avLst/>
                <a:gdLst>
                  <a:gd name="T0" fmla="*/ 6 w 648"/>
                  <a:gd name="T1" fmla="*/ 0 h 1104"/>
                  <a:gd name="T2" fmla="*/ 630 w 648"/>
                  <a:gd name="T3" fmla="*/ 114 h 1104"/>
                  <a:gd name="T4" fmla="*/ 648 w 648"/>
                  <a:gd name="T5" fmla="*/ 1104 h 1104"/>
                  <a:gd name="T6" fmla="*/ 0 w 648"/>
                  <a:gd name="T7" fmla="*/ 936 h 1104"/>
                  <a:gd name="T8" fmla="*/ 6 w 648"/>
                  <a:gd name="T9" fmla="*/ 0 h 1104"/>
                </a:gdLst>
                <a:ahLst/>
                <a:cxnLst>
                  <a:cxn ang="0">
                    <a:pos x="T0" y="T1"/>
                  </a:cxn>
                  <a:cxn ang="0">
                    <a:pos x="T2" y="T3"/>
                  </a:cxn>
                  <a:cxn ang="0">
                    <a:pos x="T4" y="T5"/>
                  </a:cxn>
                  <a:cxn ang="0">
                    <a:pos x="T6" y="T7"/>
                  </a:cxn>
                  <a:cxn ang="0">
                    <a:pos x="T8" y="T9"/>
                  </a:cxn>
                </a:cxnLst>
                <a:rect l="0" t="0" r="r" b="b"/>
                <a:pathLst>
                  <a:path w="648" h="1104">
                    <a:moveTo>
                      <a:pt x="6" y="0"/>
                    </a:moveTo>
                    <a:lnTo>
                      <a:pt x="630" y="114"/>
                    </a:lnTo>
                    <a:lnTo>
                      <a:pt x="648" y="1104"/>
                    </a:lnTo>
                    <a:lnTo>
                      <a:pt x="0" y="936"/>
                    </a:lnTo>
                    <a:lnTo>
                      <a:pt x="6" y="0"/>
                    </a:lnTo>
                    <a:close/>
                  </a:path>
                </a:pathLst>
              </a:custGeom>
              <a:gradFill rotWithShape="0">
                <a:gsLst>
                  <a:gs pos="0">
                    <a:srgbClr val="000099">
                      <a:gamma/>
                      <a:shade val="46275"/>
                      <a:invGamma/>
                    </a:srgbClr>
                  </a:gs>
                  <a:gs pos="100000">
                    <a:srgbClr val="000099"/>
                  </a:gs>
                </a:gsLst>
                <a:lin ang="18900000" scaled="1"/>
              </a:gra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55" name="Freeform 739"/>
              <p:cNvSpPr>
                <a:spLocks noChangeAspect="1"/>
              </p:cNvSpPr>
              <p:nvPr/>
            </p:nvSpPr>
            <p:spPr bwMode="auto">
              <a:xfrm>
                <a:off x="4028" y="1981"/>
                <a:ext cx="399" cy="40"/>
              </a:xfrm>
              <a:custGeom>
                <a:avLst/>
                <a:gdLst>
                  <a:gd name="T0" fmla="*/ 0 w 1734"/>
                  <a:gd name="T1" fmla="*/ 108 h 216"/>
                  <a:gd name="T2" fmla="*/ 1044 w 1734"/>
                  <a:gd name="T3" fmla="*/ 0 h 216"/>
                  <a:gd name="T4" fmla="*/ 1734 w 1734"/>
                  <a:gd name="T5" fmla="*/ 90 h 216"/>
                  <a:gd name="T6" fmla="*/ 618 w 1734"/>
                  <a:gd name="T7" fmla="*/ 216 h 216"/>
                  <a:gd name="T8" fmla="*/ 0 w 1734"/>
                  <a:gd name="T9" fmla="*/ 108 h 216"/>
                </a:gdLst>
                <a:ahLst/>
                <a:cxnLst>
                  <a:cxn ang="0">
                    <a:pos x="T0" y="T1"/>
                  </a:cxn>
                  <a:cxn ang="0">
                    <a:pos x="T2" y="T3"/>
                  </a:cxn>
                  <a:cxn ang="0">
                    <a:pos x="T4" y="T5"/>
                  </a:cxn>
                  <a:cxn ang="0">
                    <a:pos x="T6" y="T7"/>
                  </a:cxn>
                  <a:cxn ang="0">
                    <a:pos x="T8" y="T9"/>
                  </a:cxn>
                </a:cxnLst>
                <a:rect l="0" t="0" r="r" b="b"/>
                <a:pathLst>
                  <a:path w="1734" h="216">
                    <a:moveTo>
                      <a:pt x="0" y="108"/>
                    </a:moveTo>
                    <a:lnTo>
                      <a:pt x="1044" y="0"/>
                    </a:lnTo>
                    <a:lnTo>
                      <a:pt x="1734" y="90"/>
                    </a:lnTo>
                    <a:lnTo>
                      <a:pt x="618" y="216"/>
                    </a:lnTo>
                    <a:lnTo>
                      <a:pt x="0" y="108"/>
                    </a:lnTo>
                    <a:close/>
                  </a:path>
                </a:pathLst>
              </a:custGeom>
              <a:solidFill>
                <a:srgbClr val="00578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56" name="Freeform 740"/>
              <p:cNvSpPr>
                <a:spLocks noChangeAspect="1"/>
              </p:cNvSpPr>
              <p:nvPr/>
            </p:nvSpPr>
            <p:spPr bwMode="auto">
              <a:xfrm>
                <a:off x="4174" y="2033"/>
                <a:ext cx="257" cy="129"/>
              </a:xfrm>
              <a:custGeom>
                <a:avLst/>
                <a:gdLst>
                  <a:gd name="T0" fmla="*/ 0 w 1116"/>
                  <a:gd name="T1" fmla="*/ 108 h 690"/>
                  <a:gd name="T2" fmla="*/ 12 w 1116"/>
                  <a:gd name="T3" fmla="*/ 690 h 690"/>
                  <a:gd name="T4" fmla="*/ 1116 w 1116"/>
                  <a:gd name="T5" fmla="*/ 546 h 690"/>
                  <a:gd name="T6" fmla="*/ 1110 w 1116"/>
                  <a:gd name="T7" fmla="*/ 0 h 690"/>
                  <a:gd name="T8" fmla="*/ 0 w 1116"/>
                  <a:gd name="T9" fmla="*/ 108 h 690"/>
                </a:gdLst>
                <a:ahLst/>
                <a:cxnLst>
                  <a:cxn ang="0">
                    <a:pos x="T0" y="T1"/>
                  </a:cxn>
                  <a:cxn ang="0">
                    <a:pos x="T2" y="T3"/>
                  </a:cxn>
                  <a:cxn ang="0">
                    <a:pos x="T4" y="T5"/>
                  </a:cxn>
                  <a:cxn ang="0">
                    <a:pos x="T6" y="T7"/>
                  </a:cxn>
                  <a:cxn ang="0">
                    <a:pos x="T8" y="T9"/>
                  </a:cxn>
                </a:cxnLst>
                <a:rect l="0" t="0" r="r" b="b"/>
                <a:pathLst>
                  <a:path w="1116" h="690">
                    <a:moveTo>
                      <a:pt x="0" y="108"/>
                    </a:moveTo>
                    <a:lnTo>
                      <a:pt x="12" y="690"/>
                    </a:lnTo>
                    <a:lnTo>
                      <a:pt x="1116" y="546"/>
                    </a:lnTo>
                    <a:lnTo>
                      <a:pt x="1110" y="0"/>
                    </a:lnTo>
                    <a:lnTo>
                      <a:pt x="0" y="108"/>
                    </a:lnTo>
                    <a:close/>
                  </a:path>
                </a:pathLst>
              </a:custGeom>
              <a:gradFill rotWithShape="0">
                <a:gsLst>
                  <a:gs pos="0">
                    <a:srgbClr val="FFCC00"/>
                  </a:gs>
                  <a:gs pos="100000">
                    <a:schemeClr val="tx2"/>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57" name="Freeform 741"/>
              <p:cNvSpPr>
                <a:spLocks noChangeAspect="1"/>
              </p:cNvSpPr>
              <p:nvPr/>
            </p:nvSpPr>
            <p:spPr bwMode="auto">
              <a:xfrm>
                <a:off x="4173" y="2050"/>
                <a:ext cx="207" cy="112"/>
              </a:xfrm>
              <a:custGeom>
                <a:avLst/>
                <a:gdLst>
                  <a:gd name="T0" fmla="*/ 0 w 900"/>
                  <a:gd name="T1" fmla="*/ 42 h 600"/>
                  <a:gd name="T2" fmla="*/ 12 w 900"/>
                  <a:gd name="T3" fmla="*/ 600 h 600"/>
                  <a:gd name="T4" fmla="*/ 780 w 900"/>
                  <a:gd name="T5" fmla="*/ 522 h 600"/>
                  <a:gd name="T6" fmla="*/ 828 w 900"/>
                  <a:gd name="T7" fmla="*/ 492 h 600"/>
                  <a:gd name="T8" fmla="*/ 852 w 900"/>
                  <a:gd name="T9" fmla="*/ 414 h 600"/>
                  <a:gd name="T10" fmla="*/ 900 w 900"/>
                  <a:gd name="T11" fmla="*/ 312 h 600"/>
                  <a:gd name="T12" fmla="*/ 852 w 900"/>
                  <a:gd name="T13" fmla="*/ 252 h 600"/>
                  <a:gd name="T14" fmla="*/ 738 w 900"/>
                  <a:gd name="T15" fmla="*/ 222 h 600"/>
                  <a:gd name="T16" fmla="*/ 588 w 900"/>
                  <a:gd name="T17" fmla="*/ 204 h 600"/>
                  <a:gd name="T18" fmla="*/ 528 w 900"/>
                  <a:gd name="T19" fmla="*/ 126 h 600"/>
                  <a:gd name="T20" fmla="*/ 492 w 900"/>
                  <a:gd name="T21" fmla="*/ 54 h 600"/>
                  <a:gd name="T22" fmla="*/ 396 w 900"/>
                  <a:gd name="T23" fmla="*/ 18 h 600"/>
                  <a:gd name="T24" fmla="*/ 312 w 900"/>
                  <a:gd name="T25" fmla="*/ 18 h 600"/>
                  <a:gd name="T26" fmla="*/ 198 w 900"/>
                  <a:gd name="T27" fmla="*/ 6 h 600"/>
                  <a:gd name="T28" fmla="*/ 0 w 900"/>
                  <a:gd name="T29" fmla="*/ 4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0" h="600">
                    <a:moveTo>
                      <a:pt x="0" y="42"/>
                    </a:moveTo>
                    <a:lnTo>
                      <a:pt x="12" y="600"/>
                    </a:lnTo>
                    <a:lnTo>
                      <a:pt x="780" y="522"/>
                    </a:lnTo>
                    <a:lnTo>
                      <a:pt x="828" y="492"/>
                    </a:lnTo>
                    <a:lnTo>
                      <a:pt x="852" y="414"/>
                    </a:lnTo>
                    <a:lnTo>
                      <a:pt x="900" y="312"/>
                    </a:lnTo>
                    <a:lnTo>
                      <a:pt x="852" y="252"/>
                    </a:lnTo>
                    <a:lnTo>
                      <a:pt x="738" y="222"/>
                    </a:lnTo>
                    <a:lnTo>
                      <a:pt x="588" y="204"/>
                    </a:lnTo>
                    <a:lnTo>
                      <a:pt x="528" y="126"/>
                    </a:lnTo>
                    <a:lnTo>
                      <a:pt x="492" y="54"/>
                    </a:lnTo>
                    <a:lnTo>
                      <a:pt x="396" y="18"/>
                    </a:lnTo>
                    <a:lnTo>
                      <a:pt x="312" y="18"/>
                    </a:lnTo>
                    <a:cubicBezTo>
                      <a:pt x="272" y="9"/>
                      <a:pt x="238" y="6"/>
                      <a:pt x="198" y="6"/>
                    </a:cubicBezTo>
                    <a:cubicBezTo>
                      <a:pt x="131" y="16"/>
                      <a:pt x="56" y="0"/>
                      <a:pt x="0" y="42"/>
                    </a:cubicBezTo>
                    <a:close/>
                  </a:path>
                </a:pathLst>
              </a:custGeom>
              <a:gradFill rotWithShape="0">
                <a:gsLst>
                  <a:gs pos="0">
                    <a:srgbClr val="CC6600"/>
                  </a:gs>
                  <a:gs pos="100000">
                    <a:schemeClr val="tx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58" name="Freeform 742"/>
              <p:cNvSpPr>
                <a:spLocks noChangeAspect="1"/>
              </p:cNvSpPr>
              <p:nvPr/>
            </p:nvSpPr>
            <p:spPr bwMode="auto">
              <a:xfrm>
                <a:off x="4260" y="2041"/>
                <a:ext cx="73" cy="58"/>
              </a:xfrm>
              <a:custGeom>
                <a:avLst/>
                <a:gdLst>
                  <a:gd name="T0" fmla="*/ 174 w 318"/>
                  <a:gd name="T1" fmla="*/ 34 h 310"/>
                  <a:gd name="T2" fmla="*/ 186 w 318"/>
                  <a:gd name="T3" fmla="*/ 130 h 310"/>
                  <a:gd name="T4" fmla="*/ 72 w 318"/>
                  <a:gd name="T5" fmla="*/ 112 h 310"/>
                  <a:gd name="T6" fmla="*/ 24 w 318"/>
                  <a:gd name="T7" fmla="*/ 154 h 310"/>
                  <a:gd name="T8" fmla="*/ 48 w 318"/>
                  <a:gd name="T9" fmla="*/ 250 h 310"/>
                  <a:gd name="T10" fmla="*/ 0 w 318"/>
                  <a:gd name="T11" fmla="*/ 298 h 310"/>
                  <a:gd name="T12" fmla="*/ 48 w 318"/>
                  <a:gd name="T13" fmla="*/ 310 h 310"/>
                  <a:gd name="T14" fmla="*/ 126 w 318"/>
                  <a:gd name="T15" fmla="*/ 298 h 310"/>
                  <a:gd name="T16" fmla="*/ 156 w 318"/>
                  <a:gd name="T17" fmla="*/ 274 h 310"/>
                  <a:gd name="T18" fmla="*/ 144 w 318"/>
                  <a:gd name="T19" fmla="*/ 214 h 310"/>
                  <a:gd name="T20" fmla="*/ 210 w 318"/>
                  <a:gd name="T21" fmla="*/ 196 h 310"/>
                  <a:gd name="T22" fmla="*/ 288 w 318"/>
                  <a:gd name="T23" fmla="*/ 130 h 310"/>
                  <a:gd name="T24" fmla="*/ 246 w 318"/>
                  <a:gd name="T25" fmla="*/ 76 h 310"/>
                  <a:gd name="T26" fmla="*/ 312 w 318"/>
                  <a:gd name="T27" fmla="*/ 70 h 310"/>
                  <a:gd name="T28" fmla="*/ 318 w 318"/>
                  <a:gd name="T29" fmla="*/ 22 h 310"/>
                  <a:gd name="T30" fmla="*/ 264 w 318"/>
                  <a:gd name="T31" fmla="*/ 64 h 310"/>
                  <a:gd name="T32" fmla="*/ 174 w 318"/>
                  <a:gd name="T33" fmla="*/ 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310">
                    <a:moveTo>
                      <a:pt x="174" y="34"/>
                    </a:moveTo>
                    <a:lnTo>
                      <a:pt x="186" y="130"/>
                    </a:lnTo>
                    <a:lnTo>
                      <a:pt x="72" y="112"/>
                    </a:lnTo>
                    <a:lnTo>
                      <a:pt x="24" y="154"/>
                    </a:lnTo>
                    <a:lnTo>
                      <a:pt x="48" y="250"/>
                    </a:lnTo>
                    <a:lnTo>
                      <a:pt x="0" y="298"/>
                    </a:lnTo>
                    <a:lnTo>
                      <a:pt x="48" y="310"/>
                    </a:lnTo>
                    <a:lnTo>
                      <a:pt x="126" y="298"/>
                    </a:lnTo>
                    <a:cubicBezTo>
                      <a:pt x="136" y="290"/>
                      <a:pt x="145" y="280"/>
                      <a:pt x="156" y="274"/>
                    </a:cubicBezTo>
                    <a:cubicBezTo>
                      <a:pt x="168" y="267"/>
                      <a:pt x="135" y="227"/>
                      <a:pt x="144" y="214"/>
                    </a:cubicBezTo>
                    <a:lnTo>
                      <a:pt x="210" y="196"/>
                    </a:lnTo>
                    <a:lnTo>
                      <a:pt x="288" y="130"/>
                    </a:lnTo>
                    <a:lnTo>
                      <a:pt x="246" y="76"/>
                    </a:lnTo>
                    <a:lnTo>
                      <a:pt x="312" y="70"/>
                    </a:lnTo>
                    <a:lnTo>
                      <a:pt x="318" y="22"/>
                    </a:lnTo>
                    <a:lnTo>
                      <a:pt x="264" y="64"/>
                    </a:lnTo>
                    <a:cubicBezTo>
                      <a:pt x="205" y="71"/>
                      <a:pt x="216" y="0"/>
                      <a:pt x="174" y="34"/>
                    </a:cubicBezTo>
                    <a:close/>
                  </a:path>
                </a:pathLst>
              </a:custGeom>
              <a:gradFill rotWithShape="0">
                <a:gsLst>
                  <a:gs pos="0">
                    <a:srgbClr val="FF9900"/>
                  </a:gs>
                  <a:gs pos="100000">
                    <a:srgbClr val="FF9900">
                      <a:gamma/>
                      <a:shade val="0"/>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59" name="Freeform 743"/>
              <p:cNvSpPr>
                <a:spLocks noChangeAspect="1"/>
              </p:cNvSpPr>
              <p:nvPr/>
            </p:nvSpPr>
            <p:spPr bwMode="auto">
              <a:xfrm>
                <a:off x="4325" y="2037"/>
                <a:ext cx="73" cy="58"/>
              </a:xfrm>
              <a:custGeom>
                <a:avLst/>
                <a:gdLst>
                  <a:gd name="T0" fmla="*/ 174 w 318"/>
                  <a:gd name="T1" fmla="*/ 34 h 310"/>
                  <a:gd name="T2" fmla="*/ 168 w 318"/>
                  <a:gd name="T3" fmla="*/ 154 h 310"/>
                  <a:gd name="T4" fmla="*/ 132 w 318"/>
                  <a:gd name="T5" fmla="*/ 208 h 310"/>
                  <a:gd name="T6" fmla="*/ 48 w 318"/>
                  <a:gd name="T7" fmla="*/ 250 h 310"/>
                  <a:gd name="T8" fmla="*/ 0 w 318"/>
                  <a:gd name="T9" fmla="*/ 298 h 310"/>
                  <a:gd name="T10" fmla="*/ 48 w 318"/>
                  <a:gd name="T11" fmla="*/ 310 h 310"/>
                  <a:gd name="T12" fmla="*/ 126 w 318"/>
                  <a:gd name="T13" fmla="*/ 298 h 310"/>
                  <a:gd name="T14" fmla="*/ 156 w 318"/>
                  <a:gd name="T15" fmla="*/ 274 h 310"/>
                  <a:gd name="T16" fmla="*/ 198 w 318"/>
                  <a:gd name="T17" fmla="*/ 250 h 310"/>
                  <a:gd name="T18" fmla="*/ 288 w 318"/>
                  <a:gd name="T19" fmla="*/ 190 h 310"/>
                  <a:gd name="T20" fmla="*/ 288 w 318"/>
                  <a:gd name="T21" fmla="*/ 130 h 310"/>
                  <a:gd name="T22" fmla="*/ 246 w 318"/>
                  <a:gd name="T23" fmla="*/ 76 h 310"/>
                  <a:gd name="T24" fmla="*/ 312 w 318"/>
                  <a:gd name="T25" fmla="*/ 70 h 310"/>
                  <a:gd name="T26" fmla="*/ 318 w 318"/>
                  <a:gd name="T27" fmla="*/ 22 h 310"/>
                  <a:gd name="T28" fmla="*/ 282 w 318"/>
                  <a:gd name="T29" fmla="*/ 10 h 310"/>
                  <a:gd name="T30" fmla="*/ 174 w 318"/>
                  <a:gd name="T31" fmla="*/ 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8" h="310">
                    <a:moveTo>
                      <a:pt x="174" y="34"/>
                    </a:moveTo>
                    <a:lnTo>
                      <a:pt x="168" y="154"/>
                    </a:lnTo>
                    <a:lnTo>
                      <a:pt x="132" y="208"/>
                    </a:lnTo>
                    <a:lnTo>
                      <a:pt x="48" y="250"/>
                    </a:lnTo>
                    <a:lnTo>
                      <a:pt x="0" y="298"/>
                    </a:lnTo>
                    <a:lnTo>
                      <a:pt x="48" y="310"/>
                    </a:lnTo>
                    <a:lnTo>
                      <a:pt x="126" y="298"/>
                    </a:lnTo>
                    <a:cubicBezTo>
                      <a:pt x="136" y="290"/>
                      <a:pt x="145" y="280"/>
                      <a:pt x="156" y="274"/>
                    </a:cubicBezTo>
                    <a:cubicBezTo>
                      <a:pt x="168" y="267"/>
                      <a:pt x="198" y="271"/>
                      <a:pt x="198" y="250"/>
                    </a:cubicBezTo>
                    <a:lnTo>
                      <a:pt x="288" y="190"/>
                    </a:lnTo>
                    <a:lnTo>
                      <a:pt x="288" y="130"/>
                    </a:lnTo>
                    <a:lnTo>
                      <a:pt x="246" y="76"/>
                    </a:lnTo>
                    <a:lnTo>
                      <a:pt x="312" y="70"/>
                    </a:lnTo>
                    <a:lnTo>
                      <a:pt x="318" y="22"/>
                    </a:lnTo>
                    <a:lnTo>
                      <a:pt x="282" y="10"/>
                    </a:lnTo>
                    <a:cubicBezTo>
                      <a:pt x="223" y="17"/>
                      <a:pt x="216" y="0"/>
                      <a:pt x="174" y="34"/>
                    </a:cubicBezTo>
                    <a:close/>
                  </a:path>
                </a:pathLst>
              </a:custGeom>
              <a:gradFill rotWithShape="0">
                <a:gsLst>
                  <a:gs pos="0">
                    <a:srgbClr val="FF9900"/>
                  </a:gs>
                  <a:gs pos="100000">
                    <a:srgbClr val="FF9900">
                      <a:gamma/>
                      <a:shade val="0"/>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60" name="Freeform 744"/>
              <p:cNvSpPr>
                <a:spLocks noChangeAspect="1"/>
              </p:cNvSpPr>
              <p:nvPr/>
            </p:nvSpPr>
            <p:spPr bwMode="auto">
              <a:xfrm>
                <a:off x="4370" y="2117"/>
                <a:ext cx="52" cy="24"/>
              </a:xfrm>
              <a:custGeom>
                <a:avLst/>
                <a:gdLst>
                  <a:gd name="T0" fmla="*/ 0 w 228"/>
                  <a:gd name="T1" fmla="*/ 126 h 126"/>
                  <a:gd name="T2" fmla="*/ 96 w 228"/>
                  <a:gd name="T3" fmla="*/ 0 h 126"/>
                  <a:gd name="T4" fmla="*/ 168 w 228"/>
                  <a:gd name="T5" fmla="*/ 6 h 126"/>
                  <a:gd name="T6" fmla="*/ 222 w 228"/>
                  <a:gd name="T7" fmla="*/ 30 h 126"/>
                  <a:gd name="T8" fmla="*/ 228 w 228"/>
                  <a:gd name="T9" fmla="*/ 72 h 126"/>
                  <a:gd name="T10" fmla="*/ 198 w 228"/>
                  <a:gd name="T11" fmla="*/ 114 h 126"/>
                  <a:gd name="T12" fmla="*/ 66 w 228"/>
                  <a:gd name="T13" fmla="*/ 114 h 126"/>
                  <a:gd name="T14" fmla="*/ 0 w 228"/>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26">
                    <a:moveTo>
                      <a:pt x="0" y="126"/>
                    </a:moveTo>
                    <a:lnTo>
                      <a:pt x="96" y="0"/>
                    </a:lnTo>
                    <a:lnTo>
                      <a:pt x="168" y="6"/>
                    </a:lnTo>
                    <a:lnTo>
                      <a:pt x="222" y="30"/>
                    </a:lnTo>
                    <a:lnTo>
                      <a:pt x="228" y="72"/>
                    </a:lnTo>
                    <a:lnTo>
                      <a:pt x="198" y="114"/>
                    </a:lnTo>
                    <a:cubicBezTo>
                      <a:pt x="155" y="125"/>
                      <a:pt x="110" y="114"/>
                      <a:pt x="66" y="114"/>
                    </a:cubicBezTo>
                    <a:lnTo>
                      <a:pt x="0" y="126"/>
                    </a:lnTo>
                    <a:close/>
                  </a:path>
                </a:pathLst>
              </a:custGeom>
              <a:gradFill rotWithShape="0">
                <a:gsLst>
                  <a:gs pos="0">
                    <a:srgbClr val="FF9900"/>
                  </a:gs>
                  <a:gs pos="50000">
                    <a:schemeClr val="tx1"/>
                  </a:gs>
                  <a:gs pos="100000">
                    <a:srgbClr val="FF9900"/>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61" name="Freeform 745"/>
              <p:cNvSpPr>
                <a:spLocks noChangeAspect="1"/>
              </p:cNvSpPr>
              <p:nvPr/>
            </p:nvSpPr>
            <p:spPr bwMode="auto">
              <a:xfrm>
                <a:off x="4176" y="2032"/>
                <a:ext cx="256" cy="129"/>
              </a:xfrm>
              <a:custGeom>
                <a:avLst/>
                <a:gdLst>
                  <a:gd name="T0" fmla="*/ 0 w 1116"/>
                  <a:gd name="T1" fmla="*/ 108 h 690"/>
                  <a:gd name="T2" fmla="*/ 12 w 1116"/>
                  <a:gd name="T3" fmla="*/ 690 h 690"/>
                  <a:gd name="T4" fmla="*/ 1116 w 1116"/>
                  <a:gd name="T5" fmla="*/ 546 h 690"/>
                  <a:gd name="T6" fmla="*/ 1110 w 1116"/>
                  <a:gd name="T7" fmla="*/ 0 h 690"/>
                  <a:gd name="T8" fmla="*/ 0 w 1116"/>
                  <a:gd name="T9" fmla="*/ 108 h 690"/>
                </a:gdLst>
                <a:ahLst/>
                <a:cxnLst>
                  <a:cxn ang="0">
                    <a:pos x="T0" y="T1"/>
                  </a:cxn>
                  <a:cxn ang="0">
                    <a:pos x="T2" y="T3"/>
                  </a:cxn>
                  <a:cxn ang="0">
                    <a:pos x="T4" y="T5"/>
                  </a:cxn>
                  <a:cxn ang="0">
                    <a:pos x="T6" y="T7"/>
                  </a:cxn>
                  <a:cxn ang="0">
                    <a:pos x="T8" y="T9"/>
                  </a:cxn>
                </a:cxnLst>
                <a:rect l="0" t="0" r="r" b="b"/>
                <a:pathLst>
                  <a:path w="1116" h="690">
                    <a:moveTo>
                      <a:pt x="0" y="108"/>
                    </a:moveTo>
                    <a:lnTo>
                      <a:pt x="12" y="690"/>
                    </a:lnTo>
                    <a:lnTo>
                      <a:pt x="1116" y="546"/>
                    </a:lnTo>
                    <a:lnTo>
                      <a:pt x="1110" y="0"/>
                    </a:lnTo>
                    <a:lnTo>
                      <a:pt x="0" y="108"/>
                    </a:lnTo>
                    <a:close/>
                  </a:path>
                </a:pathLst>
              </a:custGeom>
              <a:solidFill>
                <a:srgbClr val="FF9900">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562" name="Group 746"/>
              <p:cNvGrpSpPr>
                <a:grpSpLocks noChangeAspect="1"/>
              </p:cNvGrpSpPr>
              <p:nvPr/>
            </p:nvGrpSpPr>
            <p:grpSpPr bwMode="auto">
              <a:xfrm>
                <a:off x="4169" y="2075"/>
                <a:ext cx="159" cy="84"/>
                <a:chOff x="4176" y="2080"/>
                <a:chExt cx="159" cy="84"/>
              </a:xfrm>
            </p:grpSpPr>
            <p:sp>
              <p:nvSpPr>
                <p:cNvPr id="163563" name="Freeform 747"/>
                <p:cNvSpPr>
                  <a:spLocks noChangeAspect="1"/>
                </p:cNvSpPr>
                <p:nvPr/>
              </p:nvSpPr>
              <p:spPr bwMode="auto">
                <a:xfrm>
                  <a:off x="4191" y="2082"/>
                  <a:ext cx="35" cy="13"/>
                </a:xfrm>
                <a:custGeom>
                  <a:avLst/>
                  <a:gdLst>
                    <a:gd name="T0" fmla="*/ 0 w 156"/>
                    <a:gd name="T1" fmla="*/ 0 h 68"/>
                    <a:gd name="T2" fmla="*/ 156 w 156"/>
                    <a:gd name="T3" fmla="*/ 48 h 68"/>
                    <a:gd name="T4" fmla="*/ 152 w 156"/>
                    <a:gd name="T5" fmla="*/ 68 h 68"/>
                    <a:gd name="T6" fmla="*/ 0 w 156"/>
                    <a:gd name="T7" fmla="*/ 28 h 68"/>
                    <a:gd name="T8" fmla="*/ 0 w 156"/>
                    <a:gd name="T9" fmla="*/ 0 h 68"/>
                  </a:gdLst>
                  <a:ahLst/>
                  <a:cxnLst>
                    <a:cxn ang="0">
                      <a:pos x="T0" y="T1"/>
                    </a:cxn>
                    <a:cxn ang="0">
                      <a:pos x="T2" y="T3"/>
                    </a:cxn>
                    <a:cxn ang="0">
                      <a:pos x="T4" y="T5"/>
                    </a:cxn>
                    <a:cxn ang="0">
                      <a:pos x="T6" y="T7"/>
                    </a:cxn>
                    <a:cxn ang="0">
                      <a:pos x="T8" y="T9"/>
                    </a:cxn>
                  </a:cxnLst>
                  <a:rect l="0" t="0" r="r" b="b"/>
                  <a:pathLst>
                    <a:path w="156" h="68">
                      <a:moveTo>
                        <a:pt x="0" y="0"/>
                      </a:moveTo>
                      <a:lnTo>
                        <a:pt x="156" y="48"/>
                      </a:lnTo>
                      <a:lnTo>
                        <a:pt x="152" y="68"/>
                      </a:lnTo>
                      <a:lnTo>
                        <a:pt x="0" y="28"/>
                      </a:lnTo>
                      <a:lnTo>
                        <a:pt x="0" y="0"/>
                      </a:lnTo>
                      <a:close/>
                    </a:path>
                  </a:pathLst>
                </a:custGeom>
                <a:gradFill rotWithShape="0">
                  <a:gsLst>
                    <a:gs pos="0">
                      <a:schemeClr val="folHlink"/>
                    </a:gs>
                    <a:gs pos="50000">
                      <a:schemeClr val="folHlink">
                        <a:gamma/>
                        <a:shade val="46275"/>
                        <a:invGamma/>
                      </a:schemeClr>
                    </a:gs>
                    <a:gs pos="100000">
                      <a:schemeClr val="folHlink"/>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64" name="Freeform 748"/>
                <p:cNvSpPr>
                  <a:spLocks noChangeAspect="1"/>
                </p:cNvSpPr>
                <p:nvPr/>
              </p:nvSpPr>
              <p:spPr bwMode="auto">
                <a:xfrm rot="885291" flipV="1">
                  <a:off x="4190" y="2123"/>
                  <a:ext cx="35" cy="13"/>
                </a:xfrm>
                <a:custGeom>
                  <a:avLst/>
                  <a:gdLst>
                    <a:gd name="T0" fmla="*/ 0 w 156"/>
                    <a:gd name="T1" fmla="*/ 0 h 68"/>
                    <a:gd name="T2" fmla="*/ 156 w 156"/>
                    <a:gd name="T3" fmla="*/ 48 h 68"/>
                    <a:gd name="T4" fmla="*/ 152 w 156"/>
                    <a:gd name="T5" fmla="*/ 68 h 68"/>
                    <a:gd name="T6" fmla="*/ 0 w 156"/>
                    <a:gd name="T7" fmla="*/ 28 h 68"/>
                    <a:gd name="T8" fmla="*/ 0 w 156"/>
                    <a:gd name="T9" fmla="*/ 0 h 68"/>
                  </a:gdLst>
                  <a:ahLst/>
                  <a:cxnLst>
                    <a:cxn ang="0">
                      <a:pos x="T0" y="T1"/>
                    </a:cxn>
                    <a:cxn ang="0">
                      <a:pos x="T2" y="T3"/>
                    </a:cxn>
                    <a:cxn ang="0">
                      <a:pos x="T4" y="T5"/>
                    </a:cxn>
                    <a:cxn ang="0">
                      <a:pos x="T6" y="T7"/>
                    </a:cxn>
                    <a:cxn ang="0">
                      <a:pos x="T8" y="T9"/>
                    </a:cxn>
                  </a:cxnLst>
                  <a:rect l="0" t="0" r="r" b="b"/>
                  <a:pathLst>
                    <a:path w="156" h="68">
                      <a:moveTo>
                        <a:pt x="0" y="0"/>
                      </a:moveTo>
                      <a:lnTo>
                        <a:pt x="156" y="48"/>
                      </a:lnTo>
                      <a:lnTo>
                        <a:pt x="152" y="68"/>
                      </a:lnTo>
                      <a:lnTo>
                        <a:pt x="0" y="28"/>
                      </a:lnTo>
                      <a:lnTo>
                        <a:pt x="0" y="0"/>
                      </a:lnTo>
                      <a:close/>
                    </a:path>
                  </a:pathLst>
                </a:custGeom>
                <a:gradFill rotWithShape="0">
                  <a:gsLst>
                    <a:gs pos="0">
                      <a:schemeClr val="folHlink"/>
                    </a:gs>
                    <a:gs pos="50000">
                      <a:schemeClr val="folHlink">
                        <a:gamma/>
                        <a:shade val="46275"/>
                        <a:invGamma/>
                      </a:schemeClr>
                    </a:gs>
                    <a:gs pos="100000">
                      <a:schemeClr val="folHlink"/>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65" name="Freeform 749"/>
                <p:cNvSpPr>
                  <a:spLocks noChangeAspect="1"/>
                </p:cNvSpPr>
                <p:nvPr/>
              </p:nvSpPr>
              <p:spPr bwMode="auto">
                <a:xfrm>
                  <a:off x="4292" y="2097"/>
                  <a:ext cx="43" cy="67"/>
                </a:xfrm>
                <a:custGeom>
                  <a:avLst/>
                  <a:gdLst>
                    <a:gd name="T0" fmla="*/ 6 w 186"/>
                    <a:gd name="T1" fmla="*/ 0 h 360"/>
                    <a:gd name="T2" fmla="*/ 186 w 186"/>
                    <a:gd name="T3" fmla="*/ 48 h 360"/>
                    <a:gd name="T4" fmla="*/ 180 w 186"/>
                    <a:gd name="T5" fmla="*/ 360 h 360"/>
                    <a:gd name="T6" fmla="*/ 0 w 186"/>
                    <a:gd name="T7" fmla="*/ 306 h 360"/>
                    <a:gd name="T8" fmla="*/ 6 w 186"/>
                    <a:gd name="T9" fmla="*/ 0 h 360"/>
                  </a:gdLst>
                  <a:ahLst/>
                  <a:cxnLst>
                    <a:cxn ang="0">
                      <a:pos x="T0" y="T1"/>
                    </a:cxn>
                    <a:cxn ang="0">
                      <a:pos x="T2" y="T3"/>
                    </a:cxn>
                    <a:cxn ang="0">
                      <a:pos x="T4" y="T5"/>
                    </a:cxn>
                    <a:cxn ang="0">
                      <a:pos x="T6" y="T7"/>
                    </a:cxn>
                    <a:cxn ang="0">
                      <a:pos x="T8" y="T9"/>
                    </a:cxn>
                  </a:cxnLst>
                  <a:rect l="0" t="0" r="r" b="b"/>
                  <a:pathLst>
                    <a:path w="186" h="360">
                      <a:moveTo>
                        <a:pt x="6" y="0"/>
                      </a:moveTo>
                      <a:lnTo>
                        <a:pt x="186" y="48"/>
                      </a:lnTo>
                      <a:lnTo>
                        <a:pt x="180" y="360"/>
                      </a:lnTo>
                      <a:lnTo>
                        <a:pt x="0" y="306"/>
                      </a:lnTo>
                      <a:lnTo>
                        <a:pt x="6" y="0"/>
                      </a:lnTo>
                      <a:close/>
                    </a:path>
                  </a:pathLst>
                </a:custGeom>
                <a:gradFill rotWithShape="0">
                  <a:gsLst>
                    <a:gs pos="0">
                      <a:schemeClr val="bg2"/>
                    </a:gs>
                    <a:gs pos="50000">
                      <a:schemeClr val="bg2">
                        <a:gamma/>
                        <a:tint val="0"/>
                        <a:invGamma/>
                      </a:schemeClr>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66" name="Freeform 750"/>
                <p:cNvSpPr>
                  <a:spLocks noChangeAspect="1"/>
                </p:cNvSpPr>
                <p:nvPr/>
              </p:nvSpPr>
              <p:spPr bwMode="auto">
                <a:xfrm>
                  <a:off x="4214" y="2089"/>
                  <a:ext cx="83" cy="52"/>
                </a:xfrm>
                <a:custGeom>
                  <a:avLst/>
                  <a:gdLst>
                    <a:gd name="T0" fmla="*/ 18 w 360"/>
                    <a:gd name="T1" fmla="*/ 0 h 276"/>
                    <a:gd name="T2" fmla="*/ 360 w 360"/>
                    <a:gd name="T3" fmla="*/ 114 h 276"/>
                    <a:gd name="T4" fmla="*/ 342 w 360"/>
                    <a:gd name="T5" fmla="*/ 156 h 276"/>
                    <a:gd name="T6" fmla="*/ 216 w 360"/>
                    <a:gd name="T7" fmla="*/ 138 h 276"/>
                    <a:gd name="T8" fmla="*/ 216 w 360"/>
                    <a:gd name="T9" fmla="*/ 186 h 276"/>
                    <a:gd name="T10" fmla="*/ 348 w 360"/>
                    <a:gd name="T11" fmla="*/ 222 h 276"/>
                    <a:gd name="T12" fmla="*/ 360 w 360"/>
                    <a:gd name="T13" fmla="*/ 252 h 276"/>
                    <a:gd name="T14" fmla="*/ 0 w 360"/>
                    <a:gd name="T15" fmla="*/ 276 h 276"/>
                    <a:gd name="T16" fmla="*/ 18 w 360"/>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276">
                      <a:moveTo>
                        <a:pt x="18" y="0"/>
                      </a:moveTo>
                      <a:lnTo>
                        <a:pt x="360" y="114"/>
                      </a:lnTo>
                      <a:lnTo>
                        <a:pt x="342" y="156"/>
                      </a:lnTo>
                      <a:lnTo>
                        <a:pt x="216" y="138"/>
                      </a:lnTo>
                      <a:lnTo>
                        <a:pt x="216" y="186"/>
                      </a:lnTo>
                      <a:lnTo>
                        <a:pt x="348" y="222"/>
                      </a:lnTo>
                      <a:lnTo>
                        <a:pt x="360" y="252"/>
                      </a:lnTo>
                      <a:lnTo>
                        <a:pt x="0" y="276"/>
                      </a:lnTo>
                      <a:lnTo>
                        <a:pt x="18" y="0"/>
                      </a:lnTo>
                      <a:close/>
                    </a:path>
                  </a:pathLst>
                </a:custGeom>
                <a:gradFill rotWithShape="0">
                  <a:gsLst>
                    <a:gs pos="0">
                      <a:schemeClr val="bg2"/>
                    </a:gs>
                    <a:gs pos="50000">
                      <a:schemeClr val="bg2">
                        <a:gamma/>
                        <a:tint val="0"/>
                        <a:invGamma/>
                      </a:schemeClr>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67" name="Oval 751"/>
                <p:cNvSpPr>
                  <a:spLocks noChangeAspect="1" noChangeArrowheads="1"/>
                </p:cNvSpPr>
                <p:nvPr/>
              </p:nvSpPr>
              <p:spPr bwMode="auto">
                <a:xfrm>
                  <a:off x="4199" y="2088"/>
                  <a:ext cx="38" cy="51"/>
                </a:xfrm>
                <a:prstGeom prst="ellipse">
                  <a:avLst/>
                </a:prstGeom>
                <a:gradFill rotWithShape="0">
                  <a:gsLst>
                    <a:gs pos="0">
                      <a:schemeClr val="bg2"/>
                    </a:gs>
                    <a:gs pos="50000">
                      <a:schemeClr val="bg2">
                        <a:gamma/>
                        <a:tint val="0"/>
                        <a:invGamma/>
                      </a:schemeClr>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68" name="Freeform 752"/>
                <p:cNvSpPr>
                  <a:spLocks noChangeAspect="1"/>
                </p:cNvSpPr>
                <p:nvPr/>
              </p:nvSpPr>
              <p:spPr bwMode="auto">
                <a:xfrm>
                  <a:off x="4176" y="2080"/>
                  <a:ext cx="17" cy="10"/>
                </a:xfrm>
                <a:custGeom>
                  <a:avLst/>
                  <a:gdLst>
                    <a:gd name="T0" fmla="*/ 0 w 72"/>
                    <a:gd name="T1" fmla="*/ 0 h 52"/>
                    <a:gd name="T2" fmla="*/ 0 w 72"/>
                    <a:gd name="T3" fmla="*/ 52 h 52"/>
                    <a:gd name="T4" fmla="*/ 66 w 72"/>
                    <a:gd name="T5" fmla="*/ 50 h 52"/>
                    <a:gd name="T6" fmla="*/ 72 w 72"/>
                    <a:gd name="T7" fmla="*/ 4 h 52"/>
                    <a:gd name="T8" fmla="*/ 0 w 72"/>
                    <a:gd name="T9" fmla="*/ 0 h 52"/>
                  </a:gdLst>
                  <a:ahLst/>
                  <a:cxnLst>
                    <a:cxn ang="0">
                      <a:pos x="T0" y="T1"/>
                    </a:cxn>
                    <a:cxn ang="0">
                      <a:pos x="T2" y="T3"/>
                    </a:cxn>
                    <a:cxn ang="0">
                      <a:pos x="T4" y="T5"/>
                    </a:cxn>
                    <a:cxn ang="0">
                      <a:pos x="T6" y="T7"/>
                    </a:cxn>
                    <a:cxn ang="0">
                      <a:pos x="T8" y="T9"/>
                    </a:cxn>
                  </a:cxnLst>
                  <a:rect l="0" t="0" r="r" b="b"/>
                  <a:pathLst>
                    <a:path w="72" h="52">
                      <a:moveTo>
                        <a:pt x="0" y="0"/>
                      </a:moveTo>
                      <a:lnTo>
                        <a:pt x="0" y="52"/>
                      </a:lnTo>
                      <a:lnTo>
                        <a:pt x="66" y="50"/>
                      </a:lnTo>
                      <a:lnTo>
                        <a:pt x="72" y="4"/>
                      </a:lnTo>
                      <a:lnTo>
                        <a:pt x="0" y="0"/>
                      </a:lnTo>
                      <a:close/>
                    </a:path>
                  </a:pathLst>
                </a:custGeom>
                <a:gradFill rotWithShape="0">
                  <a:gsLst>
                    <a:gs pos="0">
                      <a:schemeClr val="folHlink"/>
                    </a:gs>
                    <a:gs pos="100000">
                      <a:schemeClr val="folHlink">
                        <a:gamma/>
                        <a:shade val="46275"/>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69" name="Freeform 753"/>
                <p:cNvSpPr>
                  <a:spLocks noChangeAspect="1"/>
                </p:cNvSpPr>
                <p:nvPr/>
              </p:nvSpPr>
              <p:spPr bwMode="auto">
                <a:xfrm>
                  <a:off x="4176" y="2124"/>
                  <a:ext cx="17" cy="10"/>
                </a:xfrm>
                <a:custGeom>
                  <a:avLst/>
                  <a:gdLst>
                    <a:gd name="T0" fmla="*/ 0 w 72"/>
                    <a:gd name="T1" fmla="*/ 0 h 52"/>
                    <a:gd name="T2" fmla="*/ 0 w 72"/>
                    <a:gd name="T3" fmla="*/ 52 h 52"/>
                    <a:gd name="T4" fmla="*/ 66 w 72"/>
                    <a:gd name="T5" fmla="*/ 50 h 52"/>
                    <a:gd name="T6" fmla="*/ 72 w 72"/>
                    <a:gd name="T7" fmla="*/ 4 h 52"/>
                    <a:gd name="T8" fmla="*/ 0 w 72"/>
                    <a:gd name="T9" fmla="*/ 0 h 52"/>
                  </a:gdLst>
                  <a:ahLst/>
                  <a:cxnLst>
                    <a:cxn ang="0">
                      <a:pos x="T0" y="T1"/>
                    </a:cxn>
                    <a:cxn ang="0">
                      <a:pos x="T2" y="T3"/>
                    </a:cxn>
                    <a:cxn ang="0">
                      <a:pos x="T4" y="T5"/>
                    </a:cxn>
                    <a:cxn ang="0">
                      <a:pos x="T6" y="T7"/>
                    </a:cxn>
                    <a:cxn ang="0">
                      <a:pos x="T8" y="T9"/>
                    </a:cxn>
                  </a:cxnLst>
                  <a:rect l="0" t="0" r="r" b="b"/>
                  <a:pathLst>
                    <a:path w="72" h="52">
                      <a:moveTo>
                        <a:pt x="0" y="0"/>
                      </a:moveTo>
                      <a:lnTo>
                        <a:pt x="0" y="52"/>
                      </a:lnTo>
                      <a:lnTo>
                        <a:pt x="66" y="50"/>
                      </a:lnTo>
                      <a:lnTo>
                        <a:pt x="72" y="4"/>
                      </a:lnTo>
                      <a:lnTo>
                        <a:pt x="0" y="0"/>
                      </a:lnTo>
                      <a:close/>
                    </a:path>
                  </a:pathLst>
                </a:custGeom>
                <a:gradFill rotWithShape="0">
                  <a:gsLst>
                    <a:gs pos="0">
                      <a:schemeClr val="folHlink"/>
                    </a:gs>
                    <a:gs pos="100000">
                      <a:schemeClr val="folHlink">
                        <a:gamma/>
                        <a:shade val="46275"/>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70" name="Freeform 754"/>
                <p:cNvSpPr>
                  <a:spLocks noChangeAspect="1"/>
                </p:cNvSpPr>
                <p:nvPr/>
              </p:nvSpPr>
              <p:spPr bwMode="auto">
                <a:xfrm>
                  <a:off x="4181" y="2089"/>
                  <a:ext cx="10" cy="37"/>
                </a:xfrm>
                <a:custGeom>
                  <a:avLst/>
                  <a:gdLst>
                    <a:gd name="T0" fmla="*/ 0 w 44"/>
                    <a:gd name="T1" fmla="*/ 0 h 196"/>
                    <a:gd name="T2" fmla="*/ 6 w 44"/>
                    <a:gd name="T3" fmla="*/ 190 h 196"/>
                    <a:gd name="T4" fmla="*/ 44 w 44"/>
                    <a:gd name="T5" fmla="*/ 196 h 196"/>
                    <a:gd name="T6" fmla="*/ 42 w 44"/>
                    <a:gd name="T7" fmla="*/ 2 h 196"/>
                    <a:gd name="T8" fmla="*/ 0 w 44"/>
                    <a:gd name="T9" fmla="*/ 0 h 196"/>
                  </a:gdLst>
                  <a:ahLst/>
                  <a:cxnLst>
                    <a:cxn ang="0">
                      <a:pos x="T0" y="T1"/>
                    </a:cxn>
                    <a:cxn ang="0">
                      <a:pos x="T2" y="T3"/>
                    </a:cxn>
                    <a:cxn ang="0">
                      <a:pos x="T4" y="T5"/>
                    </a:cxn>
                    <a:cxn ang="0">
                      <a:pos x="T6" y="T7"/>
                    </a:cxn>
                    <a:cxn ang="0">
                      <a:pos x="T8" y="T9"/>
                    </a:cxn>
                  </a:cxnLst>
                  <a:rect l="0" t="0" r="r" b="b"/>
                  <a:pathLst>
                    <a:path w="44" h="196">
                      <a:moveTo>
                        <a:pt x="0" y="0"/>
                      </a:moveTo>
                      <a:lnTo>
                        <a:pt x="6" y="190"/>
                      </a:lnTo>
                      <a:lnTo>
                        <a:pt x="44" y="196"/>
                      </a:lnTo>
                      <a:lnTo>
                        <a:pt x="42" y="2"/>
                      </a:lnTo>
                      <a:lnTo>
                        <a:pt x="0" y="0"/>
                      </a:lnTo>
                      <a:close/>
                    </a:path>
                  </a:pathLst>
                </a:custGeom>
                <a:gradFill rotWithShape="0">
                  <a:gsLst>
                    <a:gs pos="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163571" name="Freeform 755"/>
              <p:cNvSpPr>
                <a:spLocks noChangeAspect="1"/>
              </p:cNvSpPr>
              <p:nvPr/>
            </p:nvSpPr>
            <p:spPr bwMode="auto">
              <a:xfrm>
                <a:off x="3878" y="2030"/>
                <a:ext cx="234" cy="176"/>
              </a:xfrm>
              <a:custGeom>
                <a:avLst/>
                <a:gdLst>
                  <a:gd name="T0" fmla="*/ 504 w 1020"/>
                  <a:gd name="T1" fmla="*/ 42 h 942"/>
                  <a:gd name="T2" fmla="*/ 507 w 1020"/>
                  <a:gd name="T3" fmla="*/ 207 h 942"/>
                  <a:gd name="T4" fmla="*/ 432 w 1020"/>
                  <a:gd name="T5" fmla="*/ 186 h 942"/>
                  <a:gd name="T6" fmla="*/ 408 w 1020"/>
                  <a:gd name="T7" fmla="*/ 138 h 942"/>
                  <a:gd name="T8" fmla="*/ 195 w 1020"/>
                  <a:gd name="T9" fmla="*/ 225 h 942"/>
                  <a:gd name="T10" fmla="*/ 108 w 1020"/>
                  <a:gd name="T11" fmla="*/ 225 h 942"/>
                  <a:gd name="T12" fmla="*/ 81 w 1020"/>
                  <a:gd name="T13" fmla="*/ 180 h 942"/>
                  <a:gd name="T14" fmla="*/ 24 w 1020"/>
                  <a:gd name="T15" fmla="*/ 186 h 942"/>
                  <a:gd name="T16" fmla="*/ 15 w 1020"/>
                  <a:gd name="T17" fmla="*/ 204 h 942"/>
                  <a:gd name="T18" fmla="*/ 0 w 1020"/>
                  <a:gd name="T19" fmla="*/ 234 h 942"/>
                  <a:gd name="T20" fmla="*/ 24 w 1020"/>
                  <a:gd name="T21" fmla="*/ 297 h 942"/>
                  <a:gd name="T22" fmla="*/ 27 w 1020"/>
                  <a:gd name="T23" fmla="*/ 330 h 942"/>
                  <a:gd name="T24" fmla="*/ 219 w 1020"/>
                  <a:gd name="T25" fmla="*/ 342 h 942"/>
                  <a:gd name="T26" fmla="*/ 354 w 1020"/>
                  <a:gd name="T27" fmla="*/ 342 h 942"/>
                  <a:gd name="T28" fmla="*/ 372 w 1020"/>
                  <a:gd name="T29" fmla="*/ 414 h 942"/>
                  <a:gd name="T30" fmla="*/ 375 w 1020"/>
                  <a:gd name="T31" fmla="*/ 441 h 942"/>
                  <a:gd name="T32" fmla="*/ 156 w 1020"/>
                  <a:gd name="T33" fmla="*/ 450 h 942"/>
                  <a:gd name="T34" fmla="*/ 39 w 1020"/>
                  <a:gd name="T35" fmla="*/ 465 h 942"/>
                  <a:gd name="T36" fmla="*/ 18 w 1020"/>
                  <a:gd name="T37" fmla="*/ 492 h 942"/>
                  <a:gd name="T38" fmla="*/ 24 w 1020"/>
                  <a:gd name="T39" fmla="*/ 747 h 942"/>
                  <a:gd name="T40" fmla="*/ 66 w 1020"/>
                  <a:gd name="T41" fmla="*/ 825 h 942"/>
                  <a:gd name="T42" fmla="*/ 504 w 1020"/>
                  <a:gd name="T43" fmla="*/ 942 h 942"/>
                  <a:gd name="T44" fmla="*/ 972 w 1020"/>
                  <a:gd name="T45" fmla="*/ 804 h 942"/>
                  <a:gd name="T46" fmla="*/ 1020 w 1020"/>
                  <a:gd name="T47" fmla="*/ 786 h 942"/>
                  <a:gd name="T48" fmla="*/ 1020 w 1020"/>
                  <a:gd name="T49" fmla="*/ 0 h 942"/>
                  <a:gd name="T50" fmla="*/ 504 w 1020"/>
                  <a:gd name="T51" fmla="*/ 42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0" h="942">
                    <a:moveTo>
                      <a:pt x="504" y="42"/>
                    </a:moveTo>
                    <a:lnTo>
                      <a:pt x="507" y="207"/>
                    </a:lnTo>
                    <a:lnTo>
                      <a:pt x="432" y="186"/>
                    </a:lnTo>
                    <a:lnTo>
                      <a:pt x="408" y="138"/>
                    </a:lnTo>
                    <a:lnTo>
                      <a:pt x="195" y="225"/>
                    </a:lnTo>
                    <a:lnTo>
                      <a:pt x="108" y="225"/>
                    </a:lnTo>
                    <a:lnTo>
                      <a:pt x="81" y="180"/>
                    </a:lnTo>
                    <a:lnTo>
                      <a:pt x="24" y="186"/>
                    </a:lnTo>
                    <a:lnTo>
                      <a:pt x="15" y="204"/>
                    </a:lnTo>
                    <a:lnTo>
                      <a:pt x="0" y="234"/>
                    </a:lnTo>
                    <a:lnTo>
                      <a:pt x="24" y="297"/>
                    </a:lnTo>
                    <a:lnTo>
                      <a:pt x="27" y="330"/>
                    </a:lnTo>
                    <a:lnTo>
                      <a:pt x="219" y="342"/>
                    </a:lnTo>
                    <a:lnTo>
                      <a:pt x="354" y="342"/>
                    </a:lnTo>
                    <a:lnTo>
                      <a:pt x="372" y="414"/>
                    </a:lnTo>
                    <a:lnTo>
                      <a:pt x="375" y="441"/>
                    </a:lnTo>
                    <a:lnTo>
                      <a:pt x="156" y="450"/>
                    </a:lnTo>
                    <a:lnTo>
                      <a:pt x="39" y="465"/>
                    </a:lnTo>
                    <a:lnTo>
                      <a:pt x="18" y="492"/>
                    </a:lnTo>
                    <a:lnTo>
                      <a:pt x="24" y="747"/>
                    </a:lnTo>
                    <a:lnTo>
                      <a:pt x="66" y="825"/>
                    </a:lnTo>
                    <a:lnTo>
                      <a:pt x="504" y="942"/>
                    </a:lnTo>
                    <a:lnTo>
                      <a:pt x="972" y="804"/>
                    </a:lnTo>
                    <a:lnTo>
                      <a:pt x="1020" y="786"/>
                    </a:lnTo>
                    <a:lnTo>
                      <a:pt x="1020" y="0"/>
                    </a:lnTo>
                    <a:lnTo>
                      <a:pt x="504" y="42"/>
                    </a:lnTo>
                    <a:close/>
                  </a:path>
                </a:pathLst>
              </a:custGeom>
              <a:gradFill rotWithShape="0">
                <a:gsLst>
                  <a:gs pos="0">
                    <a:srgbClr val="C0C0C0">
                      <a:gamma/>
                      <a:tint val="39216"/>
                      <a:invGamma/>
                    </a:srgbClr>
                  </a:gs>
                  <a:gs pos="100000">
                    <a:srgbClr val="C0C0C0"/>
                  </a:gs>
                </a:gsLst>
                <a:lin ang="18900000" scaled="1"/>
              </a:gra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72" name="Freeform 756"/>
              <p:cNvSpPr>
                <a:spLocks noChangeAspect="1"/>
              </p:cNvSpPr>
              <p:nvPr/>
            </p:nvSpPr>
            <p:spPr bwMode="auto">
              <a:xfrm>
                <a:off x="3894" y="2119"/>
                <a:ext cx="108" cy="82"/>
              </a:xfrm>
              <a:custGeom>
                <a:avLst/>
                <a:gdLst>
                  <a:gd name="T0" fmla="*/ 0 w 474"/>
                  <a:gd name="T1" fmla="*/ 21 h 456"/>
                  <a:gd name="T2" fmla="*/ 3 w 474"/>
                  <a:gd name="T3" fmla="*/ 306 h 456"/>
                  <a:gd name="T4" fmla="*/ 45 w 474"/>
                  <a:gd name="T5" fmla="*/ 366 h 456"/>
                  <a:gd name="T6" fmla="*/ 414 w 474"/>
                  <a:gd name="T7" fmla="*/ 456 h 456"/>
                  <a:gd name="T8" fmla="*/ 417 w 474"/>
                  <a:gd name="T9" fmla="*/ 120 h 456"/>
                  <a:gd name="T10" fmla="*/ 474 w 474"/>
                  <a:gd name="T11" fmla="*/ 108 h 456"/>
                  <a:gd name="T12" fmla="*/ 57 w 474"/>
                  <a:gd name="T13" fmla="*/ 0 h 456"/>
                  <a:gd name="T14" fmla="*/ 0 w 474"/>
                  <a:gd name="T15" fmla="*/ 21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456">
                    <a:moveTo>
                      <a:pt x="0" y="21"/>
                    </a:moveTo>
                    <a:lnTo>
                      <a:pt x="3" y="306"/>
                    </a:lnTo>
                    <a:lnTo>
                      <a:pt x="45" y="366"/>
                    </a:lnTo>
                    <a:lnTo>
                      <a:pt x="414" y="456"/>
                    </a:lnTo>
                    <a:lnTo>
                      <a:pt x="417" y="120"/>
                    </a:lnTo>
                    <a:lnTo>
                      <a:pt x="474" y="108"/>
                    </a:lnTo>
                    <a:lnTo>
                      <a:pt x="57" y="0"/>
                    </a:lnTo>
                    <a:lnTo>
                      <a:pt x="0" y="21"/>
                    </a:lnTo>
                    <a:close/>
                  </a:path>
                </a:pathLst>
              </a:custGeom>
              <a:gradFill rotWithShape="0">
                <a:gsLst>
                  <a:gs pos="0">
                    <a:schemeClr val="tx2">
                      <a:gamma/>
                      <a:shade val="46275"/>
                      <a:invGamma/>
                    </a:schemeClr>
                  </a:gs>
                  <a:gs pos="100000">
                    <a:schemeClr val="tx2"/>
                  </a:gs>
                </a:gsLst>
                <a:path path="rect">
                  <a:fillToRect l="50000" t="50000" r="50000" b="50000"/>
                </a:path>
              </a:gra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73" name="Freeform 757"/>
              <p:cNvSpPr>
                <a:spLocks noChangeAspect="1"/>
              </p:cNvSpPr>
              <p:nvPr/>
            </p:nvSpPr>
            <p:spPr bwMode="auto">
              <a:xfrm>
                <a:off x="3961" y="2155"/>
                <a:ext cx="28" cy="32"/>
              </a:xfrm>
              <a:custGeom>
                <a:avLst/>
                <a:gdLst>
                  <a:gd name="T0" fmla="*/ 66 w 123"/>
                  <a:gd name="T1" fmla="*/ 0 h 174"/>
                  <a:gd name="T2" fmla="*/ 30 w 123"/>
                  <a:gd name="T3" fmla="*/ 24 h 174"/>
                  <a:gd name="T4" fmla="*/ 0 w 123"/>
                  <a:gd name="T5" fmla="*/ 66 h 174"/>
                  <a:gd name="T6" fmla="*/ 9 w 123"/>
                  <a:gd name="T7" fmla="*/ 102 h 174"/>
                  <a:gd name="T8" fmla="*/ 30 w 123"/>
                  <a:gd name="T9" fmla="*/ 132 h 174"/>
                  <a:gd name="T10" fmla="*/ 33 w 123"/>
                  <a:gd name="T11" fmla="*/ 156 h 174"/>
                  <a:gd name="T12" fmla="*/ 72 w 123"/>
                  <a:gd name="T13" fmla="*/ 174 h 174"/>
                  <a:gd name="T14" fmla="*/ 123 w 123"/>
                  <a:gd name="T15" fmla="*/ 171 h 174"/>
                  <a:gd name="T16" fmla="*/ 120 w 123"/>
                  <a:gd name="T17" fmla="*/ 105 h 174"/>
                  <a:gd name="T18" fmla="*/ 123 w 123"/>
                  <a:gd name="T19" fmla="*/ 18 h 174"/>
                  <a:gd name="T20" fmla="*/ 96 w 123"/>
                  <a:gd name="T21" fmla="*/ 9 h 174"/>
                  <a:gd name="T22" fmla="*/ 66 w 123"/>
                  <a:gd name="T23"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74">
                    <a:moveTo>
                      <a:pt x="66" y="0"/>
                    </a:moveTo>
                    <a:lnTo>
                      <a:pt x="30" y="24"/>
                    </a:lnTo>
                    <a:lnTo>
                      <a:pt x="0" y="66"/>
                    </a:lnTo>
                    <a:lnTo>
                      <a:pt x="9" y="102"/>
                    </a:lnTo>
                    <a:lnTo>
                      <a:pt x="30" y="132"/>
                    </a:lnTo>
                    <a:lnTo>
                      <a:pt x="33" y="156"/>
                    </a:lnTo>
                    <a:lnTo>
                      <a:pt x="72" y="174"/>
                    </a:lnTo>
                    <a:lnTo>
                      <a:pt x="123" y="171"/>
                    </a:lnTo>
                    <a:lnTo>
                      <a:pt x="120" y="105"/>
                    </a:lnTo>
                    <a:lnTo>
                      <a:pt x="123" y="18"/>
                    </a:lnTo>
                    <a:lnTo>
                      <a:pt x="96" y="9"/>
                    </a:lnTo>
                    <a:lnTo>
                      <a:pt x="66" y="0"/>
                    </a:lnTo>
                    <a:close/>
                  </a:path>
                </a:pathLst>
              </a:custGeom>
              <a:gradFill rotWithShape="0">
                <a:gsLst>
                  <a:gs pos="0">
                    <a:srgbClr val="FF0000"/>
                  </a:gs>
                  <a:gs pos="100000">
                    <a:schemeClr val="tx2"/>
                  </a:gs>
                </a:gsLst>
                <a:lin ang="2700000" scaled="1"/>
              </a:gra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74" name="Freeform 758"/>
              <p:cNvSpPr>
                <a:spLocks noChangeAspect="1"/>
              </p:cNvSpPr>
              <p:nvPr/>
            </p:nvSpPr>
            <p:spPr bwMode="auto">
              <a:xfrm>
                <a:off x="3922" y="2147"/>
                <a:ext cx="27" cy="32"/>
              </a:xfrm>
              <a:custGeom>
                <a:avLst/>
                <a:gdLst>
                  <a:gd name="T0" fmla="*/ 120 w 120"/>
                  <a:gd name="T1" fmla="*/ 33 h 171"/>
                  <a:gd name="T2" fmla="*/ 114 w 120"/>
                  <a:gd name="T3" fmla="*/ 171 h 171"/>
                  <a:gd name="T4" fmla="*/ 36 w 120"/>
                  <a:gd name="T5" fmla="*/ 147 h 171"/>
                  <a:gd name="T6" fmla="*/ 0 w 120"/>
                  <a:gd name="T7" fmla="*/ 138 h 171"/>
                  <a:gd name="T8" fmla="*/ 6 w 120"/>
                  <a:gd name="T9" fmla="*/ 0 h 171"/>
                  <a:gd name="T10" fmla="*/ 120 w 120"/>
                  <a:gd name="T11" fmla="*/ 33 h 171"/>
                </a:gdLst>
                <a:ahLst/>
                <a:cxnLst>
                  <a:cxn ang="0">
                    <a:pos x="T0" y="T1"/>
                  </a:cxn>
                  <a:cxn ang="0">
                    <a:pos x="T2" y="T3"/>
                  </a:cxn>
                  <a:cxn ang="0">
                    <a:pos x="T4" y="T5"/>
                  </a:cxn>
                  <a:cxn ang="0">
                    <a:pos x="T6" y="T7"/>
                  </a:cxn>
                  <a:cxn ang="0">
                    <a:pos x="T8" y="T9"/>
                  </a:cxn>
                  <a:cxn ang="0">
                    <a:pos x="T10" y="T11"/>
                  </a:cxn>
                </a:cxnLst>
                <a:rect l="0" t="0" r="r" b="b"/>
                <a:pathLst>
                  <a:path w="120" h="171">
                    <a:moveTo>
                      <a:pt x="120" y="33"/>
                    </a:moveTo>
                    <a:lnTo>
                      <a:pt x="114" y="171"/>
                    </a:lnTo>
                    <a:lnTo>
                      <a:pt x="36" y="147"/>
                    </a:lnTo>
                    <a:lnTo>
                      <a:pt x="0" y="138"/>
                    </a:lnTo>
                    <a:lnTo>
                      <a:pt x="6" y="0"/>
                    </a:lnTo>
                    <a:lnTo>
                      <a:pt x="120" y="33"/>
                    </a:lnTo>
                    <a:close/>
                  </a:path>
                </a:pathLst>
              </a:custGeom>
              <a:gradFill rotWithShape="0">
                <a:gsLst>
                  <a:gs pos="0">
                    <a:srgbClr val="FF0066">
                      <a:gamma/>
                      <a:shade val="0"/>
                      <a:invGamma/>
                    </a:srgbClr>
                  </a:gs>
                  <a:gs pos="100000">
                    <a:srgbClr val="FF0066"/>
                  </a:gs>
                </a:gsLst>
                <a:lin ang="2700000" scaled="1"/>
              </a:gra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575" name="Group 759"/>
              <p:cNvGrpSpPr>
                <a:grpSpLocks noChangeAspect="1"/>
              </p:cNvGrpSpPr>
              <p:nvPr/>
            </p:nvGrpSpPr>
            <p:grpSpPr bwMode="auto">
              <a:xfrm>
                <a:off x="4001" y="2126"/>
                <a:ext cx="183" cy="70"/>
                <a:chOff x="2052" y="33"/>
                <a:chExt cx="795" cy="378"/>
              </a:xfrm>
            </p:grpSpPr>
            <p:sp>
              <p:nvSpPr>
                <p:cNvPr id="163576" name="Freeform 760" descr="Granite"/>
                <p:cNvSpPr>
                  <a:spLocks noChangeAspect="1"/>
                </p:cNvSpPr>
                <p:nvPr/>
              </p:nvSpPr>
              <p:spPr bwMode="auto">
                <a:xfrm>
                  <a:off x="2052" y="33"/>
                  <a:ext cx="792" cy="378"/>
                </a:xfrm>
                <a:custGeom>
                  <a:avLst/>
                  <a:gdLst>
                    <a:gd name="T0" fmla="*/ 744 w 792"/>
                    <a:gd name="T1" fmla="*/ 0 h 378"/>
                    <a:gd name="T2" fmla="*/ 0 w 792"/>
                    <a:gd name="T3" fmla="*/ 81 h 378"/>
                    <a:gd name="T4" fmla="*/ 6 w 792"/>
                    <a:gd name="T5" fmla="*/ 378 h 378"/>
                    <a:gd name="T6" fmla="*/ 792 w 792"/>
                    <a:gd name="T7" fmla="*/ 213 h 378"/>
                    <a:gd name="T8" fmla="*/ 768 w 792"/>
                    <a:gd name="T9" fmla="*/ 189 h 378"/>
                    <a:gd name="T10" fmla="*/ 627 w 792"/>
                    <a:gd name="T11" fmla="*/ 189 h 378"/>
                    <a:gd name="T12" fmla="*/ 579 w 792"/>
                    <a:gd name="T13" fmla="*/ 132 h 378"/>
                    <a:gd name="T14" fmla="*/ 648 w 792"/>
                    <a:gd name="T15" fmla="*/ 60 h 378"/>
                    <a:gd name="T16" fmla="*/ 768 w 792"/>
                    <a:gd name="T17" fmla="*/ 15 h 378"/>
                    <a:gd name="T18" fmla="*/ 744 w 792"/>
                    <a:gd name="T19"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378">
                      <a:moveTo>
                        <a:pt x="744" y="0"/>
                      </a:moveTo>
                      <a:lnTo>
                        <a:pt x="0" y="81"/>
                      </a:lnTo>
                      <a:lnTo>
                        <a:pt x="6" y="378"/>
                      </a:lnTo>
                      <a:lnTo>
                        <a:pt x="792" y="213"/>
                      </a:lnTo>
                      <a:lnTo>
                        <a:pt x="768" y="189"/>
                      </a:lnTo>
                      <a:lnTo>
                        <a:pt x="627" y="189"/>
                      </a:lnTo>
                      <a:lnTo>
                        <a:pt x="579" y="132"/>
                      </a:lnTo>
                      <a:lnTo>
                        <a:pt x="648" y="60"/>
                      </a:lnTo>
                      <a:lnTo>
                        <a:pt x="768" y="15"/>
                      </a:lnTo>
                      <a:lnTo>
                        <a:pt x="744" y="0"/>
                      </a:lnTo>
                      <a:close/>
                    </a:path>
                  </a:pathLst>
                </a:custGeom>
                <a:blipFill dpi="0" rotWithShape="0">
                  <a:blip r:embed="rId18"/>
                  <a:srcRect/>
                  <a:tile tx="0" ty="0" sx="100000" sy="100000" flip="none" algn="tl"/>
                </a:blip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77" name="Freeform 761"/>
                <p:cNvSpPr>
                  <a:spLocks noChangeAspect="1"/>
                </p:cNvSpPr>
                <p:nvPr/>
              </p:nvSpPr>
              <p:spPr bwMode="auto">
                <a:xfrm>
                  <a:off x="2055" y="33"/>
                  <a:ext cx="792" cy="378"/>
                </a:xfrm>
                <a:custGeom>
                  <a:avLst/>
                  <a:gdLst>
                    <a:gd name="T0" fmla="*/ 744 w 792"/>
                    <a:gd name="T1" fmla="*/ 0 h 378"/>
                    <a:gd name="T2" fmla="*/ 0 w 792"/>
                    <a:gd name="T3" fmla="*/ 81 h 378"/>
                    <a:gd name="T4" fmla="*/ 6 w 792"/>
                    <a:gd name="T5" fmla="*/ 378 h 378"/>
                    <a:gd name="T6" fmla="*/ 792 w 792"/>
                    <a:gd name="T7" fmla="*/ 213 h 378"/>
                    <a:gd name="T8" fmla="*/ 768 w 792"/>
                    <a:gd name="T9" fmla="*/ 189 h 378"/>
                    <a:gd name="T10" fmla="*/ 627 w 792"/>
                    <a:gd name="T11" fmla="*/ 189 h 378"/>
                    <a:gd name="T12" fmla="*/ 579 w 792"/>
                    <a:gd name="T13" fmla="*/ 132 h 378"/>
                    <a:gd name="T14" fmla="*/ 648 w 792"/>
                    <a:gd name="T15" fmla="*/ 60 h 378"/>
                    <a:gd name="T16" fmla="*/ 768 w 792"/>
                    <a:gd name="T17" fmla="*/ 15 h 378"/>
                    <a:gd name="T18" fmla="*/ 744 w 792"/>
                    <a:gd name="T19"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378">
                      <a:moveTo>
                        <a:pt x="744" y="0"/>
                      </a:moveTo>
                      <a:lnTo>
                        <a:pt x="0" y="81"/>
                      </a:lnTo>
                      <a:lnTo>
                        <a:pt x="6" y="378"/>
                      </a:lnTo>
                      <a:lnTo>
                        <a:pt x="792" y="213"/>
                      </a:lnTo>
                      <a:lnTo>
                        <a:pt x="768" y="189"/>
                      </a:lnTo>
                      <a:lnTo>
                        <a:pt x="627" y="189"/>
                      </a:lnTo>
                      <a:lnTo>
                        <a:pt x="579" y="132"/>
                      </a:lnTo>
                      <a:lnTo>
                        <a:pt x="648" y="60"/>
                      </a:lnTo>
                      <a:lnTo>
                        <a:pt x="768" y="15"/>
                      </a:lnTo>
                      <a:lnTo>
                        <a:pt x="744" y="0"/>
                      </a:lnTo>
                      <a:close/>
                    </a:path>
                  </a:pathLst>
                </a:custGeom>
                <a:solidFill>
                  <a:srgbClr val="6699FF">
                    <a:alpha val="50000"/>
                  </a:srgbClr>
                </a:soli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163578" name="Freeform 762" descr="Dashed vertical"/>
              <p:cNvSpPr>
                <a:spLocks noChangeAspect="1"/>
              </p:cNvSpPr>
              <p:nvPr/>
            </p:nvSpPr>
            <p:spPr bwMode="auto">
              <a:xfrm>
                <a:off x="4066" y="2029"/>
                <a:ext cx="41" cy="76"/>
              </a:xfrm>
              <a:custGeom>
                <a:avLst/>
                <a:gdLst>
                  <a:gd name="T0" fmla="*/ 0 w 176"/>
                  <a:gd name="T1" fmla="*/ 16 h 408"/>
                  <a:gd name="T2" fmla="*/ 8 w 176"/>
                  <a:gd name="T3" fmla="*/ 408 h 408"/>
                  <a:gd name="T4" fmla="*/ 168 w 176"/>
                  <a:gd name="T5" fmla="*/ 400 h 408"/>
                  <a:gd name="T6" fmla="*/ 176 w 176"/>
                  <a:gd name="T7" fmla="*/ 0 h 408"/>
                  <a:gd name="T8" fmla="*/ 0 w 176"/>
                  <a:gd name="T9" fmla="*/ 16 h 408"/>
                </a:gdLst>
                <a:ahLst/>
                <a:cxnLst>
                  <a:cxn ang="0">
                    <a:pos x="T0" y="T1"/>
                  </a:cxn>
                  <a:cxn ang="0">
                    <a:pos x="T2" y="T3"/>
                  </a:cxn>
                  <a:cxn ang="0">
                    <a:pos x="T4" y="T5"/>
                  </a:cxn>
                  <a:cxn ang="0">
                    <a:pos x="T6" y="T7"/>
                  </a:cxn>
                  <a:cxn ang="0">
                    <a:pos x="T8" y="T9"/>
                  </a:cxn>
                </a:cxnLst>
                <a:rect l="0" t="0" r="r" b="b"/>
                <a:pathLst>
                  <a:path w="176" h="408">
                    <a:moveTo>
                      <a:pt x="0" y="16"/>
                    </a:moveTo>
                    <a:lnTo>
                      <a:pt x="8" y="408"/>
                    </a:lnTo>
                    <a:lnTo>
                      <a:pt x="168" y="400"/>
                    </a:lnTo>
                    <a:lnTo>
                      <a:pt x="176" y="0"/>
                    </a:lnTo>
                    <a:lnTo>
                      <a:pt x="0" y="16"/>
                    </a:lnTo>
                    <a:close/>
                  </a:path>
                </a:pathLst>
              </a:custGeom>
              <a:pattFill prst="dashVert">
                <a:fgClr>
                  <a:srgbClr val="EAEAEA"/>
                </a:fgClr>
                <a:bgClr>
                  <a:schemeClr val="folHlink"/>
                </a:bgClr>
              </a:patt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79" name="Freeform 763"/>
              <p:cNvSpPr>
                <a:spLocks noChangeAspect="1"/>
              </p:cNvSpPr>
              <p:nvPr/>
            </p:nvSpPr>
            <p:spPr bwMode="auto">
              <a:xfrm>
                <a:off x="4068" y="2029"/>
                <a:ext cx="41" cy="76"/>
              </a:xfrm>
              <a:custGeom>
                <a:avLst/>
                <a:gdLst>
                  <a:gd name="T0" fmla="*/ 0 w 176"/>
                  <a:gd name="T1" fmla="*/ 16 h 408"/>
                  <a:gd name="T2" fmla="*/ 8 w 176"/>
                  <a:gd name="T3" fmla="*/ 408 h 408"/>
                  <a:gd name="T4" fmla="*/ 168 w 176"/>
                  <a:gd name="T5" fmla="*/ 400 h 408"/>
                  <a:gd name="T6" fmla="*/ 176 w 176"/>
                  <a:gd name="T7" fmla="*/ 0 h 408"/>
                  <a:gd name="T8" fmla="*/ 0 w 176"/>
                  <a:gd name="T9" fmla="*/ 16 h 408"/>
                </a:gdLst>
                <a:ahLst/>
                <a:cxnLst>
                  <a:cxn ang="0">
                    <a:pos x="T0" y="T1"/>
                  </a:cxn>
                  <a:cxn ang="0">
                    <a:pos x="T2" y="T3"/>
                  </a:cxn>
                  <a:cxn ang="0">
                    <a:pos x="T4" y="T5"/>
                  </a:cxn>
                  <a:cxn ang="0">
                    <a:pos x="T6" y="T7"/>
                  </a:cxn>
                  <a:cxn ang="0">
                    <a:pos x="T8" y="T9"/>
                  </a:cxn>
                </a:cxnLst>
                <a:rect l="0" t="0" r="r" b="b"/>
                <a:pathLst>
                  <a:path w="176" h="408">
                    <a:moveTo>
                      <a:pt x="0" y="16"/>
                    </a:moveTo>
                    <a:lnTo>
                      <a:pt x="8" y="408"/>
                    </a:lnTo>
                    <a:lnTo>
                      <a:pt x="168" y="400"/>
                    </a:lnTo>
                    <a:lnTo>
                      <a:pt x="176" y="0"/>
                    </a:lnTo>
                    <a:lnTo>
                      <a:pt x="0" y="16"/>
                    </a:lnTo>
                    <a:close/>
                  </a:path>
                </a:pathLst>
              </a:custGeom>
              <a:solidFill>
                <a:srgbClr val="99CCFF">
                  <a:alpha val="50000"/>
                </a:srgbClr>
              </a:soli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80" name="Freeform 764"/>
              <p:cNvSpPr>
                <a:spLocks noChangeAspect="1"/>
              </p:cNvSpPr>
              <p:nvPr/>
            </p:nvSpPr>
            <p:spPr bwMode="auto">
              <a:xfrm>
                <a:off x="3877" y="2071"/>
                <a:ext cx="29" cy="10"/>
              </a:xfrm>
              <a:custGeom>
                <a:avLst/>
                <a:gdLst>
                  <a:gd name="T0" fmla="*/ 0 w 127"/>
                  <a:gd name="T1" fmla="*/ 8 h 56"/>
                  <a:gd name="T2" fmla="*/ 64 w 127"/>
                  <a:gd name="T3" fmla="*/ 56 h 56"/>
                  <a:gd name="T4" fmla="*/ 80 w 127"/>
                  <a:gd name="T5" fmla="*/ 16 h 56"/>
                  <a:gd name="T6" fmla="*/ 32 w 127"/>
                  <a:gd name="T7" fmla="*/ 0 h 56"/>
                  <a:gd name="T8" fmla="*/ 0 w 127"/>
                  <a:gd name="T9" fmla="*/ 8 h 56"/>
                </a:gdLst>
                <a:ahLst/>
                <a:cxnLst>
                  <a:cxn ang="0">
                    <a:pos x="T0" y="T1"/>
                  </a:cxn>
                  <a:cxn ang="0">
                    <a:pos x="T2" y="T3"/>
                  </a:cxn>
                  <a:cxn ang="0">
                    <a:pos x="T4" y="T5"/>
                  </a:cxn>
                  <a:cxn ang="0">
                    <a:pos x="T6" y="T7"/>
                  </a:cxn>
                  <a:cxn ang="0">
                    <a:pos x="T8" y="T9"/>
                  </a:cxn>
                </a:cxnLst>
                <a:rect l="0" t="0" r="r" b="b"/>
                <a:pathLst>
                  <a:path w="127" h="56">
                    <a:moveTo>
                      <a:pt x="0" y="8"/>
                    </a:moveTo>
                    <a:cubicBezTo>
                      <a:pt x="30" y="18"/>
                      <a:pt x="37" y="38"/>
                      <a:pt x="64" y="56"/>
                    </a:cubicBezTo>
                    <a:cubicBezTo>
                      <a:pt x="83" y="51"/>
                      <a:pt x="127" y="51"/>
                      <a:pt x="80" y="16"/>
                    </a:cubicBezTo>
                    <a:cubicBezTo>
                      <a:pt x="67" y="6"/>
                      <a:pt x="32" y="0"/>
                      <a:pt x="32" y="0"/>
                    </a:cubicBezTo>
                    <a:cubicBezTo>
                      <a:pt x="5" y="9"/>
                      <a:pt x="16" y="8"/>
                      <a:pt x="0" y="8"/>
                    </a:cubicBezTo>
                    <a:close/>
                  </a:path>
                </a:pathLst>
              </a:custGeom>
              <a:solidFill>
                <a:schemeClr val="tx1"/>
              </a:soli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81" name="Line 765"/>
              <p:cNvSpPr>
                <a:spLocks noChangeAspect="1" noChangeShapeType="1"/>
              </p:cNvSpPr>
              <p:nvPr/>
            </p:nvSpPr>
            <p:spPr bwMode="auto">
              <a:xfrm>
                <a:off x="3956" y="2092"/>
                <a:ext cx="118" cy="13"/>
              </a:xfrm>
              <a:prstGeom prst="line">
                <a:avLst/>
              </a:prstGeom>
              <a:noFill/>
              <a:ln w="31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582" name="Group 766"/>
              <p:cNvGrpSpPr>
                <a:grpSpLocks noChangeAspect="1"/>
              </p:cNvGrpSpPr>
              <p:nvPr/>
            </p:nvGrpSpPr>
            <p:grpSpPr bwMode="auto">
              <a:xfrm>
                <a:off x="3997" y="2065"/>
                <a:ext cx="63" cy="67"/>
                <a:chOff x="1516" y="2193"/>
                <a:chExt cx="124" cy="132"/>
              </a:xfrm>
            </p:grpSpPr>
            <p:sp>
              <p:nvSpPr>
                <p:cNvPr id="163583" name="AutoShape 767"/>
                <p:cNvSpPr>
                  <a:spLocks noChangeAspect="1" noChangeArrowheads="1"/>
                </p:cNvSpPr>
                <p:nvPr/>
              </p:nvSpPr>
              <p:spPr bwMode="auto">
                <a:xfrm rot="2056968">
                  <a:off x="1516" y="2193"/>
                  <a:ext cx="101" cy="132"/>
                </a:xfrm>
                <a:prstGeom prst="can">
                  <a:avLst>
                    <a:gd name="adj" fmla="val 45882"/>
                  </a:avLst>
                </a:prstGeom>
                <a:gradFill rotWithShape="0">
                  <a:gsLst>
                    <a:gs pos="0">
                      <a:srgbClr val="C0C0C0">
                        <a:gamma/>
                        <a:shade val="0"/>
                        <a:invGamma/>
                      </a:srgbClr>
                    </a:gs>
                    <a:gs pos="100000">
                      <a:srgbClr val="C0C0C0"/>
                    </a:gs>
                  </a:gsLst>
                  <a:lin ang="2700000" scaled="1"/>
                </a:gradFill>
                <a:ln w="31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84" name="Oval 768"/>
                <p:cNvSpPr>
                  <a:spLocks noChangeAspect="1" noChangeArrowheads="1"/>
                </p:cNvSpPr>
                <p:nvPr/>
              </p:nvSpPr>
              <p:spPr bwMode="auto">
                <a:xfrm rot="1697047">
                  <a:off x="1542" y="2196"/>
                  <a:ext cx="98" cy="53"/>
                </a:xfrm>
                <a:prstGeom prst="ellipse">
                  <a:avLst/>
                </a:prstGeom>
                <a:solidFill>
                  <a:schemeClr val="tx1"/>
                </a:solidFill>
                <a:ln w="31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163585" name="AutoShape 769"/>
              <p:cNvSpPr>
                <a:spLocks noChangeAspect="1" noChangeArrowheads="1"/>
              </p:cNvSpPr>
              <p:nvPr/>
            </p:nvSpPr>
            <p:spPr bwMode="auto">
              <a:xfrm rot="16363718">
                <a:off x="3948" y="2040"/>
                <a:ext cx="45" cy="54"/>
              </a:xfrm>
              <a:prstGeom prst="can">
                <a:avLst>
                  <a:gd name="adj" fmla="val 60000"/>
                </a:avLst>
              </a:prstGeom>
              <a:gradFill rotWithShape="0">
                <a:gsLst>
                  <a:gs pos="0">
                    <a:srgbClr val="C0C0C0">
                      <a:gamma/>
                      <a:shade val="46275"/>
                      <a:invGamma/>
                    </a:srgbClr>
                  </a:gs>
                  <a:gs pos="50000">
                    <a:srgbClr val="C0C0C0"/>
                  </a:gs>
                  <a:gs pos="100000">
                    <a:srgbClr val="C0C0C0">
                      <a:gamma/>
                      <a:shade val="46275"/>
                      <a:invGamma/>
                    </a:srgbClr>
                  </a:gs>
                </a:gsLst>
                <a:lin ang="5400000" scaled="1"/>
              </a:gradFill>
              <a:ln w="31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86" name="Oval 770"/>
              <p:cNvSpPr>
                <a:spLocks noChangeAspect="1" noChangeArrowheads="1"/>
              </p:cNvSpPr>
              <p:nvPr/>
            </p:nvSpPr>
            <p:spPr bwMode="auto">
              <a:xfrm>
                <a:off x="3945" y="2043"/>
                <a:ext cx="28" cy="47"/>
              </a:xfrm>
              <a:prstGeom prst="ellipse">
                <a:avLst/>
              </a:prstGeom>
              <a:gradFill rotWithShape="0">
                <a:gsLst>
                  <a:gs pos="0">
                    <a:srgbClr val="C0C0C0">
                      <a:gamma/>
                      <a:tint val="0"/>
                      <a:invGamma/>
                    </a:srgbClr>
                  </a:gs>
                  <a:gs pos="100000">
                    <a:srgbClr val="C0C0C0"/>
                  </a:gs>
                </a:gsLst>
                <a:path path="shape">
                  <a:fillToRect l="50000" t="50000" r="50000" b="50000"/>
                </a:path>
              </a:gradFill>
              <a:ln w="31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587" name="Group 771"/>
              <p:cNvGrpSpPr>
                <a:grpSpLocks noChangeAspect="1"/>
              </p:cNvGrpSpPr>
              <p:nvPr/>
            </p:nvGrpSpPr>
            <p:grpSpPr bwMode="auto">
              <a:xfrm>
                <a:off x="3887" y="2005"/>
                <a:ext cx="252" cy="39"/>
                <a:chOff x="1718" y="1811"/>
                <a:chExt cx="424" cy="66"/>
              </a:xfrm>
            </p:grpSpPr>
            <p:sp>
              <p:nvSpPr>
                <p:cNvPr id="163588" name="Freeform 772" descr="Dark vertical"/>
                <p:cNvSpPr>
                  <a:spLocks noChangeAspect="1"/>
                </p:cNvSpPr>
                <p:nvPr/>
              </p:nvSpPr>
              <p:spPr bwMode="auto">
                <a:xfrm>
                  <a:off x="1720" y="1835"/>
                  <a:ext cx="174" cy="41"/>
                </a:xfrm>
                <a:custGeom>
                  <a:avLst/>
                  <a:gdLst>
                    <a:gd name="T0" fmla="*/ 3 w 450"/>
                    <a:gd name="T1" fmla="*/ 0 h 129"/>
                    <a:gd name="T2" fmla="*/ 0 w 450"/>
                    <a:gd name="T3" fmla="*/ 60 h 129"/>
                    <a:gd name="T4" fmla="*/ 450 w 450"/>
                    <a:gd name="T5" fmla="*/ 129 h 129"/>
                    <a:gd name="T6" fmla="*/ 450 w 450"/>
                    <a:gd name="T7" fmla="*/ 78 h 129"/>
                    <a:gd name="T8" fmla="*/ 3 w 450"/>
                    <a:gd name="T9" fmla="*/ 0 h 129"/>
                  </a:gdLst>
                  <a:ahLst/>
                  <a:cxnLst>
                    <a:cxn ang="0">
                      <a:pos x="T0" y="T1"/>
                    </a:cxn>
                    <a:cxn ang="0">
                      <a:pos x="T2" y="T3"/>
                    </a:cxn>
                    <a:cxn ang="0">
                      <a:pos x="T4" y="T5"/>
                    </a:cxn>
                    <a:cxn ang="0">
                      <a:pos x="T6" y="T7"/>
                    </a:cxn>
                    <a:cxn ang="0">
                      <a:pos x="T8" y="T9"/>
                    </a:cxn>
                  </a:cxnLst>
                  <a:rect l="0" t="0" r="r" b="b"/>
                  <a:pathLst>
                    <a:path w="450" h="129">
                      <a:moveTo>
                        <a:pt x="3" y="0"/>
                      </a:moveTo>
                      <a:lnTo>
                        <a:pt x="0" y="60"/>
                      </a:lnTo>
                      <a:lnTo>
                        <a:pt x="450" y="129"/>
                      </a:lnTo>
                      <a:lnTo>
                        <a:pt x="450" y="78"/>
                      </a:lnTo>
                      <a:lnTo>
                        <a:pt x="3" y="0"/>
                      </a:lnTo>
                      <a:close/>
                    </a:path>
                  </a:pathLst>
                </a:custGeom>
                <a:pattFill prst="dkVert">
                  <a:fgClr>
                    <a:schemeClr val="hlink"/>
                  </a:fgClr>
                  <a:bgClr>
                    <a:schemeClr val="bg1"/>
                  </a:bgClr>
                </a:patt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89" name="Freeform 773" descr="Dark vertical"/>
                <p:cNvSpPr>
                  <a:spLocks noChangeAspect="1"/>
                </p:cNvSpPr>
                <p:nvPr/>
              </p:nvSpPr>
              <p:spPr bwMode="auto">
                <a:xfrm>
                  <a:off x="1893" y="1834"/>
                  <a:ext cx="241" cy="43"/>
                </a:xfrm>
                <a:custGeom>
                  <a:avLst/>
                  <a:gdLst>
                    <a:gd name="T0" fmla="*/ 621 w 624"/>
                    <a:gd name="T1" fmla="*/ 0 h 135"/>
                    <a:gd name="T2" fmla="*/ 624 w 624"/>
                    <a:gd name="T3" fmla="*/ 60 h 135"/>
                    <a:gd name="T4" fmla="*/ 0 w 624"/>
                    <a:gd name="T5" fmla="*/ 135 h 135"/>
                    <a:gd name="T6" fmla="*/ 0 w 624"/>
                    <a:gd name="T7" fmla="*/ 81 h 135"/>
                    <a:gd name="T8" fmla="*/ 621 w 624"/>
                    <a:gd name="T9" fmla="*/ 0 h 135"/>
                  </a:gdLst>
                  <a:ahLst/>
                  <a:cxnLst>
                    <a:cxn ang="0">
                      <a:pos x="T0" y="T1"/>
                    </a:cxn>
                    <a:cxn ang="0">
                      <a:pos x="T2" y="T3"/>
                    </a:cxn>
                    <a:cxn ang="0">
                      <a:pos x="T4" y="T5"/>
                    </a:cxn>
                    <a:cxn ang="0">
                      <a:pos x="T6" y="T7"/>
                    </a:cxn>
                    <a:cxn ang="0">
                      <a:pos x="T8" y="T9"/>
                    </a:cxn>
                  </a:cxnLst>
                  <a:rect l="0" t="0" r="r" b="b"/>
                  <a:pathLst>
                    <a:path w="624" h="135">
                      <a:moveTo>
                        <a:pt x="621" y="0"/>
                      </a:moveTo>
                      <a:lnTo>
                        <a:pt x="624" y="60"/>
                      </a:lnTo>
                      <a:lnTo>
                        <a:pt x="0" y="135"/>
                      </a:lnTo>
                      <a:lnTo>
                        <a:pt x="0" y="81"/>
                      </a:lnTo>
                      <a:lnTo>
                        <a:pt x="621" y="0"/>
                      </a:lnTo>
                      <a:close/>
                    </a:path>
                  </a:pathLst>
                </a:custGeom>
                <a:pattFill prst="dkVert">
                  <a:fgClr>
                    <a:srgbClr val="6699FF"/>
                  </a:fgClr>
                  <a:bgClr>
                    <a:schemeClr val="hlink"/>
                  </a:bgClr>
                </a:patt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590" name="Freeform 774"/>
                <p:cNvSpPr>
                  <a:spLocks noChangeAspect="1"/>
                </p:cNvSpPr>
                <p:nvPr/>
              </p:nvSpPr>
              <p:spPr bwMode="auto">
                <a:xfrm>
                  <a:off x="1718" y="1811"/>
                  <a:ext cx="424" cy="50"/>
                </a:xfrm>
                <a:custGeom>
                  <a:avLst/>
                  <a:gdLst>
                    <a:gd name="T0" fmla="*/ 0 w 1098"/>
                    <a:gd name="T1" fmla="*/ 75 h 159"/>
                    <a:gd name="T2" fmla="*/ 459 w 1098"/>
                    <a:gd name="T3" fmla="*/ 159 h 159"/>
                    <a:gd name="T4" fmla="*/ 1098 w 1098"/>
                    <a:gd name="T5" fmla="*/ 75 h 159"/>
                    <a:gd name="T6" fmla="*/ 645 w 1098"/>
                    <a:gd name="T7" fmla="*/ 0 h 159"/>
                    <a:gd name="T8" fmla="*/ 9 w 1098"/>
                    <a:gd name="T9" fmla="*/ 72 h 159"/>
                    <a:gd name="T10" fmla="*/ 21 w 1098"/>
                    <a:gd name="T11" fmla="*/ 54 h 159"/>
                    <a:gd name="T12" fmla="*/ 0 w 1098"/>
                    <a:gd name="T13" fmla="*/ 75 h 159"/>
                  </a:gdLst>
                  <a:ahLst/>
                  <a:cxnLst>
                    <a:cxn ang="0">
                      <a:pos x="T0" y="T1"/>
                    </a:cxn>
                    <a:cxn ang="0">
                      <a:pos x="T2" y="T3"/>
                    </a:cxn>
                    <a:cxn ang="0">
                      <a:pos x="T4" y="T5"/>
                    </a:cxn>
                    <a:cxn ang="0">
                      <a:pos x="T6" y="T7"/>
                    </a:cxn>
                    <a:cxn ang="0">
                      <a:pos x="T8" y="T9"/>
                    </a:cxn>
                    <a:cxn ang="0">
                      <a:pos x="T10" y="T11"/>
                    </a:cxn>
                    <a:cxn ang="0">
                      <a:pos x="T12" y="T13"/>
                    </a:cxn>
                  </a:cxnLst>
                  <a:rect l="0" t="0" r="r" b="b"/>
                  <a:pathLst>
                    <a:path w="1098" h="159">
                      <a:moveTo>
                        <a:pt x="0" y="75"/>
                      </a:moveTo>
                      <a:lnTo>
                        <a:pt x="459" y="159"/>
                      </a:lnTo>
                      <a:lnTo>
                        <a:pt x="1098" y="75"/>
                      </a:lnTo>
                      <a:lnTo>
                        <a:pt x="645" y="0"/>
                      </a:lnTo>
                      <a:cubicBezTo>
                        <a:pt x="433" y="24"/>
                        <a:pt x="222" y="54"/>
                        <a:pt x="9" y="72"/>
                      </a:cubicBezTo>
                      <a:cubicBezTo>
                        <a:pt x="2" y="73"/>
                        <a:pt x="21" y="54"/>
                        <a:pt x="21" y="54"/>
                      </a:cubicBezTo>
                      <a:cubicBezTo>
                        <a:pt x="21" y="54"/>
                        <a:pt x="0" y="75"/>
                        <a:pt x="0" y="75"/>
                      </a:cubicBezTo>
                      <a:close/>
                    </a:path>
                  </a:pathLst>
                </a:custGeom>
                <a:solidFill>
                  <a:srgbClr val="000066"/>
                </a:soli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grpSp>
      <p:sp>
        <p:nvSpPr>
          <p:cNvPr id="163591" name="Line 775"/>
          <p:cNvSpPr>
            <a:spLocks noChangeShapeType="1"/>
          </p:cNvSpPr>
          <p:nvPr/>
        </p:nvSpPr>
        <p:spPr bwMode="auto">
          <a:xfrm rot="-127278">
            <a:off x="457200" y="5257800"/>
            <a:ext cx="4876800" cy="762000"/>
          </a:xfrm>
          <a:prstGeom prst="line">
            <a:avLst/>
          </a:prstGeom>
          <a:noFill/>
          <a:ln w="254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163592" name="Picture 776" descr="C:\Documents and Settings\pleimannm\Desktop\ship.gif"/>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96200" y="5575300"/>
            <a:ext cx="533400" cy="368300"/>
          </a:xfrm>
          <a:prstGeom prst="rect">
            <a:avLst/>
          </a:prstGeom>
          <a:noFill/>
          <a:extLst>
            <a:ext uri="{909E8E84-426E-40DD-AFC4-6F175D3DCCD1}">
              <a14:hiddenFill xmlns:a14="http://schemas.microsoft.com/office/drawing/2010/main">
                <a:solidFill>
                  <a:srgbClr val="FFFFFF"/>
                </a:solidFill>
              </a14:hiddenFill>
            </a:ext>
          </a:extLst>
        </p:spPr>
      </p:pic>
      <p:sp>
        <p:nvSpPr>
          <p:cNvPr id="163593" name="Line 777"/>
          <p:cNvSpPr>
            <a:spLocks noChangeShapeType="1"/>
          </p:cNvSpPr>
          <p:nvPr/>
        </p:nvSpPr>
        <p:spPr bwMode="auto">
          <a:xfrm flipH="1">
            <a:off x="1981200" y="3810000"/>
            <a:ext cx="3886200" cy="53340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163594" name="Group 778"/>
          <p:cNvGrpSpPr>
            <a:grpSpLocks/>
          </p:cNvGrpSpPr>
          <p:nvPr/>
        </p:nvGrpSpPr>
        <p:grpSpPr bwMode="auto">
          <a:xfrm>
            <a:off x="4572000" y="2930525"/>
            <a:ext cx="838200" cy="803275"/>
            <a:chOff x="2928" y="2064"/>
            <a:chExt cx="528" cy="506"/>
          </a:xfrm>
        </p:grpSpPr>
        <p:sp>
          <p:nvSpPr>
            <p:cNvPr id="163595" name="Freeform 779"/>
            <p:cNvSpPr>
              <a:spLocks/>
            </p:cNvSpPr>
            <p:nvPr/>
          </p:nvSpPr>
          <p:spPr bwMode="auto">
            <a:xfrm>
              <a:off x="2928" y="2064"/>
              <a:ext cx="432" cy="384"/>
            </a:xfrm>
            <a:custGeom>
              <a:avLst/>
              <a:gdLst>
                <a:gd name="T0" fmla="*/ 1392 w 1392"/>
                <a:gd name="T1" fmla="*/ 480 h 480"/>
                <a:gd name="T2" fmla="*/ 1200 w 1392"/>
                <a:gd name="T3" fmla="*/ 336 h 480"/>
                <a:gd name="T4" fmla="*/ 528 w 1392"/>
                <a:gd name="T5" fmla="*/ 48 h 480"/>
                <a:gd name="T6" fmla="*/ 0 w 1392"/>
                <a:gd name="T7" fmla="*/ 48 h 480"/>
              </a:gdLst>
              <a:ahLst/>
              <a:cxnLst>
                <a:cxn ang="0">
                  <a:pos x="T0" y="T1"/>
                </a:cxn>
                <a:cxn ang="0">
                  <a:pos x="T2" y="T3"/>
                </a:cxn>
                <a:cxn ang="0">
                  <a:pos x="T4" y="T5"/>
                </a:cxn>
                <a:cxn ang="0">
                  <a:pos x="T6" y="T7"/>
                </a:cxn>
              </a:cxnLst>
              <a:rect l="0" t="0" r="r" b="b"/>
              <a:pathLst>
                <a:path w="1392" h="480">
                  <a:moveTo>
                    <a:pt x="1392" y="480"/>
                  </a:moveTo>
                  <a:cubicBezTo>
                    <a:pt x="1368" y="444"/>
                    <a:pt x="1344" y="408"/>
                    <a:pt x="1200" y="336"/>
                  </a:cubicBezTo>
                  <a:cubicBezTo>
                    <a:pt x="1056" y="264"/>
                    <a:pt x="728" y="96"/>
                    <a:pt x="528" y="48"/>
                  </a:cubicBezTo>
                  <a:cubicBezTo>
                    <a:pt x="328" y="0"/>
                    <a:pt x="104" y="56"/>
                    <a:pt x="0" y="48"/>
                  </a:cubicBezTo>
                </a:path>
              </a:pathLst>
            </a:cu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163596" name="Picture 780" descr="C:\Documents and Settings\pleimannm\Desktop\Launch2.tif"/>
            <p:cNvPicPr>
              <a:picLocks noChangeAspect="1" noChangeArrowheads="1"/>
            </p:cNvPicPr>
            <p:nvPr/>
          </p:nvPicPr>
          <p:blipFill>
            <a:blip r:embed="rId20" cstate="print">
              <a:extLst>
                <a:ext uri="{28A0092B-C50C-407E-A947-70E740481C1C}">
                  <a14:useLocalDpi xmlns:a14="http://schemas.microsoft.com/office/drawing/2010/main" val="0"/>
                </a:ext>
              </a:extLst>
            </a:blip>
            <a:srcRect r="17361" b="33577"/>
            <a:stretch>
              <a:fillRect/>
            </a:stretch>
          </p:blipFill>
          <p:spPr bwMode="auto">
            <a:xfrm>
              <a:off x="3293" y="2352"/>
              <a:ext cx="163" cy="2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597" name="Group 781"/>
          <p:cNvGrpSpPr>
            <a:grpSpLocks/>
          </p:cNvGrpSpPr>
          <p:nvPr/>
        </p:nvGrpSpPr>
        <p:grpSpPr bwMode="auto">
          <a:xfrm>
            <a:off x="5638800" y="3568700"/>
            <a:ext cx="533400" cy="325438"/>
            <a:chOff x="3552" y="2248"/>
            <a:chExt cx="336" cy="205"/>
          </a:xfrm>
        </p:grpSpPr>
        <p:graphicFrame>
          <p:nvGraphicFramePr>
            <p:cNvPr id="163598" name="Object 782">
              <a:hlinkClick r:id="" action="ppaction://ole?verb=0"/>
            </p:cNvPr>
            <p:cNvGraphicFramePr>
              <a:graphicFrameLocks/>
            </p:cNvGraphicFramePr>
            <p:nvPr/>
          </p:nvGraphicFramePr>
          <p:xfrm>
            <a:off x="3552" y="2352"/>
            <a:ext cx="288" cy="101"/>
          </p:xfrm>
          <a:graphic>
            <a:graphicData uri="http://schemas.openxmlformats.org/presentationml/2006/ole">
              <mc:AlternateContent xmlns:mc="http://schemas.openxmlformats.org/markup-compatibility/2006">
                <mc:Choice xmlns:v="urn:schemas-microsoft-com:vml" Requires="v">
                  <p:oleObj spid="_x0000_s6218" name="Clip" r:id="rId21" imgW="5599080" imgH="3587400" progId="MS_ClipArt_Gallery.5">
                    <p:embed/>
                  </p:oleObj>
                </mc:Choice>
                <mc:Fallback>
                  <p:oleObj name="Clip" r:id="rId21" imgW="5599080" imgH="3587400" progId="MS_ClipArt_Gallery.5">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52" y="2352"/>
                          <a:ext cx="288" cy="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3599" name="Group 783"/>
            <p:cNvGrpSpPr>
              <a:grpSpLocks noChangeAspect="1"/>
            </p:cNvGrpSpPr>
            <p:nvPr/>
          </p:nvGrpSpPr>
          <p:grpSpPr bwMode="auto">
            <a:xfrm>
              <a:off x="3727" y="2248"/>
              <a:ext cx="161" cy="200"/>
              <a:chOff x="3930" y="3209"/>
              <a:chExt cx="120" cy="149"/>
            </a:xfrm>
          </p:grpSpPr>
          <p:sp>
            <p:nvSpPr>
              <p:cNvPr id="163600" name="Freeform 784"/>
              <p:cNvSpPr>
                <a:spLocks noChangeAspect="1"/>
              </p:cNvSpPr>
              <p:nvPr/>
            </p:nvSpPr>
            <p:spPr bwMode="auto">
              <a:xfrm>
                <a:off x="3954" y="3279"/>
                <a:ext cx="96" cy="76"/>
              </a:xfrm>
              <a:custGeom>
                <a:avLst/>
                <a:gdLst>
                  <a:gd name="T0" fmla="*/ 95 w 96"/>
                  <a:gd name="T1" fmla="*/ 69 h 76"/>
                  <a:gd name="T2" fmla="*/ 84 w 96"/>
                  <a:gd name="T3" fmla="*/ 61 h 76"/>
                  <a:gd name="T4" fmla="*/ 86 w 96"/>
                  <a:gd name="T5" fmla="*/ 56 h 76"/>
                  <a:gd name="T6" fmla="*/ 73 w 96"/>
                  <a:gd name="T7" fmla="*/ 52 h 76"/>
                  <a:gd name="T8" fmla="*/ 76 w 96"/>
                  <a:gd name="T9" fmla="*/ 50 h 76"/>
                  <a:gd name="T10" fmla="*/ 59 w 96"/>
                  <a:gd name="T11" fmla="*/ 16 h 76"/>
                  <a:gd name="T12" fmla="*/ 59 w 96"/>
                  <a:gd name="T13" fmla="*/ 16 h 76"/>
                  <a:gd name="T14" fmla="*/ 52 w 96"/>
                  <a:gd name="T15" fmla="*/ 3 h 76"/>
                  <a:gd name="T16" fmla="*/ 48 w 96"/>
                  <a:gd name="T17" fmla="*/ 10 h 76"/>
                  <a:gd name="T18" fmla="*/ 44 w 96"/>
                  <a:gd name="T19" fmla="*/ 17 h 76"/>
                  <a:gd name="T20" fmla="*/ 39 w 96"/>
                  <a:gd name="T21" fmla="*/ 23 h 76"/>
                  <a:gd name="T22" fmla="*/ 19 w 96"/>
                  <a:gd name="T23" fmla="*/ 51 h 76"/>
                  <a:gd name="T24" fmla="*/ 40 w 96"/>
                  <a:gd name="T25" fmla="*/ 34 h 76"/>
                  <a:gd name="T26" fmla="*/ 38 w 96"/>
                  <a:gd name="T27" fmla="*/ 51 h 76"/>
                  <a:gd name="T28" fmla="*/ 48 w 96"/>
                  <a:gd name="T29" fmla="*/ 51 h 76"/>
                  <a:gd name="T30" fmla="*/ 48 w 96"/>
                  <a:gd name="T31" fmla="*/ 47 h 76"/>
                  <a:gd name="T32" fmla="*/ 45 w 96"/>
                  <a:gd name="T33" fmla="*/ 31 h 76"/>
                  <a:gd name="T34" fmla="*/ 41 w 96"/>
                  <a:gd name="T35" fmla="*/ 31 h 76"/>
                  <a:gd name="T36" fmla="*/ 23 w 96"/>
                  <a:gd name="T37" fmla="*/ 48 h 76"/>
                  <a:gd name="T38" fmla="*/ 40 w 96"/>
                  <a:gd name="T39" fmla="*/ 30 h 76"/>
                  <a:gd name="T40" fmla="*/ 41 w 96"/>
                  <a:gd name="T41" fmla="*/ 22 h 76"/>
                  <a:gd name="T42" fmla="*/ 45 w 96"/>
                  <a:gd name="T43" fmla="*/ 30 h 76"/>
                  <a:gd name="T44" fmla="*/ 51 w 96"/>
                  <a:gd name="T45" fmla="*/ 7 h 76"/>
                  <a:gd name="T46" fmla="*/ 49 w 96"/>
                  <a:gd name="T47" fmla="*/ 30 h 76"/>
                  <a:gd name="T48" fmla="*/ 35 w 96"/>
                  <a:gd name="T49" fmla="*/ 31 h 76"/>
                  <a:gd name="T50" fmla="*/ 48 w 96"/>
                  <a:gd name="T51" fmla="*/ 51 h 76"/>
                  <a:gd name="T52" fmla="*/ 52 w 96"/>
                  <a:gd name="T53" fmla="*/ 31 h 76"/>
                  <a:gd name="T54" fmla="*/ 58 w 96"/>
                  <a:gd name="T55" fmla="*/ 48 h 76"/>
                  <a:gd name="T56" fmla="*/ 52 w 96"/>
                  <a:gd name="T57" fmla="*/ 31 h 76"/>
                  <a:gd name="T58" fmla="*/ 58 w 96"/>
                  <a:gd name="T59" fmla="*/ 51 h 76"/>
                  <a:gd name="T60" fmla="*/ 61 w 96"/>
                  <a:gd name="T61" fmla="*/ 34 h 76"/>
                  <a:gd name="T62" fmla="*/ 52 w 96"/>
                  <a:gd name="T63" fmla="*/ 30 h 76"/>
                  <a:gd name="T64" fmla="*/ 57 w 96"/>
                  <a:gd name="T65" fmla="*/ 15 h 76"/>
                  <a:gd name="T66" fmla="*/ 53 w 96"/>
                  <a:gd name="T67" fmla="*/ 20 h 76"/>
                  <a:gd name="T68" fmla="*/ 66 w 96"/>
                  <a:gd name="T69" fmla="*/ 51 h 76"/>
                  <a:gd name="T70" fmla="*/ 19 w 96"/>
                  <a:gd name="T71" fmla="*/ 56 h 76"/>
                  <a:gd name="T72" fmla="*/ 7 w 96"/>
                  <a:gd name="T73" fmla="*/ 61 h 76"/>
                  <a:gd name="T74" fmla="*/ 2 w 96"/>
                  <a:gd name="T75" fmla="*/ 69 h 76"/>
                  <a:gd name="T76" fmla="*/ 0 w 96"/>
                  <a:gd name="T77" fmla="*/ 75 h 76"/>
                  <a:gd name="T78" fmla="*/ 66 w 96"/>
                  <a:gd name="T79" fmla="*/ 56 h 76"/>
                  <a:gd name="T80" fmla="*/ 51 w 96"/>
                  <a:gd name="T81" fmla="*/ 53 h 76"/>
                  <a:gd name="T82" fmla="*/ 66 w 96"/>
                  <a:gd name="T83" fmla="*/ 56 h 76"/>
                  <a:gd name="T84" fmla="*/ 48 w 96"/>
                  <a:gd name="T85" fmla="*/ 56 h 76"/>
                  <a:gd name="T86" fmla="*/ 21 w 96"/>
                  <a:gd name="T87" fmla="*/ 53 h 76"/>
                  <a:gd name="T88" fmla="*/ 48 w 96"/>
                  <a:gd name="T89"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 h="76">
                    <a:moveTo>
                      <a:pt x="95" y="75"/>
                    </a:moveTo>
                    <a:lnTo>
                      <a:pt x="95" y="69"/>
                    </a:lnTo>
                    <a:lnTo>
                      <a:pt x="91" y="69"/>
                    </a:lnTo>
                    <a:lnTo>
                      <a:pt x="84" y="61"/>
                    </a:lnTo>
                    <a:lnTo>
                      <a:pt x="86" y="61"/>
                    </a:lnTo>
                    <a:lnTo>
                      <a:pt x="86" y="56"/>
                    </a:lnTo>
                    <a:lnTo>
                      <a:pt x="71" y="56"/>
                    </a:lnTo>
                    <a:lnTo>
                      <a:pt x="73" y="52"/>
                    </a:lnTo>
                    <a:lnTo>
                      <a:pt x="76" y="52"/>
                    </a:lnTo>
                    <a:lnTo>
                      <a:pt x="76" y="50"/>
                    </a:lnTo>
                    <a:lnTo>
                      <a:pt x="68" y="50"/>
                    </a:lnTo>
                    <a:lnTo>
                      <a:pt x="59" y="16"/>
                    </a:lnTo>
                    <a:lnTo>
                      <a:pt x="63" y="15"/>
                    </a:lnTo>
                    <a:lnTo>
                      <a:pt x="59" y="16"/>
                    </a:lnTo>
                    <a:lnTo>
                      <a:pt x="54" y="0"/>
                    </a:lnTo>
                    <a:lnTo>
                      <a:pt x="52" y="3"/>
                    </a:lnTo>
                    <a:lnTo>
                      <a:pt x="51" y="6"/>
                    </a:lnTo>
                    <a:lnTo>
                      <a:pt x="48" y="10"/>
                    </a:lnTo>
                    <a:lnTo>
                      <a:pt x="46" y="14"/>
                    </a:lnTo>
                    <a:lnTo>
                      <a:pt x="44" y="17"/>
                    </a:lnTo>
                    <a:lnTo>
                      <a:pt x="41" y="20"/>
                    </a:lnTo>
                    <a:lnTo>
                      <a:pt x="39" y="23"/>
                    </a:lnTo>
                    <a:lnTo>
                      <a:pt x="35" y="26"/>
                    </a:lnTo>
                    <a:lnTo>
                      <a:pt x="19" y="51"/>
                    </a:lnTo>
                    <a:lnTo>
                      <a:pt x="23" y="51"/>
                    </a:lnTo>
                    <a:lnTo>
                      <a:pt x="40" y="34"/>
                    </a:lnTo>
                    <a:lnTo>
                      <a:pt x="36" y="51"/>
                    </a:lnTo>
                    <a:lnTo>
                      <a:pt x="38" y="51"/>
                    </a:lnTo>
                    <a:lnTo>
                      <a:pt x="46" y="34"/>
                    </a:lnTo>
                    <a:lnTo>
                      <a:pt x="48" y="51"/>
                    </a:lnTo>
                    <a:lnTo>
                      <a:pt x="48" y="51"/>
                    </a:lnTo>
                    <a:lnTo>
                      <a:pt x="48" y="47"/>
                    </a:lnTo>
                    <a:lnTo>
                      <a:pt x="47" y="31"/>
                    </a:lnTo>
                    <a:lnTo>
                      <a:pt x="45" y="31"/>
                    </a:lnTo>
                    <a:lnTo>
                      <a:pt x="39" y="45"/>
                    </a:lnTo>
                    <a:lnTo>
                      <a:pt x="41" y="31"/>
                    </a:lnTo>
                    <a:lnTo>
                      <a:pt x="40" y="31"/>
                    </a:lnTo>
                    <a:lnTo>
                      <a:pt x="23" y="48"/>
                    </a:lnTo>
                    <a:lnTo>
                      <a:pt x="40" y="24"/>
                    </a:lnTo>
                    <a:lnTo>
                      <a:pt x="40" y="30"/>
                    </a:lnTo>
                    <a:lnTo>
                      <a:pt x="41" y="30"/>
                    </a:lnTo>
                    <a:lnTo>
                      <a:pt x="41" y="22"/>
                    </a:lnTo>
                    <a:lnTo>
                      <a:pt x="49" y="10"/>
                    </a:lnTo>
                    <a:lnTo>
                      <a:pt x="45" y="30"/>
                    </a:lnTo>
                    <a:lnTo>
                      <a:pt x="47" y="30"/>
                    </a:lnTo>
                    <a:lnTo>
                      <a:pt x="51" y="7"/>
                    </a:lnTo>
                    <a:lnTo>
                      <a:pt x="52" y="6"/>
                    </a:lnTo>
                    <a:lnTo>
                      <a:pt x="49" y="30"/>
                    </a:lnTo>
                    <a:lnTo>
                      <a:pt x="36" y="30"/>
                    </a:lnTo>
                    <a:lnTo>
                      <a:pt x="35" y="31"/>
                    </a:lnTo>
                    <a:lnTo>
                      <a:pt x="49" y="31"/>
                    </a:lnTo>
                    <a:lnTo>
                      <a:pt x="48" y="51"/>
                    </a:lnTo>
                    <a:lnTo>
                      <a:pt x="51" y="51"/>
                    </a:lnTo>
                    <a:lnTo>
                      <a:pt x="52" y="31"/>
                    </a:lnTo>
                    <a:lnTo>
                      <a:pt x="60" y="31"/>
                    </a:lnTo>
                    <a:lnTo>
                      <a:pt x="58" y="48"/>
                    </a:lnTo>
                    <a:lnTo>
                      <a:pt x="53" y="31"/>
                    </a:lnTo>
                    <a:lnTo>
                      <a:pt x="52" y="31"/>
                    </a:lnTo>
                    <a:lnTo>
                      <a:pt x="52" y="34"/>
                    </a:lnTo>
                    <a:lnTo>
                      <a:pt x="58" y="51"/>
                    </a:lnTo>
                    <a:lnTo>
                      <a:pt x="59" y="51"/>
                    </a:lnTo>
                    <a:lnTo>
                      <a:pt x="61" y="34"/>
                    </a:lnTo>
                    <a:lnTo>
                      <a:pt x="60" y="30"/>
                    </a:lnTo>
                    <a:lnTo>
                      <a:pt x="52" y="30"/>
                    </a:lnTo>
                    <a:lnTo>
                      <a:pt x="54" y="6"/>
                    </a:lnTo>
                    <a:lnTo>
                      <a:pt x="57" y="15"/>
                    </a:lnTo>
                    <a:lnTo>
                      <a:pt x="53" y="19"/>
                    </a:lnTo>
                    <a:lnTo>
                      <a:pt x="53" y="20"/>
                    </a:lnTo>
                    <a:lnTo>
                      <a:pt x="57" y="16"/>
                    </a:lnTo>
                    <a:lnTo>
                      <a:pt x="66" y="51"/>
                    </a:lnTo>
                    <a:lnTo>
                      <a:pt x="19" y="51"/>
                    </a:lnTo>
                    <a:lnTo>
                      <a:pt x="19" y="56"/>
                    </a:lnTo>
                    <a:lnTo>
                      <a:pt x="7" y="56"/>
                    </a:lnTo>
                    <a:lnTo>
                      <a:pt x="7" y="61"/>
                    </a:lnTo>
                    <a:lnTo>
                      <a:pt x="9" y="61"/>
                    </a:lnTo>
                    <a:lnTo>
                      <a:pt x="2" y="69"/>
                    </a:lnTo>
                    <a:lnTo>
                      <a:pt x="0" y="69"/>
                    </a:lnTo>
                    <a:lnTo>
                      <a:pt x="0" y="75"/>
                    </a:lnTo>
                    <a:lnTo>
                      <a:pt x="95" y="75"/>
                    </a:lnTo>
                    <a:lnTo>
                      <a:pt x="66" y="56"/>
                    </a:lnTo>
                    <a:lnTo>
                      <a:pt x="67" y="53"/>
                    </a:lnTo>
                    <a:lnTo>
                      <a:pt x="51" y="53"/>
                    </a:lnTo>
                    <a:lnTo>
                      <a:pt x="51" y="56"/>
                    </a:lnTo>
                    <a:lnTo>
                      <a:pt x="66" y="56"/>
                    </a:lnTo>
                    <a:lnTo>
                      <a:pt x="95" y="75"/>
                    </a:lnTo>
                    <a:lnTo>
                      <a:pt x="48" y="56"/>
                    </a:lnTo>
                    <a:lnTo>
                      <a:pt x="48" y="53"/>
                    </a:lnTo>
                    <a:lnTo>
                      <a:pt x="21" y="53"/>
                    </a:lnTo>
                    <a:lnTo>
                      <a:pt x="21" y="56"/>
                    </a:lnTo>
                    <a:lnTo>
                      <a:pt x="48" y="56"/>
                    </a:lnTo>
                    <a:lnTo>
                      <a:pt x="95" y="75"/>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01" name="Freeform 785"/>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02" name="Freeform 786"/>
              <p:cNvSpPr>
                <a:spLocks noChangeAspect="1"/>
              </p:cNvSpPr>
              <p:nvPr/>
            </p:nvSpPr>
            <p:spPr bwMode="auto">
              <a:xfrm>
                <a:off x="3931" y="3209"/>
                <a:ext cx="88" cy="116"/>
              </a:xfrm>
              <a:custGeom>
                <a:avLst/>
                <a:gdLst>
                  <a:gd name="T0" fmla="*/ 20 w 88"/>
                  <a:gd name="T1" fmla="*/ 115 h 116"/>
                  <a:gd name="T2" fmla="*/ 27 w 88"/>
                  <a:gd name="T3" fmla="*/ 113 h 116"/>
                  <a:gd name="T4" fmla="*/ 33 w 88"/>
                  <a:gd name="T5" fmla="*/ 111 h 116"/>
                  <a:gd name="T6" fmla="*/ 40 w 88"/>
                  <a:gd name="T7" fmla="*/ 107 h 116"/>
                  <a:gd name="T8" fmla="*/ 47 w 88"/>
                  <a:gd name="T9" fmla="*/ 102 h 116"/>
                  <a:gd name="T10" fmla="*/ 52 w 88"/>
                  <a:gd name="T11" fmla="*/ 96 h 116"/>
                  <a:gd name="T12" fmla="*/ 58 w 88"/>
                  <a:gd name="T13" fmla="*/ 89 h 116"/>
                  <a:gd name="T14" fmla="*/ 64 w 88"/>
                  <a:gd name="T15" fmla="*/ 82 h 116"/>
                  <a:gd name="T16" fmla="*/ 69 w 88"/>
                  <a:gd name="T17" fmla="*/ 73 h 116"/>
                  <a:gd name="T18" fmla="*/ 74 w 88"/>
                  <a:gd name="T19" fmla="*/ 65 h 116"/>
                  <a:gd name="T20" fmla="*/ 78 w 88"/>
                  <a:gd name="T21" fmla="*/ 56 h 116"/>
                  <a:gd name="T22" fmla="*/ 81 w 88"/>
                  <a:gd name="T23" fmla="*/ 48 h 116"/>
                  <a:gd name="T24" fmla="*/ 84 w 88"/>
                  <a:gd name="T25" fmla="*/ 39 h 116"/>
                  <a:gd name="T26" fmla="*/ 85 w 88"/>
                  <a:gd name="T27" fmla="*/ 31 h 116"/>
                  <a:gd name="T28" fmla="*/ 87 w 88"/>
                  <a:gd name="T29" fmla="*/ 24 h 116"/>
                  <a:gd name="T30" fmla="*/ 87 w 88"/>
                  <a:gd name="T31" fmla="*/ 17 h 116"/>
                  <a:gd name="T32" fmla="*/ 85 w 88"/>
                  <a:gd name="T33" fmla="*/ 12 h 116"/>
                  <a:gd name="T34" fmla="*/ 84 w 88"/>
                  <a:gd name="T35" fmla="*/ 9 h 116"/>
                  <a:gd name="T36" fmla="*/ 82 w 88"/>
                  <a:gd name="T37" fmla="*/ 5 h 116"/>
                  <a:gd name="T38" fmla="*/ 78 w 88"/>
                  <a:gd name="T39" fmla="*/ 2 h 116"/>
                  <a:gd name="T40" fmla="*/ 75 w 88"/>
                  <a:gd name="T41" fmla="*/ 1 h 116"/>
                  <a:gd name="T42" fmla="*/ 72 w 88"/>
                  <a:gd name="T43" fmla="*/ 0 h 116"/>
                  <a:gd name="T44" fmla="*/ 68 w 88"/>
                  <a:gd name="T45" fmla="*/ 0 h 116"/>
                  <a:gd name="T46" fmla="*/ 62 w 88"/>
                  <a:gd name="T47" fmla="*/ 0 h 116"/>
                  <a:gd name="T48" fmla="*/ 56 w 88"/>
                  <a:gd name="T49" fmla="*/ 2 h 116"/>
                  <a:gd name="T50" fmla="*/ 50 w 88"/>
                  <a:gd name="T51" fmla="*/ 6 h 116"/>
                  <a:gd name="T52" fmla="*/ 45 w 88"/>
                  <a:gd name="T53" fmla="*/ 9 h 116"/>
                  <a:gd name="T54" fmla="*/ 38 w 88"/>
                  <a:gd name="T55" fmla="*/ 15 h 116"/>
                  <a:gd name="T56" fmla="*/ 27 w 88"/>
                  <a:gd name="T57" fmla="*/ 19 h 116"/>
                  <a:gd name="T58" fmla="*/ 11 w 88"/>
                  <a:gd name="T59" fmla="*/ 44 h 116"/>
                  <a:gd name="T60" fmla="*/ 10 w 88"/>
                  <a:gd name="T61" fmla="*/ 50 h 116"/>
                  <a:gd name="T62" fmla="*/ 7 w 88"/>
                  <a:gd name="T63" fmla="*/ 58 h 116"/>
                  <a:gd name="T64" fmla="*/ 3 w 88"/>
                  <a:gd name="T65" fmla="*/ 66 h 116"/>
                  <a:gd name="T66" fmla="*/ 1 w 88"/>
                  <a:gd name="T67" fmla="*/ 76 h 116"/>
                  <a:gd name="T68" fmla="*/ 0 w 88"/>
                  <a:gd name="T69" fmla="*/ 83 h 116"/>
                  <a:gd name="T70" fmla="*/ 0 w 88"/>
                  <a:gd name="T71" fmla="*/ 88 h 116"/>
                  <a:gd name="T72" fmla="*/ 0 w 88"/>
                  <a:gd name="T73" fmla="*/ 93 h 116"/>
                  <a:gd name="T74" fmla="*/ 0 w 88"/>
                  <a:gd name="T75" fmla="*/ 97 h 116"/>
                  <a:gd name="T76" fmla="*/ 1 w 88"/>
                  <a:gd name="T77" fmla="*/ 101 h 116"/>
                  <a:gd name="T78" fmla="*/ 2 w 88"/>
                  <a:gd name="T79" fmla="*/ 105 h 116"/>
                  <a:gd name="T80" fmla="*/ 5 w 88"/>
                  <a:gd name="T81" fmla="*/ 107 h 116"/>
                  <a:gd name="T82" fmla="*/ 8 w 88"/>
                  <a:gd name="T83" fmla="*/ 110 h 116"/>
                  <a:gd name="T84" fmla="*/ 10 w 88"/>
                  <a:gd name="T85" fmla="*/ 112 h 116"/>
                  <a:gd name="T86" fmla="*/ 12 w 88"/>
                  <a:gd name="T87" fmla="*/ 113 h 116"/>
                  <a:gd name="T88" fmla="*/ 16 w 88"/>
                  <a:gd name="T89" fmla="*/ 1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116">
                    <a:moveTo>
                      <a:pt x="16" y="115"/>
                    </a:moveTo>
                    <a:lnTo>
                      <a:pt x="20" y="115"/>
                    </a:lnTo>
                    <a:lnTo>
                      <a:pt x="23" y="114"/>
                    </a:lnTo>
                    <a:lnTo>
                      <a:pt x="27" y="113"/>
                    </a:lnTo>
                    <a:lnTo>
                      <a:pt x="30" y="113"/>
                    </a:lnTo>
                    <a:lnTo>
                      <a:pt x="33" y="111"/>
                    </a:lnTo>
                    <a:lnTo>
                      <a:pt x="37" y="109"/>
                    </a:lnTo>
                    <a:lnTo>
                      <a:pt x="40" y="107"/>
                    </a:lnTo>
                    <a:lnTo>
                      <a:pt x="43" y="105"/>
                    </a:lnTo>
                    <a:lnTo>
                      <a:pt x="47" y="102"/>
                    </a:lnTo>
                    <a:lnTo>
                      <a:pt x="50" y="99"/>
                    </a:lnTo>
                    <a:lnTo>
                      <a:pt x="52" y="96"/>
                    </a:lnTo>
                    <a:lnTo>
                      <a:pt x="56" y="93"/>
                    </a:lnTo>
                    <a:lnTo>
                      <a:pt x="58" y="89"/>
                    </a:lnTo>
                    <a:lnTo>
                      <a:pt x="62" y="85"/>
                    </a:lnTo>
                    <a:lnTo>
                      <a:pt x="64" y="82"/>
                    </a:lnTo>
                    <a:lnTo>
                      <a:pt x="67" y="78"/>
                    </a:lnTo>
                    <a:lnTo>
                      <a:pt x="69" y="73"/>
                    </a:lnTo>
                    <a:lnTo>
                      <a:pt x="71" y="69"/>
                    </a:lnTo>
                    <a:lnTo>
                      <a:pt x="74" y="65"/>
                    </a:lnTo>
                    <a:lnTo>
                      <a:pt x="76" y="61"/>
                    </a:lnTo>
                    <a:lnTo>
                      <a:pt x="78" y="56"/>
                    </a:lnTo>
                    <a:lnTo>
                      <a:pt x="79" y="52"/>
                    </a:lnTo>
                    <a:lnTo>
                      <a:pt x="81" y="48"/>
                    </a:lnTo>
                    <a:lnTo>
                      <a:pt x="82" y="44"/>
                    </a:lnTo>
                    <a:lnTo>
                      <a:pt x="84" y="39"/>
                    </a:lnTo>
                    <a:lnTo>
                      <a:pt x="84" y="36"/>
                    </a:lnTo>
                    <a:lnTo>
                      <a:pt x="85" y="31"/>
                    </a:lnTo>
                    <a:lnTo>
                      <a:pt x="85" y="28"/>
                    </a:lnTo>
                    <a:lnTo>
                      <a:pt x="87" y="24"/>
                    </a:lnTo>
                    <a:lnTo>
                      <a:pt x="87" y="21"/>
                    </a:lnTo>
                    <a:lnTo>
                      <a:pt x="87" y="17"/>
                    </a:lnTo>
                    <a:lnTo>
                      <a:pt x="85" y="14"/>
                    </a:lnTo>
                    <a:lnTo>
                      <a:pt x="85" y="12"/>
                    </a:lnTo>
                    <a:lnTo>
                      <a:pt x="84" y="11"/>
                    </a:lnTo>
                    <a:lnTo>
                      <a:pt x="84" y="9"/>
                    </a:lnTo>
                    <a:lnTo>
                      <a:pt x="82" y="7"/>
                    </a:lnTo>
                    <a:lnTo>
                      <a:pt x="82" y="5"/>
                    </a:lnTo>
                    <a:lnTo>
                      <a:pt x="81" y="4"/>
                    </a:lnTo>
                    <a:lnTo>
                      <a:pt x="78" y="2"/>
                    </a:lnTo>
                    <a:lnTo>
                      <a:pt x="77" y="1"/>
                    </a:lnTo>
                    <a:lnTo>
                      <a:pt x="75" y="1"/>
                    </a:lnTo>
                    <a:lnTo>
                      <a:pt x="74" y="0"/>
                    </a:lnTo>
                    <a:lnTo>
                      <a:pt x="72" y="0"/>
                    </a:lnTo>
                    <a:lnTo>
                      <a:pt x="71" y="0"/>
                    </a:lnTo>
                    <a:lnTo>
                      <a:pt x="68" y="0"/>
                    </a:lnTo>
                    <a:lnTo>
                      <a:pt x="65" y="0"/>
                    </a:lnTo>
                    <a:lnTo>
                      <a:pt x="62" y="0"/>
                    </a:lnTo>
                    <a:lnTo>
                      <a:pt x="59" y="1"/>
                    </a:lnTo>
                    <a:lnTo>
                      <a:pt x="56" y="2"/>
                    </a:lnTo>
                    <a:lnTo>
                      <a:pt x="53" y="4"/>
                    </a:lnTo>
                    <a:lnTo>
                      <a:pt x="50" y="6"/>
                    </a:lnTo>
                    <a:lnTo>
                      <a:pt x="48" y="8"/>
                    </a:lnTo>
                    <a:lnTo>
                      <a:pt x="45" y="9"/>
                    </a:lnTo>
                    <a:lnTo>
                      <a:pt x="43" y="11"/>
                    </a:lnTo>
                    <a:lnTo>
                      <a:pt x="38" y="15"/>
                    </a:lnTo>
                    <a:lnTo>
                      <a:pt x="34" y="19"/>
                    </a:lnTo>
                    <a:lnTo>
                      <a:pt x="27" y="19"/>
                    </a:lnTo>
                    <a:lnTo>
                      <a:pt x="14" y="38"/>
                    </a:lnTo>
                    <a:lnTo>
                      <a:pt x="11" y="44"/>
                    </a:lnTo>
                    <a:lnTo>
                      <a:pt x="12" y="48"/>
                    </a:lnTo>
                    <a:lnTo>
                      <a:pt x="10" y="50"/>
                    </a:lnTo>
                    <a:lnTo>
                      <a:pt x="8" y="54"/>
                    </a:lnTo>
                    <a:lnTo>
                      <a:pt x="7" y="58"/>
                    </a:lnTo>
                    <a:lnTo>
                      <a:pt x="5" y="62"/>
                    </a:lnTo>
                    <a:lnTo>
                      <a:pt x="3" y="66"/>
                    </a:lnTo>
                    <a:lnTo>
                      <a:pt x="2" y="70"/>
                    </a:lnTo>
                    <a:lnTo>
                      <a:pt x="1" y="76"/>
                    </a:lnTo>
                    <a:lnTo>
                      <a:pt x="0" y="80"/>
                    </a:lnTo>
                    <a:lnTo>
                      <a:pt x="0" y="83"/>
                    </a:lnTo>
                    <a:lnTo>
                      <a:pt x="0" y="86"/>
                    </a:lnTo>
                    <a:lnTo>
                      <a:pt x="0" y="88"/>
                    </a:lnTo>
                    <a:lnTo>
                      <a:pt x="0" y="90"/>
                    </a:lnTo>
                    <a:lnTo>
                      <a:pt x="0" y="93"/>
                    </a:lnTo>
                    <a:lnTo>
                      <a:pt x="0" y="95"/>
                    </a:lnTo>
                    <a:lnTo>
                      <a:pt x="0" y="97"/>
                    </a:lnTo>
                    <a:lnTo>
                      <a:pt x="1" y="99"/>
                    </a:lnTo>
                    <a:lnTo>
                      <a:pt x="1" y="101"/>
                    </a:lnTo>
                    <a:lnTo>
                      <a:pt x="2" y="103"/>
                    </a:lnTo>
                    <a:lnTo>
                      <a:pt x="2" y="105"/>
                    </a:lnTo>
                    <a:lnTo>
                      <a:pt x="4" y="106"/>
                    </a:lnTo>
                    <a:lnTo>
                      <a:pt x="5" y="107"/>
                    </a:lnTo>
                    <a:lnTo>
                      <a:pt x="7" y="109"/>
                    </a:lnTo>
                    <a:lnTo>
                      <a:pt x="8" y="110"/>
                    </a:lnTo>
                    <a:lnTo>
                      <a:pt x="10" y="112"/>
                    </a:lnTo>
                    <a:lnTo>
                      <a:pt x="10" y="112"/>
                    </a:lnTo>
                    <a:lnTo>
                      <a:pt x="10" y="113"/>
                    </a:lnTo>
                    <a:lnTo>
                      <a:pt x="12" y="113"/>
                    </a:lnTo>
                    <a:lnTo>
                      <a:pt x="14" y="114"/>
                    </a:lnTo>
                    <a:lnTo>
                      <a:pt x="16" y="115"/>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03" name="Freeform 787"/>
              <p:cNvSpPr>
                <a:spLocks noChangeAspect="1"/>
              </p:cNvSpPr>
              <p:nvPr/>
            </p:nvSpPr>
            <p:spPr bwMode="auto">
              <a:xfrm>
                <a:off x="3954" y="3279"/>
                <a:ext cx="96" cy="77"/>
              </a:xfrm>
              <a:custGeom>
                <a:avLst/>
                <a:gdLst>
                  <a:gd name="T0" fmla="*/ 95 w 96"/>
                  <a:gd name="T1" fmla="*/ 70 h 77"/>
                  <a:gd name="T2" fmla="*/ 84 w 96"/>
                  <a:gd name="T3" fmla="*/ 62 h 77"/>
                  <a:gd name="T4" fmla="*/ 86 w 96"/>
                  <a:gd name="T5" fmla="*/ 57 h 77"/>
                  <a:gd name="T6" fmla="*/ 73 w 96"/>
                  <a:gd name="T7" fmla="*/ 53 h 77"/>
                  <a:gd name="T8" fmla="*/ 76 w 96"/>
                  <a:gd name="T9" fmla="*/ 50 h 77"/>
                  <a:gd name="T10" fmla="*/ 59 w 96"/>
                  <a:gd name="T11" fmla="*/ 16 h 77"/>
                  <a:gd name="T12" fmla="*/ 63 w 96"/>
                  <a:gd name="T13" fmla="*/ 15 h 77"/>
                  <a:gd name="T14" fmla="*/ 54 w 96"/>
                  <a:gd name="T15" fmla="*/ 0 h 77"/>
                  <a:gd name="T16" fmla="*/ 51 w 96"/>
                  <a:gd name="T17" fmla="*/ 7 h 77"/>
                  <a:gd name="T18" fmla="*/ 46 w 96"/>
                  <a:gd name="T19" fmla="*/ 14 h 77"/>
                  <a:gd name="T20" fmla="*/ 41 w 96"/>
                  <a:gd name="T21" fmla="*/ 20 h 77"/>
                  <a:gd name="T22" fmla="*/ 35 w 96"/>
                  <a:gd name="T23" fmla="*/ 26 h 77"/>
                  <a:gd name="T24" fmla="*/ 23 w 96"/>
                  <a:gd name="T25" fmla="*/ 51 h 77"/>
                  <a:gd name="T26" fmla="*/ 37 w 96"/>
                  <a:gd name="T27" fmla="*/ 51 h 77"/>
                  <a:gd name="T28" fmla="*/ 46 w 96"/>
                  <a:gd name="T29" fmla="*/ 35 h 77"/>
                  <a:gd name="T30" fmla="*/ 48 w 96"/>
                  <a:gd name="T31" fmla="*/ 51 h 77"/>
                  <a:gd name="T32" fmla="*/ 47 w 96"/>
                  <a:gd name="T33" fmla="*/ 32 h 77"/>
                  <a:gd name="T34" fmla="*/ 39 w 96"/>
                  <a:gd name="T35" fmla="*/ 46 h 77"/>
                  <a:gd name="T36" fmla="*/ 40 w 96"/>
                  <a:gd name="T37" fmla="*/ 32 h 77"/>
                  <a:gd name="T38" fmla="*/ 40 w 96"/>
                  <a:gd name="T39" fmla="*/ 24 h 77"/>
                  <a:gd name="T40" fmla="*/ 41 w 96"/>
                  <a:gd name="T41" fmla="*/ 30 h 77"/>
                  <a:gd name="T42" fmla="*/ 49 w 96"/>
                  <a:gd name="T43" fmla="*/ 10 h 77"/>
                  <a:gd name="T44" fmla="*/ 47 w 96"/>
                  <a:gd name="T45" fmla="*/ 30 h 77"/>
                  <a:gd name="T46" fmla="*/ 51 w 96"/>
                  <a:gd name="T47" fmla="*/ 7 h 77"/>
                  <a:gd name="T48" fmla="*/ 35 w 96"/>
                  <a:gd name="T49" fmla="*/ 30 h 77"/>
                  <a:gd name="T50" fmla="*/ 49 w 96"/>
                  <a:gd name="T51" fmla="*/ 32 h 77"/>
                  <a:gd name="T52" fmla="*/ 51 w 96"/>
                  <a:gd name="T53" fmla="*/ 51 h 77"/>
                  <a:gd name="T54" fmla="*/ 60 w 96"/>
                  <a:gd name="T55" fmla="*/ 32 h 77"/>
                  <a:gd name="T56" fmla="*/ 53 w 96"/>
                  <a:gd name="T57" fmla="*/ 32 h 77"/>
                  <a:gd name="T58" fmla="*/ 52 w 96"/>
                  <a:gd name="T59" fmla="*/ 34 h 77"/>
                  <a:gd name="T60" fmla="*/ 59 w 96"/>
                  <a:gd name="T61" fmla="*/ 51 h 77"/>
                  <a:gd name="T62" fmla="*/ 60 w 96"/>
                  <a:gd name="T63" fmla="*/ 30 h 77"/>
                  <a:gd name="T64" fmla="*/ 54 w 96"/>
                  <a:gd name="T65" fmla="*/ 7 h 77"/>
                  <a:gd name="T66" fmla="*/ 53 w 96"/>
                  <a:gd name="T67" fmla="*/ 19 h 77"/>
                  <a:gd name="T68" fmla="*/ 57 w 96"/>
                  <a:gd name="T69" fmla="*/ 16 h 77"/>
                  <a:gd name="T70" fmla="*/ 18 w 96"/>
                  <a:gd name="T71" fmla="*/ 51 h 77"/>
                  <a:gd name="T72" fmla="*/ 7 w 96"/>
                  <a:gd name="T73" fmla="*/ 57 h 77"/>
                  <a:gd name="T74" fmla="*/ 9 w 96"/>
                  <a:gd name="T75" fmla="*/ 62 h 77"/>
                  <a:gd name="T76" fmla="*/ 0 w 96"/>
                  <a:gd name="T77" fmla="*/ 70 h 77"/>
                  <a:gd name="T78" fmla="*/ 95 w 96"/>
                  <a:gd name="T79"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77">
                    <a:moveTo>
                      <a:pt x="95" y="76"/>
                    </a:moveTo>
                    <a:lnTo>
                      <a:pt x="95" y="70"/>
                    </a:lnTo>
                    <a:lnTo>
                      <a:pt x="91" y="70"/>
                    </a:lnTo>
                    <a:lnTo>
                      <a:pt x="84" y="62"/>
                    </a:lnTo>
                    <a:lnTo>
                      <a:pt x="86" y="62"/>
                    </a:lnTo>
                    <a:lnTo>
                      <a:pt x="86" y="57"/>
                    </a:lnTo>
                    <a:lnTo>
                      <a:pt x="71" y="57"/>
                    </a:lnTo>
                    <a:lnTo>
                      <a:pt x="73" y="53"/>
                    </a:lnTo>
                    <a:lnTo>
                      <a:pt x="76" y="53"/>
                    </a:lnTo>
                    <a:lnTo>
                      <a:pt x="76" y="50"/>
                    </a:lnTo>
                    <a:lnTo>
                      <a:pt x="68" y="50"/>
                    </a:lnTo>
                    <a:lnTo>
                      <a:pt x="59" y="16"/>
                    </a:lnTo>
                    <a:lnTo>
                      <a:pt x="63" y="16"/>
                    </a:lnTo>
                    <a:lnTo>
                      <a:pt x="63" y="15"/>
                    </a:lnTo>
                    <a:lnTo>
                      <a:pt x="59" y="16"/>
                    </a:lnTo>
                    <a:lnTo>
                      <a:pt x="54" y="0"/>
                    </a:lnTo>
                    <a:lnTo>
                      <a:pt x="53" y="3"/>
                    </a:lnTo>
                    <a:lnTo>
                      <a:pt x="51" y="7"/>
                    </a:lnTo>
                    <a:lnTo>
                      <a:pt x="48" y="10"/>
                    </a:lnTo>
                    <a:lnTo>
                      <a:pt x="46" y="14"/>
                    </a:lnTo>
                    <a:lnTo>
                      <a:pt x="43" y="17"/>
                    </a:lnTo>
                    <a:lnTo>
                      <a:pt x="41" y="20"/>
                    </a:lnTo>
                    <a:lnTo>
                      <a:pt x="38" y="23"/>
                    </a:lnTo>
                    <a:lnTo>
                      <a:pt x="35" y="26"/>
                    </a:lnTo>
                    <a:lnTo>
                      <a:pt x="19" y="51"/>
                    </a:lnTo>
                    <a:lnTo>
                      <a:pt x="23" y="51"/>
                    </a:lnTo>
                    <a:lnTo>
                      <a:pt x="40" y="35"/>
                    </a:lnTo>
                    <a:lnTo>
                      <a:pt x="37" y="51"/>
                    </a:lnTo>
                    <a:lnTo>
                      <a:pt x="38" y="51"/>
                    </a:lnTo>
                    <a:lnTo>
                      <a:pt x="46" y="35"/>
                    </a:lnTo>
                    <a:lnTo>
                      <a:pt x="47" y="51"/>
                    </a:lnTo>
                    <a:lnTo>
                      <a:pt x="48" y="51"/>
                    </a:lnTo>
                    <a:lnTo>
                      <a:pt x="48" y="47"/>
                    </a:lnTo>
                    <a:lnTo>
                      <a:pt x="47" y="32"/>
                    </a:lnTo>
                    <a:lnTo>
                      <a:pt x="46" y="32"/>
                    </a:lnTo>
                    <a:lnTo>
                      <a:pt x="39" y="46"/>
                    </a:lnTo>
                    <a:lnTo>
                      <a:pt x="41" y="32"/>
                    </a:lnTo>
                    <a:lnTo>
                      <a:pt x="40" y="32"/>
                    </a:lnTo>
                    <a:lnTo>
                      <a:pt x="23" y="49"/>
                    </a:lnTo>
                    <a:lnTo>
                      <a:pt x="40" y="24"/>
                    </a:lnTo>
                    <a:lnTo>
                      <a:pt x="40" y="30"/>
                    </a:lnTo>
                    <a:lnTo>
                      <a:pt x="41" y="30"/>
                    </a:lnTo>
                    <a:lnTo>
                      <a:pt x="41" y="22"/>
                    </a:lnTo>
                    <a:lnTo>
                      <a:pt x="49" y="10"/>
                    </a:lnTo>
                    <a:lnTo>
                      <a:pt x="46" y="30"/>
                    </a:lnTo>
                    <a:lnTo>
                      <a:pt x="47" y="30"/>
                    </a:lnTo>
                    <a:lnTo>
                      <a:pt x="51" y="7"/>
                    </a:lnTo>
                    <a:lnTo>
                      <a:pt x="51" y="7"/>
                    </a:lnTo>
                    <a:lnTo>
                      <a:pt x="50" y="30"/>
                    </a:lnTo>
                    <a:lnTo>
                      <a:pt x="35" y="30"/>
                    </a:lnTo>
                    <a:lnTo>
                      <a:pt x="34" y="32"/>
                    </a:lnTo>
                    <a:lnTo>
                      <a:pt x="49" y="32"/>
                    </a:lnTo>
                    <a:lnTo>
                      <a:pt x="48" y="51"/>
                    </a:lnTo>
                    <a:lnTo>
                      <a:pt x="51" y="51"/>
                    </a:lnTo>
                    <a:lnTo>
                      <a:pt x="52" y="32"/>
                    </a:lnTo>
                    <a:lnTo>
                      <a:pt x="60" y="32"/>
                    </a:lnTo>
                    <a:lnTo>
                      <a:pt x="58" y="48"/>
                    </a:lnTo>
                    <a:lnTo>
                      <a:pt x="53" y="32"/>
                    </a:lnTo>
                    <a:lnTo>
                      <a:pt x="52" y="32"/>
                    </a:lnTo>
                    <a:lnTo>
                      <a:pt x="52" y="34"/>
                    </a:lnTo>
                    <a:lnTo>
                      <a:pt x="58" y="51"/>
                    </a:lnTo>
                    <a:lnTo>
                      <a:pt x="59" y="51"/>
                    </a:lnTo>
                    <a:lnTo>
                      <a:pt x="61" y="34"/>
                    </a:lnTo>
                    <a:lnTo>
                      <a:pt x="60" y="30"/>
                    </a:lnTo>
                    <a:lnTo>
                      <a:pt x="52" y="30"/>
                    </a:lnTo>
                    <a:lnTo>
                      <a:pt x="54" y="7"/>
                    </a:lnTo>
                    <a:lnTo>
                      <a:pt x="57" y="15"/>
                    </a:lnTo>
                    <a:lnTo>
                      <a:pt x="53" y="19"/>
                    </a:lnTo>
                    <a:lnTo>
                      <a:pt x="53" y="21"/>
                    </a:lnTo>
                    <a:lnTo>
                      <a:pt x="57" y="16"/>
                    </a:lnTo>
                    <a:lnTo>
                      <a:pt x="66" y="51"/>
                    </a:lnTo>
                    <a:lnTo>
                      <a:pt x="18" y="51"/>
                    </a:lnTo>
                    <a:lnTo>
                      <a:pt x="18" y="57"/>
                    </a:lnTo>
                    <a:lnTo>
                      <a:pt x="7" y="57"/>
                    </a:lnTo>
                    <a:lnTo>
                      <a:pt x="7" y="62"/>
                    </a:lnTo>
                    <a:lnTo>
                      <a:pt x="9" y="62"/>
                    </a:lnTo>
                    <a:lnTo>
                      <a:pt x="2" y="70"/>
                    </a:lnTo>
                    <a:lnTo>
                      <a:pt x="0" y="70"/>
                    </a:lnTo>
                    <a:lnTo>
                      <a:pt x="0" y="76"/>
                    </a:lnTo>
                    <a:lnTo>
                      <a:pt x="95" y="7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04" name="Freeform 788"/>
              <p:cNvSpPr>
                <a:spLocks noChangeAspect="1"/>
              </p:cNvSpPr>
              <p:nvPr/>
            </p:nvSpPr>
            <p:spPr bwMode="auto">
              <a:xfrm>
                <a:off x="4006" y="3333"/>
                <a:ext cx="17" cy="17"/>
              </a:xfrm>
              <a:custGeom>
                <a:avLst/>
                <a:gdLst>
                  <a:gd name="T0" fmla="*/ 14 w 17"/>
                  <a:gd name="T1" fmla="*/ 16 h 17"/>
                  <a:gd name="T2" fmla="*/ 16 w 17"/>
                  <a:gd name="T3" fmla="*/ 0 h 17"/>
                  <a:gd name="T4" fmla="*/ 0 w 17"/>
                  <a:gd name="T5" fmla="*/ 0 h 17"/>
                  <a:gd name="T6" fmla="*/ 0 w 17"/>
                  <a:gd name="T7" fmla="*/ 16 h 17"/>
                  <a:gd name="T8" fmla="*/ 14 w 17"/>
                  <a:gd name="T9" fmla="*/ 16 h 17"/>
                </a:gdLst>
                <a:ahLst/>
                <a:cxnLst>
                  <a:cxn ang="0">
                    <a:pos x="T0" y="T1"/>
                  </a:cxn>
                  <a:cxn ang="0">
                    <a:pos x="T2" y="T3"/>
                  </a:cxn>
                  <a:cxn ang="0">
                    <a:pos x="T4" y="T5"/>
                  </a:cxn>
                  <a:cxn ang="0">
                    <a:pos x="T6" y="T7"/>
                  </a:cxn>
                  <a:cxn ang="0">
                    <a:pos x="T8" y="T9"/>
                  </a:cxn>
                </a:cxnLst>
                <a:rect l="0" t="0" r="r" b="b"/>
                <a:pathLst>
                  <a:path w="17" h="17">
                    <a:moveTo>
                      <a:pt x="14" y="16"/>
                    </a:moveTo>
                    <a:lnTo>
                      <a:pt x="16" y="0"/>
                    </a:lnTo>
                    <a:lnTo>
                      <a:pt x="0" y="0"/>
                    </a:lnTo>
                    <a:lnTo>
                      <a:pt x="0" y="16"/>
                    </a:lnTo>
                    <a:lnTo>
                      <a:pt x="14"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05" name="Freeform 789"/>
              <p:cNvSpPr>
                <a:spLocks noChangeAspect="1"/>
              </p:cNvSpPr>
              <p:nvPr/>
            </p:nvSpPr>
            <p:spPr bwMode="auto">
              <a:xfrm>
                <a:off x="3975" y="3333"/>
                <a:ext cx="29" cy="17"/>
              </a:xfrm>
              <a:custGeom>
                <a:avLst/>
                <a:gdLst>
                  <a:gd name="T0" fmla="*/ 28 w 29"/>
                  <a:gd name="T1" fmla="*/ 16 h 17"/>
                  <a:gd name="T2" fmla="*/ 28 w 29"/>
                  <a:gd name="T3" fmla="*/ 0 h 17"/>
                  <a:gd name="T4" fmla="*/ 0 w 29"/>
                  <a:gd name="T5" fmla="*/ 0 h 17"/>
                  <a:gd name="T6" fmla="*/ 0 w 29"/>
                  <a:gd name="T7" fmla="*/ 16 h 17"/>
                  <a:gd name="T8" fmla="*/ 28 w 29"/>
                  <a:gd name="T9" fmla="*/ 16 h 17"/>
                </a:gdLst>
                <a:ahLst/>
                <a:cxnLst>
                  <a:cxn ang="0">
                    <a:pos x="T0" y="T1"/>
                  </a:cxn>
                  <a:cxn ang="0">
                    <a:pos x="T2" y="T3"/>
                  </a:cxn>
                  <a:cxn ang="0">
                    <a:pos x="T4" y="T5"/>
                  </a:cxn>
                  <a:cxn ang="0">
                    <a:pos x="T6" y="T7"/>
                  </a:cxn>
                  <a:cxn ang="0">
                    <a:pos x="T8" y="T9"/>
                  </a:cxn>
                </a:cxnLst>
                <a:rect l="0" t="0" r="r" b="b"/>
                <a:pathLst>
                  <a:path w="29" h="17">
                    <a:moveTo>
                      <a:pt x="28" y="16"/>
                    </a:moveTo>
                    <a:lnTo>
                      <a:pt x="28" y="0"/>
                    </a:lnTo>
                    <a:lnTo>
                      <a:pt x="0" y="0"/>
                    </a:lnTo>
                    <a:lnTo>
                      <a:pt x="0" y="16"/>
                    </a:lnTo>
                    <a:lnTo>
                      <a:pt x="2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06" name="Freeform 790"/>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07" name="Freeform 791"/>
              <p:cNvSpPr>
                <a:spLocks noChangeAspect="1"/>
              </p:cNvSpPr>
              <p:nvPr/>
            </p:nvSpPr>
            <p:spPr bwMode="auto">
              <a:xfrm>
                <a:off x="3930" y="3209"/>
                <a:ext cx="89" cy="118"/>
              </a:xfrm>
              <a:custGeom>
                <a:avLst/>
                <a:gdLst>
                  <a:gd name="T0" fmla="*/ 19 w 89"/>
                  <a:gd name="T1" fmla="*/ 117 h 118"/>
                  <a:gd name="T2" fmla="*/ 27 w 89"/>
                  <a:gd name="T3" fmla="*/ 115 h 118"/>
                  <a:gd name="T4" fmla="*/ 34 w 89"/>
                  <a:gd name="T5" fmla="*/ 113 h 118"/>
                  <a:gd name="T6" fmla="*/ 41 w 89"/>
                  <a:gd name="T7" fmla="*/ 109 h 118"/>
                  <a:gd name="T8" fmla="*/ 47 w 89"/>
                  <a:gd name="T9" fmla="*/ 104 h 118"/>
                  <a:gd name="T10" fmla="*/ 53 w 89"/>
                  <a:gd name="T11" fmla="*/ 98 h 118"/>
                  <a:gd name="T12" fmla="*/ 59 w 89"/>
                  <a:gd name="T13" fmla="*/ 91 h 118"/>
                  <a:gd name="T14" fmla="*/ 65 w 89"/>
                  <a:gd name="T15" fmla="*/ 83 h 118"/>
                  <a:gd name="T16" fmla="*/ 70 w 89"/>
                  <a:gd name="T17" fmla="*/ 75 h 118"/>
                  <a:gd name="T18" fmla="*/ 74 w 89"/>
                  <a:gd name="T19" fmla="*/ 66 h 118"/>
                  <a:gd name="T20" fmla="*/ 79 w 89"/>
                  <a:gd name="T21" fmla="*/ 57 h 118"/>
                  <a:gd name="T22" fmla="*/ 82 w 89"/>
                  <a:gd name="T23" fmla="*/ 49 h 118"/>
                  <a:gd name="T24" fmla="*/ 85 w 89"/>
                  <a:gd name="T25" fmla="*/ 40 h 118"/>
                  <a:gd name="T26" fmla="*/ 86 w 89"/>
                  <a:gd name="T27" fmla="*/ 32 h 118"/>
                  <a:gd name="T28" fmla="*/ 88 w 89"/>
                  <a:gd name="T29" fmla="*/ 25 h 118"/>
                  <a:gd name="T30" fmla="*/ 88 w 89"/>
                  <a:gd name="T31" fmla="*/ 18 h 118"/>
                  <a:gd name="T32" fmla="*/ 86 w 89"/>
                  <a:gd name="T33" fmla="*/ 13 h 118"/>
                  <a:gd name="T34" fmla="*/ 85 w 89"/>
                  <a:gd name="T35" fmla="*/ 9 h 118"/>
                  <a:gd name="T36" fmla="*/ 83 w 89"/>
                  <a:gd name="T37" fmla="*/ 5 h 118"/>
                  <a:gd name="T38" fmla="*/ 79 w 89"/>
                  <a:gd name="T39" fmla="*/ 2 h 118"/>
                  <a:gd name="T40" fmla="*/ 76 w 89"/>
                  <a:gd name="T41" fmla="*/ 1 h 118"/>
                  <a:gd name="T42" fmla="*/ 73 w 89"/>
                  <a:gd name="T43" fmla="*/ 0 h 118"/>
                  <a:gd name="T44" fmla="*/ 68 w 89"/>
                  <a:gd name="T45" fmla="*/ 0 h 118"/>
                  <a:gd name="T46" fmla="*/ 63 w 89"/>
                  <a:gd name="T47" fmla="*/ 0 h 118"/>
                  <a:gd name="T48" fmla="*/ 57 w 89"/>
                  <a:gd name="T49" fmla="*/ 2 h 118"/>
                  <a:gd name="T50" fmla="*/ 51 w 89"/>
                  <a:gd name="T51" fmla="*/ 6 h 118"/>
                  <a:gd name="T52" fmla="*/ 45 w 89"/>
                  <a:gd name="T53" fmla="*/ 10 h 118"/>
                  <a:gd name="T54" fmla="*/ 38 w 89"/>
                  <a:gd name="T55" fmla="*/ 16 h 118"/>
                  <a:gd name="T56" fmla="*/ 27 w 89"/>
                  <a:gd name="T57" fmla="*/ 20 h 118"/>
                  <a:gd name="T58" fmla="*/ 11 w 89"/>
                  <a:gd name="T59" fmla="*/ 44 h 118"/>
                  <a:gd name="T60" fmla="*/ 10 w 89"/>
                  <a:gd name="T61" fmla="*/ 51 h 118"/>
                  <a:gd name="T62" fmla="*/ 7 w 89"/>
                  <a:gd name="T63" fmla="*/ 59 h 118"/>
                  <a:gd name="T64" fmla="*/ 3 w 89"/>
                  <a:gd name="T65" fmla="*/ 67 h 118"/>
                  <a:gd name="T66" fmla="*/ 1 w 89"/>
                  <a:gd name="T67" fmla="*/ 77 h 118"/>
                  <a:gd name="T68" fmla="*/ 0 w 89"/>
                  <a:gd name="T69" fmla="*/ 85 h 118"/>
                  <a:gd name="T70" fmla="*/ 0 w 89"/>
                  <a:gd name="T71" fmla="*/ 89 h 118"/>
                  <a:gd name="T72" fmla="*/ 0 w 89"/>
                  <a:gd name="T73" fmla="*/ 94 h 118"/>
                  <a:gd name="T74" fmla="*/ 0 w 89"/>
                  <a:gd name="T75" fmla="*/ 98 h 118"/>
                  <a:gd name="T76" fmla="*/ 1 w 89"/>
                  <a:gd name="T77" fmla="*/ 103 h 118"/>
                  <a:gd name="T78" fmla="*/ 2 w 89"/>
                  <a:gd name="T79" fmla="*/ 106 h 118"/>
                  <a:gd name="T80" fmla="*/ 5 w 89"/>
                  <a:gd name="T81" fmla="*/ 109 h 118"/>
                  <a:gd name="T82" fmla="*/ 8 w 89"/>
                  <a:gd name="T83" fmla="*/ 112 h 118"/>
                  <a:gd name="T84" fmla="*/ 10 w 89"/>
                  <a:gd name="T85" fmla="*/ 114 h 118"/>
                  <a:gd name="T86" fmla="*/ 12 w 89"/>
                  <a:gd name="T87" fmla="*/ 115 h 118"/>
                  <a:gd name="T88" fmla="*/ 16 w 89"/>
                  <a:gd name="T89"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9" h="118">
                    <a:moveTo>
                      <a:pt x="16" y="117"/>
                    </a:moveTo>
                    <a:lnTo>
                      <a:pt x="19" y="117"/>
                    </a:lnTo>
                    <a:lnTo>
                      <a:pt x="23" y="116"/>
                    </a:lnTo>
                    <a:lnTo>
                      <a:pt x="27" y="115"/>
                    </a:lnTo>
                    <a:lnTo>
                      <a:pt x="30" y="115"/>
                    </a:lnTo>
                    <a:lnTo>
                      <a:pt x="34" y="113"/>
                    </a:lnTo>
                    <a:lnTo>
                      <a:pt x="37" y="111"/>
                    </a:lnTo>
                    <a:lnTo>
                      <a:pt x="41" y="109"/>
                    </a:lnTo>
                    <a:lnTo>
                      <a:pt x="44" y="106"/>
                    </a:lnTo>
                    <a:lnTo>
                      <a:pt x="47" y="104"/>
                    </a:lnTo>
                    <a:lnTo>
                      <a:pt x="50" y="101"/>
                    </a:lnTo>
                    <a:lnTo>
                      <a:pt x="53" y="98"/>
                    </a:lnTo>
                    <a:lnTo>
                      <a:pt x="57" y="95"/>
                    </a:lnTo>
                    <a:lnTo>
                      <a:pt x="59" y="91"/>
                    </a:lnTo>
                    <a:lnTo>
                      <a:pt x="63" y="87"/>
                    </a:lnTo>
                    <a:lnTo>
                      <a:pt x="65" y="83"/>
                    </a:lnTo>
                    <a:lnTo>
                      <a:pt x="68" y="79"/>
                    </a:lnTo>
                    <a:lnTo>
                      <a:pt x="70" y="75"/>
                    </a:lnTo>
                    <a:lnTo>
                      <a:pt x="72" y="70"/>
                    </a:lnTo>
                    <a:lnTo>
                      <a:pt x="74" y="66"/>
                    </a:lnTo>
                    <a:lnTo>
                      <a:pt x="77" y="62"/>
                    </a:lnTo>
                    <a:lnTo>
                      <a:pt x="79" y="57"/>
                    </a:lnTo>
                    <a:lnTo>
                      <a:pt x="80" y="53"/>
                    </a:lnTo>
                    <a:lnTo>
                      <a:pt x="82" y="49"/>
                    </a:lnTo>
                    <a:lnTo>
                      <a:pt x="83" y="45"/>
                    </a:lnTo>
                    <a:lnTo>
                      <a:pt x="85" y="40"/>
                    </a:lnTo>
                    <a:lnTo>
                      <a:pt x="85" y="36"/>
                    </a:lnTo>
                    <a:lnTo>
                      <a:pt x="86" y="32"/>
                    </a:lnTo>
                    <a:lnTo>
                      <a:pt x="86" y="28"/>
                    </a:lnTo>
                    <a:lnTo>
                      <a:pt x="88" y="25"/>
                    </a:lnTo>
                    <a:lnTo>
                      <a:pt x="88" y="21"/>
                    </a:lnTo>
                    <a:lnTo>
                      <a:pt x="88" y="18"/>
                    </a:lnTo>
                    <a:lnTo>
                      <a:pt x="86" y="15"/>
                    </a:lnTo>
                    <a:lnTo>
                      <a:pt x="86" y="13"/>
                    </a:lnTo>
                    <a:lnTo>
                      <a:pt x="85" y="11"/>
                    </a:lnTo>
                    <a:lnTo>
                      <a:pt x="85" y="9"/>
                    </a:lnTo>
                    <a:lnTo>
                      <a:pt x="83" y="7"/>
                    </a:lnTo>
                    <a:lnTo>
                      <a:pt x="83" y="5"/>
                    </a:lnTo>
                    <a:lnTo>
                      <a:pt x="82" y="4"/>
                    </a:lnTo>
                    <a:lnTo>
                      <a:pt x="79" y="2"/>
                    </a:lnTo>
                    <a:lnTo>
                      <a:pt x="77" y="1"/>
                    </a:lnTo>
                    <a:lnTo>
                      <a:pt x="76" y="1"/>
                    </a:lnTo>
                    <a:lnTo>
                      <a:pt x="75" y="0"/>
                    </a:lnTo>
                    <a:lnTo>
                      <a:pt x="73" y="0"/>
                    </a:lnTo>
                    <a:lnTo>
                      <a:pt x="71" y="0"/>
                    </a:lnTo>
                    <a:lnTo>
                      <a:pt x="68" y="0"/>
                    </a:lnTo>
                    <a:lnTo>
                      <a:pt x="66" y="0"/>
                    </a:lnTo>
                    <a:lnTo>
                      <a:pt x="63" y="0"/>
                    </a:lnTo>
                    <a:lnTo>
                      <a:pt x="60" y="1"/>
                    </a:lnTo>
                    <a:lnTo>
                      <a:pt x="57" y="2"/>
                    </a:lnTo>
                    <a:lnTo>
                      <a:pt x="54" y="4"/>
                    </a:lnTo>
                    <a:lnTo>
                      <a:pt x="51" y="6"/>
                    </a:lnTo>
                    <a:lnTo>
                      <a:pt x="48" y="8"/>
                    </a:lnTo>
                    <a:lnTo>
                      <a:pt x="45" y="10"/>
                    </a:lnTo>
                    <a:lnTo>
                      <a:pt x="43" y="11"/>
                    </a:lnTo>
                    <a:lnTo>
                      <a:pt x="38" y="16"/>
                    </a:lnTo>
                    <a:lnTo>
                      <a:pt x="34" y="20"/>
                    </a:lnTo>
                    <a:lnTo>
                      <a:pt x="27" y="20"/>
                    </a:lnTo>
                    <a:lnTo>
                      <a:pt x="14" y="39"/>
                    </a:lnTo>
                    <a:lnTo>
                      <a:pt x="11" y="44"/>
                    </a:lnTo>
                    <a:lnTo>
                      <a:pt x="12" y="49"/>
                    </a:lnTo>
                    <a:lnTo>
                      <a:pt x="10" y="51"/>
                    </a:lnTo>
                    <a:lnTo>
                      <a:pt x="8" y="55"/>
                    </a:lnTo>
                    <a:lnTo>
                      <a:pt x="7" y="59"/>
                    </a:lnTo>
                    <a:lnTo>
                      <a:pt x="5" y="63"/>
                    </a:lnTo>
                    <a:lnTo>
                      <a:pt x="3" y="67"/>
                    </a:lnTo>
                    <a:lnTo>
                      <a:pt x="2" y="72"/>
                    </a:lnTo>
                    <a:lnTo>
                      <a:pt x="1" y="77"/>
                    </a:lnTo>
                    <a:lnTo>
                      <a:pt x="0" y="82"/>
                    </a:lnTo>
                    <a:lnTo>
                      <a:pt x="0" y="85"/>
                    </a:lnTo>
                    <a:lnTo>
                      <a:pt x="0" y="87"/>
                    </a:lnTo>
                    <a:lnTo>
                      <a:pt x="0" y="89"/>
                    </a:lnTo>
                    <a:lnTo>
                      <a:pt x="0" y="92"/>
                    </a:lnTo>
                    <a:lnTo>
                      <a:pt x="0" y="94"/>
                    </a:lnTo>
                    <a:lnTo>
                      <a:pt x="0" y="96"/>
                    </a:lnTo>
                    <a:lnTo>
                      <a:pt x="0" y="98"/>
                    </a:lnTo>
                    <a:lnTo>
                      <a:pt x="1" y="101"/>
                    </a:lnTo>
                    <a:lnTo>
                      <a:pt x="1" y="103"/>
                    </a:lnTo>
                    <a:lnTo>
                      <a:pt x="2" y="105"/>
                    </a:lnTo>
                    <a:lnTo>
                      <a:pt x="2" y="106"/>
                    </a:lnTo>
                    <a:lnTo>
                      <a:pt x="4" y="108"/>
                    </a:lnTo>
                    <a:lnTo>
                      <a:pt x="5" y="109"/>
                    </a:lnTo>
                    <a:lnTo>
                      <a:pt x="7" y="111"/>
                    </a:lnTo>
                    <a:lnTo>
                      <a:pt x="8" y="112"/>
                    </a:lnTo>
                    <a:lnTo>
                      <a:pt x="10" y="114"/>
                    </a:lnTo>
                    <a:lnTo>
                      <a:pt x="10" y="114"/>
                    </a:lnTo>
                    <a:lnTo>
                      <a:pt x="11" y="115"/>
                    </a:lnTo>
                    <a:lnTo>
                      <a:pt x="12" y="115"/>
                    </a:lnTo>
                    <a:lnTo>
                      <a:pt x="14" y="116"/>
                    </a:lnTo>
                    <a:lnTo>
                      <a:pt x="16" y="11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08" name="Line 792"/>
              <p:cNvSpPr>
                <a:spLocks noChangeAspect="1" noChangeShapeType="1"/>
              </p:cNvSpPr>
              <p:nvPr/>
            </p:nvSpPr>
            <p:spPr bwMode="auto">
              <a:xfrm flipV="1">
                <a:off x="4034"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09" name="Line 793"/>
              <p:cNvSpPr>
                <a:spLocks noChangeAspect="1" noChangeShapeType="1"/>
              </p:cNvSpPr>
              <p:nvPr/>
            </p:nvSpPr>
            <p:spPr bwMode="auto">
              <a:xfrm flipH="1">
                <a:off x="3963" y="3341"/>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10" name="Freeform 794"/>
              <p:cNvSpPr>
                <a:spLocks noChangeAspect="1"/>
              </p:cNvSpPr>
              <p:nvPr/>
            </p:nvSpPr>
            <p:spPr bwMode="auto">
              <a:xfrm>
                <a:off x="3965" y="3341"/>
                <a:ext cx="17" cy="17"/>
              </a:xfrm>
              <a:custGeom>
                <a:avLst/>
                <a:gdLst>
                  <a:gd name="T0" fmla="*/ 16 w 17"/>
                  <a:gd name="T1" fmla="*/ 0 h 17"/>
                  <a:gd name="T2" fmla="*/ 3 w 17"/>
                  <a:gd name="T3" fmla="*/ 10 h 17"/>
                  <a:gd name="T4" fmla="*/ 0 w 17"/>
                  <a:gd name="T5" fmla="*/ 10 h 17"/>
                  <a:gd name="T6" fmla="*/ 0 w 17"/>
                  <a:gd name="T7" fmla="*/ 16 h 17"/>
                </a:gdLst>
                <a:ahLst/>
                <a:cxnLst>
                  <a:cxn ang="0">
                    <a:pos x="T0" y="T1"/>
                  </a:cxn>
                  <a:cxn ang="0">
                    <a:pos x="T2" y="T3"/>
                  </a:cxn>
                  <a:cxn ang="0">
                    <a:pos x="T4" y="T5"/>
                  </a:cxn>
                  <a:cxn ang="0">
                    <a:pos x="T6" y="T7"/>
                  </a:cxn>
                </a:cxnLst>
                <a:rect l="0" t="0" r="r" b="b"/>
                <a:pathLst>
                  <a:path w="17" h="17">
                    <a:moveTo>
                      <a:pt x="16" y="0"/>
                    </a:moveTo>
                    <a:lnTo>
                      <a:pt x="3" y="10"/>
                    </a:lnTo>
                    <a:lnTo>
                      <a:pt x="0" y="10"/>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11" name="Line 795"/>
              <p:cNvSpPr>
                <a:spLocks noChangeAspect="1" noChangeShapeType="1"/>
              </p:cNvSpPr>
              <p:nvPr/>
            </p:nvSpPr>
            <p:spPr bwMode="auto">
              <a:xfrm flipV="1">
                <a:off x="3979"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12" name="Line 796"/>
              <p:cNvSpPr>
                <a:spLocks noChangeAspect="1" noChangeShapeType="1"/>
              </p:cNvSpPr>
              <p:nvPr/>
            </p:nvSpPr>
            <p:spPr bwMode="auto">
              <a:xfrm>
                <a:off x="3972" y="3336"/>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13" name="Line 797"/>
              <p:cNvSpPr>
                <a:spLocks noChangeAspect="1" noChangeShapeType="1"/>
              </p:cNvSpPr>
              <p:nvPr/>
            </p:nvSpPr>
            <p:spPr bwMode="auto">
              <a:xfrm flipV="1">
                <a:off x="3975"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14" name="Line 798"/>
              <p:cNvSpPr>
                <a:spLocks noChangeAspect="1" noChangeShapeType="1"/>
              </p:cNvSpPr>
              <p:nvPr/>
            </p:nvSpPr>
            <p:spPr bwMode="auto">
              <a:xfrm flipV="1">
                <a:off x="3976" y="3328"/>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15" name="Line 799"/>
              <p:cNvSpPr>
                <a:spLocks noChangeAspect="1" noChangeShapeType="1"/>
              </p:cNvSpPr>
              <p:nvPr/>
            </p:nvSpPr>
            <p:spPr bwMode="auto">
              <a:xfrm>
                <a:off x="4003"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16" name="Line 800"/>
              <p:cNvSpPr>
                <a:spLocks noChangeAspect="1" noChangeShapeType="1"/>
              </p:cNvSpPr>
              <p:nvPr/>
            </p:nvSpPr>
            <p:spPr bwMode="auto">
              <a:xfrm>
                <a:off x="4003" y="3336"/>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17" name="Line 801"/>
              <p:cNvSpPr>
                <a:spLocks noChangeAspect="1" noChangeShapeType="1"/>
              </p:cNvSpPr>
              <p:nvPr/>
            </p:nvSpPr>
            <p:spPr bwMode="auto">
              <a:xfrm flipV="1">
                <a:off x="4006"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18" name="Line 802"/>
              <p:cNvSpPr>
                <a:spLocks noChangeAspect="1" noChangeShapeType="1"/>
              </p:cNvSpPr>
              <p:nvPr/>
            </p:nvSpPr>
            <p:spPr bwMode="auto">
              <a:xfrm flipV="1">
                <a:off x="4022" y="333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19" name="Line 803"/>
              <p:cNvSpPr>
                <a:spLocks noChangeAspect="1" noChangeShapeType="1"/>
              </p:cNvSpPr>
              <p:nvPr/>
            </p:nvSpPr>
            <p:spPr bwMode="auto">
              <a:xfrm flipH="1">
                <a:off x="4021" y="3331"/>
                <a:ext cx="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20" name="Line 804"/>
              <p:cNvSpPr>
                <a:spLocks noChangeAspect="1" noChangeShapeType="1"/>
              </p:cNvSpPr>
              <p:nvPr/>
            </p:nvSpPr>
            <p:spPr bwMode="auto">
              <a:xfrm flipH="1">
                <a:off x="4024" y="3330"/>
                <a:ext cx="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21" name="Line 805"/>
              <p:cNvSpPr>
                <a:spLocks noChangeAspect="1" noChangeShapeType="1"/>
              </p:cNvSpPr>
              <p:nvPr/>
            </p:nvSpPr>
            <p:spPr bwMode="auto">
              <a:xfrm flipH="1">
                <a:off x="4021" y="3336"/>
                <a:ext cx="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22" name="Line 806"/>
              <p:cNvSpPr>
                <a:spLocks noChangeAspect="1" noChangeShapeType="1"/>
              </p:cNvSpPr>
              <p:nvPr/>
            </p:nvSpPr>
            <p:spPr bwMode="auto">
              <a:xfrm>
                <a:off x="4016" y="3312"/>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23" name="Line 807"/>
              <p:cNvSpPr>
                <a:spLocks noChangeAspect="1" noChangeShapeType="1"/>
              </p:cNvSpPr>
              <p:nvPr/>
            </p:nvSpPr>
            <p:spPr bwMode="auto">
              <a:xfrm flipV="1">
                <a:off x="4017" y="3295"/>
                <a:ext cx="1" cy="1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24" name="Line 808"/>
              <p:cNvSpPr>
                <a:spLocks noChangeAspect="1" noChangeShapeType="1"/>
              </p:cNvSpPr>
              <p:nvPr/>
            </p:nvSpPr>
            <p:spPr bwMode="auto">
              <a:xfrm flipH="1" flipV="1">
                <a:off x="4012" y="3289"/>
                <a:ext cx="6" cy="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25" name="Line 809"/>
              <p:cNvSpPr>
                <a:spLocks noChangeAspect="1" noChangeShapeType="1"/>
              </p:cNvSpPr>
              <p:nvPr/>
            </p:nvSpPr>
            <p:spPr bwMode="auto">
              <a:xfrm>
                <a:off x="4012" y="3294"/>
                <a:ext cx="0"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26" name="Line 810"/>
              <p:cNvSpPr>
                <a:spLocks noChangeAspect="1" noChangeShapeType="1"/>
              </p:cNvSpPr>
              <p:nvPr/>
            </p:nvSpPr>
            <p:spPr bwMode="auto">
              <a:xfrm>
                <a:off x="4014" y="3295"/>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27" name="Freeform 811"/>
              <p:cNvSpPr>
                <a:spLocks noChangeAspect="1"/>
              </p:cNvSpPr>
              <p:nvPr/>
            </p:nvSpPr>
            <p:spPr bwMode="auto">
              <a:xfrm>
                <a:off x="3957" y="3307"/>
                <a:ext cx="34" cy="18"/>
              </a:xfrm>
              <a:custGeom>
                <a:avLst/>
                <a:gdLst>
                  <a:gd name="T0" fmla="*/ 0 w 34"/>
                  <a:gd name="T1" fmla="*/ 17 h 18"/>
                  <a:gd name="T2" fmla="*/ 9 w 34"/>
                  <a:gd name="T3" fmla="*/ 15 h 18"/>
                  <a:gd name="T4" fmla="*/ 12 w 34"/>
                  <a:gd name="T5" fmla="*/ 14 h 18"/>
                  <a:gd name="T6" fmla="*/ 15 w 34"/>
                  <a:gd name="T7" fmla="*/ 13 h 18"/>
                  <a:gd name="T8" fmla="*/ 18 w 34"/>
                  <a:gd name="T9" fmla="*/ 10 h 18"/>
                  <a:gd name="T10" fmla="*/ 21 w 34"/>
                  <a:gd name="T11" fmla="*/ 9 h 18"/>
                  <a:gd name="T12" fmla="*/ 24 w 34"/>
                  <a:gd name="T13" fmla="*/ 7 h 18"/>
                  <a:gd name="T14" fmla="*/ 27 w 34"/>
                  <a:gd name="T15" fmla="*/ 4 h 18"/>
                  <a:gd name="T16" fmla="*/ 30 w 34"/>
                  <a:gd name="T17" fmla="*/ 2 h 18"/>
                  <a:gd name="T18" fmla="*/ 33 w 3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8">
                    <a:moveTo>
                      <a:pt x="0" y="17"/>
                    </a:moveTo>
                    <a:lnTo>
                      <a:pt x="9" y="15"/>
                    </a:lnTo>
                    <a:lnTo>
                      <a:pt x="12" y="14"/>
                    </a:lnTo>
                    <a:lnTo>
                      <a:pt x="15" y="13"/>
                    </a:lnTo>
                    <a:lnTo>
                      <a:pt x="18" y="10"/>
                    </a:lnTo>
                    <a:lnTo>
                      <a:pt x="21" y="9"/>
                    </a:lnTo>
                    <a:lnTo>
                      <a:pt x="24" y="7"/>
                    </a:lnTo>
                    <a:lnTo>
                      <a:pt x="27" y="4"/>
                    </a:lnTo>
                    <a:lnTo>
                      <a:pt x="30" y="2"/>
                    </a:lnTo>
                    <a:lnTo>
                      <a:pt x="3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28" name="Line 812"/>
              <p:cNvSpPr>
                <a:spLocks noChangeAspect="1" noChangeShapeType="1"/>
              </p:cNvSpPr>
              <p:nvPr/>
            </p:nvSpPr>
            <p:spPr bwMode="auto">
              <a:xfrm flipV="1">
                <a:off x="3994" y="330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29" name="Line 813"/>
              <p:cNvSpPr>
                <a:spLocks noChangeAspect="1" noChangeShapeType="1"/>
              </p:cNvSpPr>
              <p:nvPr/>
            </p:nvSpPr>
            <p:spPr bwMode="auto">
              <a:xfrm flipV="1">
                <a:off x="4005" y="3285"/>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30" name="Freeform 814"/>
              <p:cNvSpPr>
                <a:spLocks noChangeAspect="1"/>
              </p:cNvSpPr>
              <p:nvPr/>
            </p:nvSpPr>
            <p:spPr bwMode="auto">
              <a:xfrm>
                <a:off x="4010" y="3224"/>
                <a:ext cx="17" cy="56"/>
              </a:xfrm>
              <a:custGeom>
                <a:avLst/>
                <a:gdLst>
                  <a:gd name="T0" fmla="*/ 0 w 17"/>
                  <a:gd name="T1" fmla="*/ 55 h 56"/>
                  <a:gd name="T2" fmla="*/ 3 w 17"/>
                  <a:gd name="T3" fmla="*/ 48 h 56"/>
                  <a:gd name="T4" fmla="*/ 6 w 17"/>
                  <a:gd name="T5" fmla="*/ 43 h 56"/>
                  <a:gd name="T6" fmla="*/ 10 w 17"/>
                  <a:gd name="T7" fmla="*/ 37 h 56"/>
                  <a:gd name="T8" fmla="*/ 12 w 17"/>
                  <a:gd name="T9" fmla="*/ 30 h 56"/>
                  <a:gd name="T10" fmla="*/ 13 w 17"/>
                  <a:gd name="T11" fmla="*/ 27 h 56"/>
                  <a:gd name="T12" fmla="*/ 13 w 17"/>
                  <a:gd name="T13" fmla="*/ 24 h 56"/>
                  <a:gd name="T14" fmla="*/ 14 w 17"/>
                  <a:gd name="T15" fmla="*/ 21 h 56"/>
                  <a:gd name="T16" fmla="*/ 16 w 17"/>
                  <a:gd name="T17" fmla="*/ 19 h 56"/>
                  <a:gd name="T18" fmla="*/ 16 w 17"/>
                  <a:gd name="T19" fmla="*/ 16 h 56"/>
                  <a:gd name="T20" fmla="*/ 16 w 17"/>
                  <a:gd name="T21" fmla="*/ 13 h 56"/>
                  <a:gd name="T22" fmla="*/ 16 w 17"/>
                  <a:gd name="T23" fmla="*/ 10 h 56"/>
                  <a:gd name="T24" fmla="*/ 16 w 17"/>
                  <a:gd name="T25" fmla="*/ 8 h 56"/>
                  <a:gd name="T26" fmla="*/ 11 w 17"/>
                  <a:gd name="T2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6">
                    <a:moveTo>
                      <a:pt x="0" y="55"/>
                    </a:moveTo>
                    <a:lnTo>
                      <a:pt x="3" y="48"/>
                    </a:lnTo>
                    <a:lnTo>
                      <a:pt x="6" y="43"/>
                    </a:lnTo>
                    <a:lnTo>
                      <a:pt x="10" y="37"/>
                    </a:lnTo>
                    <a:lnTo>
                      <a:pt x="12" y="30"/>
                    </a:lnTo>
                    <a:lnTo>
                      <a:pt x="13" y="27"/>
                    </a:lnTo>
                    <a:lnTo>
                      <a:pt x="13" y="24"/>
                    </a:lnTo>
                    <a:lnTo>
                      <a:pt x="14" y="21"/>
                    </a:lnTo>
                    <a:lnTo>
                      <a:pt x="16" y="19"/>
                    </a:lnTo>
                    <a:lnTo>
                      <a:pt x="16" y="16"/>
                    </a:lnTo>
                    <a:lnTo>
                      <a:pt x="16" y="13"/>
                    </a:lnTo>
                    <a:lnTo>
                      <a:pt x="16" y="10"/>
                    </a:lnTo>
                    <a:lnTo>
                      <a:pt x="16" y="8"/>
                    </a:lnTo>
                    <a:lnTo>
                      <a:pt x="11"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31" name="Line 815"/>
              <p:cNvSpPr>
                <a:spLocks noChangeAspect="1" noChangeShapeType="1"/>
              </p:cNvSpPr>
              <p:nvPr/>
            </p:nvSpPr>
            <p:spPr bwMode="auto">
              <a:xfrm>
                <a:off x="4018" y="3239"/>
                <a:ext cx="3"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32" name="Line 816"/>
              <p:cNvSpPr>
                <a:spLocks noChangeAspect="1" noChangeShapeType="1"/>
              </p:cNvSpPr>
              <p:nvPr/>
            </p:nvSpPr>
            <p:spPr bwMode="auto">
              <a:xfrm flipH="1" flipV="1">
                <a:off x="4014" y="3254"/>
                <a:ext cx="4"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33" name="Line 817"/>
              <p:cNvSpPr>
                <a:spLocks noChangeAspect="1" noChangeShapeType="1"/>
              </p:cNvSpPr>
              <p:nvPr/>
            </p:nvSpPr>
            <p:spPr bwMode="auto">
              <a:xfrm>
                <a:off x="4010" y="3266"/>
                <a:ext cx="4"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34" name="Line 818"/>
              <p:cNvSpPr>
                <a:spLocks noChangeAspect="1" noChangeShapeType="1"/>
              </p:cNvSpPr>
              <p:nvPr/>
            </p:nvSpPr>
            <p:spPr bwMode="auto">
              <a:xfrm flipH="1" flipV="1">
                <a:off x="4005" y="3277"/>
                <a:ext cx="4"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35" name="Line 819"/>
              <p:cNvSpPr>
                <a:spLocks noChangeAspect="1" noChangeShapeType="1"/>
              </p:cNvSpPr>
              <p:nvPr/>
            </p:nvSpPr>
            <p:spPr bwMode="auto">
              <a:xfrm>
                <a:off x="3998" y="3289"/>
                <a:ext cx="5"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36" name="Line 820"/>
              <p:cNvSpPr>
                <a:spLocks noChangeAspect="1" noChangeShapeType="1"/>
              </p:cNvSpPr>
              <p:nvPr/>
            </p:nvSpPr>
            <p:spPr bwMode="auto">
              <a:xfrm flipH="1" flipV="1">
                <a:off x="3991" y="3298"/>
                <a:ext cx="5"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37" name="Line 821"/>
              <p:cNvSpPr>
                <a:spLocks noChangeAspect="1" noChangeShapeType="1"/>
              </p:cNvSpPr>
              <p:nvPr/>
            </p:nvSpPr>
            <p:spPr bwMode="auto">
              <a:xfrm>
                <a:off x="3982" y="3310"/>
                <a:ext cx="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38" name="Line 822"/>
              <p:cNvSpPr>
                <a:spLocks noChangeAspect="1" noChangeShapeType="1"/>
              </p:cNvSpPr>
              <p:nvPr/>
            </p:nvSpPr>
            <p:spPr bwMode="auto">
              <a:xfrm flipH="1" flipV="1">
                <a:off x="3974" y="3316"/>
                <a:ext cx="4"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39" name="Line 823"/>
              <p:cNvSpPr>
                <a:spLocks noChangeAspect="1" noChangeShapeType="1"/>
              </p:cNvSpPr>
              <p:nvPr/>
            </p:nvSpPr>
            <p:spPr bwMode="auto">
              <a:xfrm>
                <a:off x="3965" y="3321"/>
                <a:ext cx="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40" name="Freeform 824"/>
              <p:cNvSpPr>
                <a:spLocks noChangeAspect="1"/>
              </p:cNvSpPr>
              <p:nvPr/>
            </p:nvSpPr>
            <p:spPr bwMode="auto">
              <a:xfrm>
                <a:off x="3965" y="3232"/>
                <a:ext cx="57" cy="92"/>
              </a:xfrm>
              <a:custGeom>
                <a:avLst/>
                <a:gdLst>
                  <a:gd name="T0" fmla="*/ 56 w 57"/>
                  <a:gd name="T1" fmla="*/ 0 h 92"/>
                  <a:gd name="T2" fmla="*/ 52 w 57"/>
                  <a:gd name="T3" fmla="*/ 8 h 92"/>
                  <a:gd name="T4" fmla="*/ 52 w 57"/>
                  <a:gd name="T5" fmla="*/ 26 h 92"/>
                  <a:gd name="T6" fmla="*/ 44 w 57"/>
                  <a:gd name="T7" fmla="*/ 34 h 92"/>
                  <a:gd name="T8" fmla="*/ 44 w 57"/>
                  <a:gd name="T9" fmla="*/ 47 h 92"/>
                  <a:gd name="T10" fmla="*/ 33 w 57"/>
                  <a:gd name="T11" fmla="*/ 56 h 92"/>
                  <a:gd name="T12" fmla="*/ 30 w 57"/>
                  <a:gd name="T13" fmla="*/ 67 h 92"/>
                  <a:gd name="T14" fmla="*/ 16 w 57"/>
                  <a:gd name="T15" fmla="*/ 76 h 92"/>
                  <a:gd name="T16" fmla="*/ 12 w 57"/>
                  <a:gd name="T17" fmla="*/ 84 h 92"/>
                  <a:gd name="T18" fmla="*/ 0 w 57"/>
                  <a:gd name="T19" fmla="*/ 89 h 92"/>
                  <a:gd name="T20" fmla="*/ 1 w 57"/>
                  <a:gd name="T21"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92">
                    <a:moveTo>
                      <a:pt x="56" y="0"/>
                    </a:moveTo>
                    <a:lnTo>
                      <a:pt x="52" y="8"/>
                    </a:lnTo>
                    <a:lnTo>
                      <a:pt x="52" y="26"/>
                    </a:lnTo>
                    <a:lnTo>
                      <a:pt x="44" y="34"/>
                    </a:lnTo>
                    <a:lnTo>
                      <a:pt x="44" y="47"/>
                    </a:lnTo>
                    <a:lnTo>
                      <a:pt x="33" y="56"/>
                    </a:lnTo>
                    <a:lnTo>
                      <a:pt x="30" y="67"/>
                    </a:lnTo>
                    <a:lnTo>
                      <a:pt x="16" y="76"/>
                    </a:lnTo>
                    <a:lnTo>
                      <a:pt x="12" y="84"/>
                    </a:lnTo>
                    <a:lnTo>
                      <a:pt x="0" y="89"/>
                    </a:lnTo>
                    <a:lnTo>
                      <a:pt x="1" y="9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41" name="Freeform 825"/>
              <p:cNvSpPr>
                <a:spLocks noChangeAspect="1"/>
              </p:cNvSpPr>
              <p:nvPr/>
            </p:nvSpPr>
            <p:spPr bwMode="auto">
              <a:xfrm>
                <a:off x="3941" y="3211"/>
                <a:ext cx="77" cy="114"/>
              </a:xfrm>
              <a:custGeom>
                <a:avLst/>
                <a:gdLst>
                  <a:gd name="T0" fmla="*/ 0 w 77"/>
                  <a:gd name="T1" fmla="*/ 111 h 114"/>
                  <a:gd name="T2" fmla="*/ 2 w 77"/>
                  <a:gd name="T3" fmla="*/ 111 h 114"/>
                  <a:gd name="T4" fmla="*/ 4 w 77"/>
                  <a:gd name="T5" fmla="*/ 113 h 114"/>
                  <a:gd name="T6" fmla="*/ 7 w 77"/>
                  <a:gd name="T7" fmla="*/ 113 h 114"/>
                  <a:gd name="T8" fmla="*/ 10 w 77"/>
                  <a:gd name="T9" fmla="*/ 113 h 114"/>
                  <a:gd name="T10" fmla="*/ 11 w 77"/>
                  <a:gd name="T11" fmla="*/ 113 h 114"/>
                  <a:gd name="T12" fmla="*/ 14 w 77"/>
                  <a:gd name="T13" fmla="*/ 112 h 114"/>
                  <a:gd name="T14" fmla="*/ 16 w 77"/>
                  <a:gd name="T15" fmla="*/ 111 h 114"/>
                  <a:gd name="T16" fmla="*/ 19 w 77"/>
                  <a:gd name="T17" fmla="*/ 111 h 114"/>
                  <a:gd name="T18" fmla="*/ 21 w 77"/>
                  <a:gd name="T19" fmla="*/ 110 h 114"/>
                  <a:gd name="T20" fmla="*/ 23 w 77"/>
                  <a:gd name="T21" fmla="*/ 109 h 114"/>
                  <a:gd name="T22" fmla="*/ 25 w 77"/>
                  <a:gd name="T23" fmla="*/ 107 h 114"/>
                  <a:gd name="T24" fmla="*/ 27 w 77"/>
                  <a:gd name="T25" fmla="*/ 106 h 114"/>
                  <a:gd name="T26" fmla="*/ 29 w 77"/>
                  <a:gd name="T27" fmla="*/ 105 h 114"/>
                  <a:gd name="T28" fmla="*/ 32 w 77"/>
                  <a:gd name="T29" fmla="*/ 104 h 114"/>
                  <a:gd name="T30" fmla="*/ 33 w 77"/>
                  <a:gd name="T31" fmla="*/ 102 h 114"/>
                  <a:gd name="T32" fmla="*/ 35 w 77"/>
                  <a:gd name="T33" fmla="*/ 101 h 114"/>
                  <a:gd name="T34" fmla="*/ 38 w 77"/>
                  <a:gd name="T35" fmla="*/ 99 h 114"/>
                  <a:gd name="T36" fmla="*/ 39 w 77"/>
                  <a:gd name="T37" fmla="*/ 97 h 114"/>
                  <a:gd name="T38" fmla="*/ 42 w 77"/>
                  <a:gd name="T39" fmla="*/ 93 h 114"/>
                  <a:gd name="T40" fmla="*/ 46 w 77"/>
                  <a:gd name="T41" fmla="*/ 89 h 114"/>
                  <a:gd name="T42" fmla="*/ 49 w 77"/>
                  <a:gd name="T43" fmla="*/ 85 h 114"/>
                  <a:gd name="T44" fmla="*/ 52 w 77"/>
                  <a:gd name="T45" fmla="*/ 81 h 114"/>
                  <a:gd name="T46" fmla="*/ 54 w 77"/>
                  <a:gd name="T47" fmla="*/ 76 h 114"/>
                  <a:gd name="T48" fmla="*/ 57 w 77"/>
                  <a:gd name="T49" fmla="*/ 73 h 114"/>
                  <a:gd name="T50" fmla="*/ 59 w 77"/>
                  <a:gd name="T51" fmla="*/ 68 h 114"/>
                  <a:gd name="T52" fmla="*/ 61 w 77"/>
                  <a:gd name="T53" fmla="*/ 65 h 114"/>
                  <a:gd name="T54" fmla="*/ 63 w 77"/>
                  <a:gd name="T55" fmla="*/ 62 h 114"/>
                  <a:gd name="T56" fmla="*/ 65 w 77"/>
                  <a:gd name="T57" fmla="*/ 58 h 114"/>
                  <a:gd name="T58" fmla="*/ 67 w 77"/>
                  <a:gd name="T59" fmla="*/ 55 h 114"/>
                  <a:gd name="T60" fmla="*/ 68 w 77"/>
                  <a:gd name="T61" fmla="*/ 50 h 114"/>
                  <a:gd name="T62" fmla="*/ 70 w 77"/>
                  <a:gd name="T63" fmla="*/ 46 h 114"/>
                  <a:gd name="T64" fmla="*/ 71 w 77"/>
                  <a:gd name="T65" fmla="*/ 41 h 114"/>
                  <a:gd name="T66" fmla="*/ 73 w 77"/>
                  <a:gd name="T67" fmla="*/ 36 h 114"/>
                  <a:gd name="T68" fmla="*/ 74 w 77"/>
                  <a:gd name="T69" fmla="*/ 31 h 114"/>
                  <a:gd name="T70" fmla="*/ 74 w 77"/>
                  <a:gd name="T71" fmla="*/ 26 h 114"/>
                  <a:gd name="T72" fmla="*/ 76 w 77"/>
                  <a:gd name="T73" fmla="*/ 22 h 114"/>
                  <a:gd name="T74" fmla="*/ 76 w 77"/>
                  <a:gd name="T75" fmla="*/ 17 h 114"/>
                  <a:gd name="T76" fmla="*/ 76 w 77"/>
                  <a:gd name="T77" fmla="*/ 15 h 114"/>
                  <a:gd name="T78" fmla="*/ 74 w 77"/>
                  <a:gd name="T79" fmla="*/ 12 h 114"/>
                  <a:gd name="T80" fmla="*/ 74 w 77"/>
                  <a:gd name="T81" fmla="*/ 11 h 114"/>
                  <a:gd name="T82" fmla="*/ 74 w 77"/>
                  <a:gd name="T83" fmla="*/ 8 h 114"/>
                  <a:gd name="T84" fmla="*/ 73 w 77"/>
                  <a:gd name="T85" fmla="*/ 7 h 114"/>
                  <a:gd name="T86" fmla="*/ 72 w 77"/>
                  <a:gd name="T87" fmla="*/ 5 h 114"/>
                  <a:gd name="T88" fmla="*/ 71 w 77"/>
                  <a:gd name="T89" fmla="*/ 3 h 114"/>
                  <a:gd name="T90" fmla="*/ 70 w 77"/>
                  <a:gd name="T91" fmla="*/ 2 h 114"/>
                  <a:gd name="T92" fmla="*/ 68 w 77"/>
                  <a:gd name="T93" fmla="*/ 1 h 114"/>
                  <a:gd name="T94" fmla="*/ 67 w 77"/>
                  <a:gd name="T9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14">
                    <a:moveTo>
                      <a:pt x="0" y="111"/>
                    </a:moveTo>
                    <a:lnTo>
                      <a:pt x="2" y="111"/>
                    </a:lnTo>
                    <a:lnTo>
                      <a:pt x="4" y="113"/>
                    </a:lnTo>
                    <a:lnTo>
                      <a:pt x="7" y="113"/>
                    </a:lnTo>
                    <a:lnTo>
                      <a:pt x="10" y="113"/>
                    </a:lnTo>
                    <a:lnTo>
                      <a:pt x="11" y="113"/>
                    </a:lnTo>
                    <a:lnTo>
                      <a:pt x="14" y="112"/>
                    </a:lnTo>
                    <a:lnTo>
                      <a:pt x="16" y="111"/>
                    </a:lnTo>
                    <a:lnTo>
                      <a:pt x="19" y="111"/>
                    </a:lnTo>
                    <a:lnTo>
                      <a:pt x="21" y="110"/>
                    </a:lnTo>
                    <a:lnTo>
                      <a:pt x="23" y="109"/>
                    </a:lnTo>
                    <a:lnTo>
                      <a:pt x="25" y="107"/>
                    </a:lnTo>
                    <a:lnTo>
                      <a:pt x="27" y="106"/>
                    </a:lnTo>
                    <a:lnTo>
                      <a:pt x="29" y="105"/>
                    </a:lnTo>
                    <a:lnTo>
                      <a:pt x="32" y="104"/>
                    </a:lnTo>
                    <a:lnTo>
                      <a:pt x="33" y="102"/>
                    </a:lnTo>
                    <a:lnTo>
                      <a:pt x="35" y="101"/>
                    </a:lnTo>
                    <a:lnTo>
                      <a:pt x="38" y="99"/>
                    </a:lnTo>
                    <a:lnTo>
                      <a:pt x="39" y="97"/>
                    </a:lnTo>
                    <a:lnTo>
                      <a:pt x="42" y="93"/>
                    </a:lnTo>
                    <a:lnTo>
                      <a:pt x="46" y="89"/>
                    </a:lnTo>
                    <a:lnTo>
                      <a:pt x="49" y="85"/>
                    </a:lnTo>
                    <a:lnTo>
                      <a:pt x="52" y="81"/>
                    </a:lnTo>
                    <a:lnTo>
                      <a:pt x="54" y="76"/>
                    </a:lnTo>
                    <a:lnTo>
                      <a:pt x="57" y="73"/>
                    </a:lnTo>
                    <a:lnTo>
                      <a:pt x="59" y="68"/>
                    </a:lnTo>
                    <a:lnTo>
                      <a:pt x="61" y="65"/>
                    </a:lnTo>
                    <a:lnTo>
                      <a:pt x="63" y="62"/>
                    </a:lnTo>
                    <a:lnTo>
                      <a:pt x="65" y="58"/>
                    </a:lnTo>
                    <a:lnTo>
                      <a:pt x="67" y="55"/>
                    </a:lnTo>
                    <a:lnTo>
                      <a:pt x="68" y="50"/>
                    </a:lnTo>
                    <a:lnTo>
                      <a:pt x="70" y="46"/>
                    </a:lnTo>
                    <a:lnTo>
                      <a:pt x="71" y="41"/>
                    </a:lnTo>
                    <a:lnTo>
                      <a:pt x="73" y="36"/>
                    </a:lnTo>
                    <a:lnTo>
                      <a:pt x="74" y="31"/>
                    </a:lnTo>
                    <a:lnTo>
                      <a:pt x="74" y="26"/>
                    </a:lnTo>
                    <a:lnTo>
                      <a:pt x="76" y="22"/>
                    </a:lnTo>
                    <a:lnTo>
                      <a:pt x="76" y="17"/>
                    </a:lnTo>
                    <a:lnTo>
                      <a:pt x="76" y="15"/>
                    </a:lnTo>
                    <a:lnTo>
                      <a:pt x="74" y="12"/>
                    </a:lnTo>
                    <a:lnTo>
                      <a:pt x="74" y="11"/>
                    </a:lnTo>
                    <a:lnTo>
                      <a:pt x="74" y="8"/>
                    </a:lnTo>
                    <a:lnTo>
                      <a:pt x="73" y="7"/>
                    </a:lnTo>
                    <a:lnTo>
                      <a:pt x="72" y="5"/>
                    </a:lnTo>
                    <a:lnTo>
                      <a:pt x="71" y="3"/>
                    </a:lnTo>
                    <a:lnTo>
                      <a:pt x="70" y="2"/>
                    </a:lnTo>
                    <a:lnTo>
                      <a:pt x="68" y="1"/>
                    </a:lnTo>
                    <a:lnTo>
                      <a:pt x="67"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42" name="Freeform 826"/>
              <p:cNvSpPr>
                <a:spLocks noChangeAspect="1"/>
              </p:cNvSpPr>
              <p:nvPr/>
            </p:nvSpPr>
            <p:spPr bwMode="auto">
              <a:xfrm>
                <a:off x="3959" y="3228"/>
                <a:ext cx="35" cy="17"/>
              </a:xfrm>
              <a:custGeom>
                <a:avLst/>
                <a:gdLst>
                  <a:gd name="T0" fmla="*/ 0 w 35"/>
                  <a:gd name="T1" fmla="*/ 3 h 17"/>
                  <a:gd name="T2" fmla="*/ 1 w 35"/>
                  <a:gd name="T3" fmla="*/ 16 h 17"/>
                  <a:gd name="T4" fmla="*/ 32 w 35"/>
                  <a:gd name="T5" fmla="*/ 3 h 17"/>
                  <a:gd name="T6" fmla="*/ 34 w 35"/>
                  <a:gd name="T7" fmla="*/ 1 h 17"/>
                  <a:gd name="T8" fmla="*/ 31 w 35"/>
                  <a:gd name="T9" fmla="*/ 0 h 17"/>
                  <a:gd name="T10" fmla="*/ 5 w 35"/>
                  <a:gd name="T11" fmla="*/ 3 h 17"/>
                </a:gdLst>
                <a:ahLst/>
                <a:cxnLst>
                  <a:cxn ang="0">
                    <a:pos x="T0" y="T1"/>
                  </a:cxn>
                  <a:cxn ang="0">
                    <a:pos x="T2" y="T3"/>
                  </a:cxn>
                  <a:cxn ang="0">
                    <a:pos x="T4" y="T5"/>
                  </a:cxn>
                  <a:cxn ang="0">
                    <a:pos x="T6" y="T7"/>
                  </a:cxn>
                  <a:cxn ang="0">
                    <a:pos x="T8" y="T9"/>
                  </a:cxn>
                  <a:cxn ang="0">
                    <a:pos x="T10" y="T11"/>
                  </a:cxn>
                </a:cxnLst>
                <a:rect l="0" t="0" r="r" b="b"/>
                <a:pathLst>
                  <a:path w="35" h="17">
                    <a:moveTo>
                      <a:pt x="0" y="3"/>
                    </a:moveTo>
                    <a:lnTo>
                      <a:pt x="1" y="16"/>
                    </a:lnTo>
                    <a:lnTo>
                      <a:pt x="32" y="3"/>
                    </a:lnTo>
                    <a:lnTo>
                      <a:pt x="34" y="1"/>
                    </a:lnTo>
                    <a:lnTo>
                      <a:pt x="31" y="0"/>
                    </a:lnTo>
                    <a:lnTo>
                      <a:pt x="5" y="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43" name="Line 827"/>
              <p:cNvSpPr>
                <a:spLocks noChangeAspect="1" noChangeShapeType="1"/>
              </p:cNvSpPr>
              <p:nvPr/>
            </p:nvSpPr>
            <p:spPr bwMode="auto">
              <a:xfrm flipH="1">
                <a:off x="3951" y="3235"/>
                <a:ext cx="9" cy="1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44" name="Freeform 828"/>
              <p:cNvSpPr>
                <a:spLocks noChangeAspect="1"/>
              </p:cNvSpPr>
              <p:nvPr/>
            </p:nvSpPr>
            <p:spPr bwMode="auto">
              <a:xfrm>
                <a:off x="3944" y="3248"/>
                <a:ext cx="62" cy="22"/>
              </a:xfrm>
              <a:custGeom>
                <a:avLst/>
                <a:gdLst>
                  <a:gd name="T0" fmla="*/ 0 w 62"/>
                  <a:gd name="T1" fmla="*/ 1 h 22"/>
                  <a:gd name="T2" fmla="*/ 1 w 62"/>
                  <a:gd name="T3" fmla="*/ 0 h 22"/>
                  <a:gd name="T4" fmla="*/ 19 w 62"/>
                  <a:gd name="T5" fmla="*/ 0 h 22"/>
                  <a:gd name="T6" fmla="*/ 59 w 62"/>
                  <a:gd name="T7" fmla="*/ 18 h 22"/>
                  <a:gd name="T8" fmla="*/ 61 w 62"/>
                  <a:gd name="T9" fmla="*/ 20 h 22"/>
                  <a:gd name="T10" fmla="*/ 58 w 62"/>
                  <a:gd name="T11" fmla="*/ 21 h 22"/>
                  <a:gd name="T12" fmla="*/ 19 w 62"/>
                  <a:gd name="T13" fmla="*/ 6 h 22"/>
                  <a:gd name="T14" fmla="*/ 5 w 62"/>
                  <a:gd name="T15" fmla="*/ 6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2">
                    <a:moveTo>
                      <a:pt x="0" y="1"/>
                    </a:moveTo>
                    <a:lnTo>
                      <a:pt x="1" y="0"/>
                    </a:lnTo>
                    <a:lnTo>
                      <a:pt x="19" y="0"/>
                    </a:lnTo>
                    <a:lnTo>
                      <a:pt x="59" y="18"/>
                    </a:lnTo>
                    <a:lnTo>
                      <a:pt x="61" y="20"/>
                    </a:lnTo>
                    <a:lnTo>
                      <a:pt x="58" y="21"/>
                    </a:lnTo>
                    <a:lnTo>
                      <a:pt x="19" y="6"/>
                    </a:lnTo>
                    <a:lnTo>
                      <a:pt x="5" y="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45" name="Freeform 829"/>
              <p:cNvSpPr>
                <a:spLocks noChangeAspect="1"/>
              </p:cNvSpPr>
              <p:nvPr/>
            </p:nvSpPr>
            <p:spPr bwMode="auto">
              <a:xfrm>
                <a:off x="3950" y="3254"/>
                <a:ext cx="17" cy="17"/>
              </a:xfrm>
              <a:custGeom>
                <a:avLst/>
                <a:gdLst>
                  <a:gd name="T0" fmla="*/ 0 w 17"/>
                  <a:gd name="T1" fmla="*/ 10 h 17"/>
                  <a:gd name="T2" fmla="*/ 0 w 17"/>
                  <a:gd name="T3" fmla="*/ 13 h 17"/>
                  <a:gd name="T4" fmla="*/ 0 w 17"/>
                  <a:gd name="T5" fmla="*/ 14 h 17"/>
                  <a:gd name="T6" fmla="*/ 0 w 17"/>
                  <a:gd name="T7" fmla="*/ 16 h 17"/>
                  <a:gd name="T8" fmla="*/ 1 w 17"/>
                  <a:gd name="T9" fmla="*/ 16 h 17"/>
                  <a:gd name="T10" fmla="*/ 3 w 17"/>
                  <a:gd name="T11" fmla="*/ 14 h 17"/>
                  <a:gd name="T12" fmla="*/ 6 w 17"/>
                  <a:gd name="T13" fmla="*/ 13 h 17"/>
                  <a:gd name="T14" fmla="*/ 9 w 17"/>
                  <a:gd name="T15" fmla="*/ 9 h 17"/>
                  <a:gd name="T16" fmla="*/ 12 w 17"/>
                  <a:gd name="T17" fmla="*/ 4 h 17"/>
                  <a:gd name="T18" fmla="*/ 16 w 17"/>
                  <a:gd name="T19" fmla="*/ 1 h 17"/>
                  <a:gd name="T20" fmla="*/ 16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0" y="10"/>
                    </a:moveTo>
                    <a:lnTo>
                      <a:pt x="0" y="13"/>
                    </a:lnTo>
                    <a:lnTo>
                      <a:pt x="0" y="14"/>
                    </a:lnTo>
                    <a:lnTo>
                      <a:pt x="0" y="16"/>
                    </a:lnTo>
                    <a:lnTo>
                      <a:pt x="1" y="16"/>
                    </a:lnTo>
                    <a:lnTo>
                      <a:pt x="3" y="14"/>
                    </a:lnTo>
                    <a:lnTo>
                      <a:pt x="6" y="13"/>
                    </a:lnTo>
                    <a:lnTo>
                      <a:pt x="9" y="9"/>
                    </a:lnTo>
                    <a:lnTo>
                      <a:pt x="12" y="4"/>
                    </a:lnTo>
                    <a:lnTo>
                      <a:pt x="16" y="1"/>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46" name="Line 830"/>
              <p:cNvSpPr>
                <a:spLocks noChangeAspect="1" noChangeShapeType="1"/>
              </p:cNvSpPr>
              <p:nvPr/>
            </p:nvSpPr>
            <p:spPr bwMode="auto">
              <a:xfrm flipV="1">
                <a:off x="3963" y="3248"/>
                <a:ext cx="0"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47" name="Freeform 831"/>
              <p:cNvSpPr>
                <a:spLocks noChangeAspect="1"/>
              </p:cNvSpPr>
              <p:nvPr/>
            </p:nvSpPr>
            <p:spPr bwMode="auto">
              <a:xfrm>
                <a:off x="3951" y="3246"/>
                <a:ext cx="17" cy="17"/>
              </a:xfrm>
              <a:custGeom>
                <a:avLst/>
                <a:gdLst>
                  <a:gd name="T0" fmla="*/ 16 w 17"/>
                  <a:gd name="T1" fmla="*/ 16 h 17"/>
                  <a:gd name="T2" fmla="*/ 13 w 17"/>
                  <a:gd name="T3" fmla="*/ 8 h 17"/>
                  <a:gd name="T4" fmla="*/ 13 w 17"/>
                  <a:gd name="T5" fmla="*/ 0 h 17"/>
                  <a:gd name="T6" fmla="*/ 9 w 17"/>
                  <a:gd name="T7" fmla="*/ 0 h 17"/>
                  <a:gd name="T8" fmla="*/ 7 w 17"/>
                  <a:gd name="T9" fmla="*/ 0 h 17"/>
                  <a:gd name="T10" fmla="*/ 6 w 17"/>
                  <a:gd name="T11" fmla="*/ 0 h 17"/>
                  <a:gd name="T12" fmla="*/ 2 w 17"/>
                  <a:gd name="T13" fmla="*/ 8 h 17"/>
                  <a:gd name="T14" fmla="*/ 0 w 17"/>
                  <a:gd name="T15" fmla="*/ 8 h 17"/>
                  <a:gd name="T16" fmla="*/ 0 w 17"/>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6" y="16"/>
                    </a:moveTo>
                    <a:lnTo>
                      <a:pt x="13" y="8"/>
                    </a:lnTo>
                    <a:lnTo>
                      <a:pt x="13" y="0"/>
                    </a:lnTo>
                    <a:lnTo>
                      <a:pt x="9" y="0"/>
                    </a:lnTo>
                    <a:lnTo>
                      <a:pt x="7" y="0"/>
                    </a:lnTo>
                    <a:lnTo>
                      <a:pt x="6" y="0"/>
                    </a:lnTo>
                    <a:lnTo>
                      <a:pt x="2" y="8"/>
                    </a:lnTo>
                    <a:lnTo>
                      <a:pt x="0" y="8"/>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48" name="Freeform 832"/>
              <p:cNvSpPr>
                <a:spLocks noChangeAspect="1"/>
              </p:cNvSpPr>
              <p:nvPr/>
            </p:nvSpPr>
            <p:spPr bwMode="auto">
              <a:xfrm>
                <a:off x="3946" y="3251"/>
                <a:ext cx="18" cy="63"/>
              </a:xfrm>
              <a:custGeom>
                <a:avLst/>
                <a:gdLst>
                  <a:gd name="T0" fmla="*/ 1 w 18"/>
                  <a:gd name="T1" fmla="*/ 0 h 63"/>
                  <a:gd name="T2" fmla="*/ 4 w 18"/>
                  <a:gd name="T3" fmla="*/ 1 h 63"/>
                  <a:gd name="T4" fmla="*/ 2 w 18"/>
                  <a:gd name="T5" fmla="*/ 21 h 63"/>
                  <a:gd name="T6" fmla="*/ 17 w 18"/>
                  <a:gd name="T7" fmla="*/ 58 h 63"/>
                  <a:gd name="T8" fmla="*/ 17 w 18"/>
                  <a:gd name="T9" fmla="*/ 62 h 63"/>
                  <a:gd name="T10" fmla="*/ 14 w 18"/>
                  <a:gd name="T11" fmla="*/ 60 h 63"/>
                  <a:gd name="T12" fmla="*/ 0 w 18"/>
                  <a:gd name="T13" fmla="*/ 21 h 63"/>
                  <a:gd name="T14" fmla="*/ 2 w 18"/>
                  <a:gd name="T15" fmla="*/ 2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3">
                    <a:moveTo>
                      <a:pt x="1" y="0"/>
                    </a:moveTo>
                    <a:lnTo>
                      <a:pt x="4" y="1"/>
                    </a:lnTo>
                    <a:lnTo>
                      <a:pt x="2" y="21"/>
                    </a:lnTo>
                    <a:lnTo>
                      <a:pt x="17" y="58"/>
                    </a:lnTo>
                    <a:lnTo>
                      <a:pt x="17" y="62"/>
                    </a:lnTo>
                    <a:lnTo>
                      <a:pt x="14" y="60"/>
                    </a:lnTo>
                    <a:lnTo>
                      <a:pt x="0" y="21"/>
                    </a:lnTo>
                    <a:lnTo>
                      <a:pt x="2" y="2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49" name="Line 833"/>
              <p:cNvSpPr>
                <a:spLocks noChangeAspect="1" noChangeShapeType="1"/>
              </p:cNvSpPr>
              <p:nvPr/>
            </p:nvSpPr>
            <p:spPr bwMode="auto">
              <a:xfrm flipH="1" flipV="1">
                <a:off x="3943" y="3257"/>
                <a:ext cx="3" cy="1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50" name="Freeform 834"/>
              <p:cNvSpPr>
                <a:spLocks noChangeAspect="1"/>
              </p:cNvSpPr>
              <p:nvPr/>
            </p:nvSpPr>
            <p:spPr bwMode="auto">
              <a:xfrm>
                <a:off x="3950" y="3261"/>
                <a:ext cx="17" cy="17"/>
              </a:xfrm>
              <a:custGeom>
                <a:avLst/>
                <a:gdLst>
                  <a:gd name="T0" fmla="*/ 3 w 17"/>
                  <a:gd name="T1" fmla="*/ 0 h 17"/>
                  <a:gd name="T2" fmla="*/ 16 w 17"/>
                  <a:gd name="T3" fmla="*/ 11 h 17"/>
                  <a:gd name="T4" fmla="*/ 16 w 17"/>
                  <a:gd name="T5" fmla="*/ 16 h 17"/>
                  <a:gd name="T6" fmla="*/ 8 w 17"/>
                  <a:gd name="T7" fmla="*/ 16 h 17"/>
                  <a:gd name="T8" fmla="*/ 0 w 17"/>
                  <a:gd name="T9" fmla="*/ 5 h 17"/>
                </a:gdLst>
                <a:ahLst/>
                <a:cxnLst>
                  <a:cxn ang="0">
                    <a:pos x="T0" y="T1"/>
                  </a:cxn>
                  <a:cxn ang="0">
                    <a:pos x="T2" y="T3"/>
                  </a:cxn>
                  <a:cxn ang="0">
                    <a:pos x="T4" y="T5"/>
                  </a:cxn>
                  <a:cxn ang="0">
                    <a:pos x="T6" y="T7"/>
                  </a:cxn>
                  <a:cxn ang="0">
                    <a:pos x="T8" y="T9"/>
                  </a:cxn>
                </a:cxnLst>
                <a:rect l="0" t="0" r="r" b="b"/>
                <a:pathLst>
                  <a:path w="17" h="17">
                    <a:moveTo>
                      <a:pt x="3" y="0"/>
                    </a:moveTo>
                    <a:lnTo>
                      <a:pt x="16" y="11"/>
                    </a:lnTo>
                    <a:lnTo>
                      <a:pt x="16" y="16"/>
                    </a:lnTo>
                    <a:lnTo>
                      <a:pt x="8" y="16"/>
                    </a:lnTo>
                    <a:lnTo>
                      <a:pt x="0" y="5"/>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51" name="Freeform 835"/>
              <p:cNvSpPr>
                <a:spLocks noChangeAspect="1"/>
              </p:cNvSpPr>
              <p:nvPr/>
            </p:nvSpPr>
            <p:spPr bwMode="auto">
              <a:xfrm>
                <a:off x="3987" y="3274"/>
                <a:ext cx="17" cy="17"/>
              </a:xfrm>
              <a:custGeom>
                <a:avLst/>
                <a:gdLst>
                  <a:gd name="T0" fmla="*/ 12 w 17"/>
                  <a:gd name="T1" fmla="*/ 0 h 17"/>
                  <a:gd name="T2" fmla="*/ 9 w 17"/>
                  <a:gd name="T3" fmla="*/ 0 h 17"/>
                  <a:gd name="T4" fmla="*/ 8 w 17"/>
                  <a:gd name="T5" fmla="*/ 0 h 17"/>
                  <a:gd name="T6" fmla="*/ 4 w 17"/>
                  <a:gd name="T7" fmla="*/ 2 h 17"/>
                  <a:gd name="T8" fmla="*/ 1 w 17"/>
                  <a:gd name="T9" fmla="*/ 6 h 17"/>
                  <a:gd name="T10" fmla="*/ 0 w 17"/>
                  <a:gd name="T11" fmla="*/ 8 h 17"/>
                  <a:gd name="T12" fmla="*/ 0 w 17"/>
                  <a:gd name="T13" fmla="*/ 12 h 17"/>
                  <a:gd name="T14" fmla="*/ 0 w 17"/>
                  <a:gd name="T15" fmla="*/ 14 h 17"/>
                  <a:gd name="T16" fmla="*/ 0 w 17"/>
                  <a:gd name="T17" fmla="*/ 16 h 17"/>
                  <a:gd name="T18" fmla="*/ 1 w 17"/>
                  <a:gd name="T19" fmla="*/ 16 h 17"/>
                  <a:gd name="T20" fmla="*/ 4 w 17"/>
                  <a:gd name="T21" fmla="*/ 16 h 17"/>
                  <a:gd name="T22" fmla="*/ 8 w 17"/>
                  <a:gd name="T23" fmla="*/ 14 h 17"/>
                  <a:gd name="T24" fmla="*/ 9 w 17"/>
                  <a:gd name="T25" fmla="*/ 12 h 17"/>
                  <a:gd name="T26" fmla="*/ 12 w 17"/>
                  <a:gd name="T27" fmla="*/ 8 h 17"/>
                  <a:gd name="T28" fmla="*/ 16 w 17"/>
                  <a:gd name="T29" fmla="*/ 4 h 17"/>
                  <a:gd name="T30" fmla="*/ 16 w 17"/>
                  <a:gd name="T31" fmla="*/ 2 h 17"/>
                  <a:gd name="T32" fmla="*/ 16 w 17"/>
                  <a:gd name="T33" fmla="*/ 0 h 17"/>
                  <a:gd name="T34" fmla="*/ 12 w 17"/>
                  <a:gd name="T35" fmla="*/ 0 h 17"/>
                  <a:gd name="T36" fmla="*/ 12 w 17"/>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7">
                    <a:moveTo>
                      <a:pt x="12" y="0"/>
                    </a:moveTo>
                    <a:lnTo>
                      <a:pt x="9" y="0"/>
                    </a:lnTo>
                    <a:lnTo>
                      <a:pt x="8" y="0"/>
                    </a:lnTo>
                    <a:lnTo>
                      <a:pt x="4" y="2"/>
                    </a:lnTo>
                    <a:lnTo>
                      <a:pt x="1" y="6"/>
                    </a:lnTo>
                    <a:lnTo>
                      <a:pt x="0" y="8"/>
                    </a:lnTo>
                    <a:lnTo>
                      <a:pt x="0" y="12"/>
                    </a:lnTo>
                    <a:lnTo>
                      <a:pt x="0" y="14"/>
                    </a:lnTo>
                    <a:lnTo>
                      <a:pt x="0" y="16"/>
                    </a:lnTo>
                    <a:lnTo>
                      <a:pt x="1" y="16"/>
                    </a:lnTo>
                    <a:lnTo>
                      <a:pt x="4" y="16"/>
                    </a:lnTo>
                    <a:lnTo>
                      <a:pt x="8" y="14"/>
                    </a:lnTo>
                    <a:lnTo>
                      <a:pt x="9" y="12"/>
                    </a:lnTo>
                    <a:lnTo>
                      <a:pt x="12" y="8"/>
                    </a:lnTo>
                    <a:lnTo>
                      <a:pt x="16" y="4"/>
                    </a:lnTo>
                    <a:lnTo>
                      <a:pt x="16" y="2"/>
                    </a:lnTo>
                    <a:lnTo>
                      <a:pt x="16" y="0"/>
                    </a:lnTo>
                    <a:lnTo>
                      <a:pt x="12" y="0"/>
                    </a:lnTo>
                    <a:lnTo>
                      <a:pt x="12"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52" name="Freeform 836"/>
              <p:cNvSpPr>
                <a:spLocks noChangeAspect="1"/>
              </p:cNvSpPr>
              <p:nvPr/>
            </p:nvSpPr>
            <p:spPr bwMode="auto">
              <a:xfrm>
                <a:off x="3988" y="3263"/>
                <a:ext cx="17" cy="17"/>
              </a:xfrm>
              <a:custGeom>
                <a:avLst/>
                <a:gdLst>
                  <a:gd name="T0" fmla="*/ 16 w 17"/>
                  <a:gd name="T1" fmla="*/ 16 h 17"/>
                  <a:gd name="T2" fmla="*/ 16 w 17"/>
                  <a:gd name="T3" fmla="*/ 7 h 17"/>
                  <a:gd name="T4" fmla="*/ 0 w 17"/>
                  <a:gd name="T5" fmla="*/ 0 h 17"/>
                </a:gdLst>
                <a:ahLst/>
                <a:cxnLst>
                  <a:cxn ang="0">
                    <a:pos x="T0" y="T1"/>
                  </a:cxn>
                  <a:cxn ang="0">
                    <a:pos x="T2" y="T3"/>
                  </a:cxn>
                  <a:cxn ang="0">
                    <a:pos x="T4" y="T5"/>
                  </a:cxn>
                </a:cxnLst>
                <a:rect l="0" t="0" r="r" b="b"/>
                <a:pathLst>
                  <a:path w="17" h="17">
                    <a:moveTo>
                      <a:pt x="16" y="16"/>
                    </a:moveTo>
                    <a:lnTo>
                      <a:pt x="16" y="7"/>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53" name="Freeform 837"/>
              <p:cNvSpPr>
                <a:spLocks noChangeAspect="1"/>
              </p:cNvSpPr>
              <p:nvPr/>
            </p:nvSpPr>
            <p:spPr bwMode="auto">
              <a:xfrm>
                <a:off x="3975" y="3233"/>
                <a:ext cx="17" cy="26"/>
              </a:xfrm>
              <a:custGeom>
                <a:avLst/>
                <a:gdLst>
                  <a:gd name="T0" fmla="*/ 16 w 17"/>
                  <a:gd name="T1" fmla="*/ 25 h 26"/>
                  <a:gd name="T2" fmla="*/ 14 w 17"/>
                  <a:gd name="T3" fmla="*/ 21 h 26"/>
                  <a:gd name="T4" fmla="*/ 12 w 17"/>
                  <a:gd name="T5" fmla="*/ 18 h 26"/>
                  <a:gd name="T6" fmla="*/ 11 w 17"/>
                  <a:gd name="T7" fmla="*/ 15 h 26"/>
                  <a:gd name="T8" fmla="*/ 10 w 17"/>
                  <a:gd name="T9" fmla="*/ 11 h 26"/>
                  <a:gd name="T10" fmla="*/ 7 w 17"/>
                  <a:gd name="T11" fmla="*/ 8 h 26"/>
                  <a:gd name="T12" fmla="*/ 5 w 17"/>
                  <a:gd name="T13" fmla="*/ 6 h 26"/>
                  <a:gd name="T14" fmla="*/ 3 w 17"/>
                  <a:gd name="T15" fmla="*/ 2 h 26"/>
                  <a:gd name="T16" fmla="*/ 0 w 1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6" y="25"/>
                    </a:moveTo>
                    <a:lnTo>
                      <a:pt x="14" y="21"/>
                    </a:lnTo>
                    <a:lnTo>
                      <a:pt x="12" y="18"/>
                    </a:lnTo>
                    <a:lnTo>
                      <a:pt x="11" y="15"/>
                    </a:lnTo>
                    <a:lnTo>
                      <a:pt x="10" y="11"/>
                    </a:lnTo>
                    <a:lnTo>
                      <a:pt x="7" y="8"/>
                    </a:lnTo>
                    <a:lnTo>
                      <a:pt x="5" y="6"/>
                    </a:lnTo>
                    <a:lnTo>
                      <a:pt x="3" y="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54" name="Freeform 838"/>
              <p:cNvSpPr>
                <a:spLocks noChangeAspect="1"/>
              </p:cNvSpPr>
              <p:nvPr/>
            </p:nvSpPr>
            <p:spPr bwMode="auto">
              <a:xfrm>
                <a:off x="3969" y="3226"/>
                <a:ext cx="17" cy="17"/>
              </a:xfrm>
              <a:custGeom>
                <a:avLst/>
                <a:gdLst>
                  <a:gd name="T0" fmla="*/ 16 w 17"/>
                  <a:gd name="T1" fmla="*/ 16 h 17"/>
                  <a:gd name="T2" fmla="*/ 11 w 17"/>
                  <a:gd name="T3" fmla="*/ 12 h 17"/>
                  <a:gd name="T4" fmla="*/ 5 w 17"/>
                  <a:gd name="T5" fmla="*/ 8 h 17"/>
                  <a:gd name="T6" fmla="*/ 2 w 17"/>
                  <a:gd name="T7" fmla="*/ 2 h 17"/>
                  <a:gd name="T8" fmla="*/ 0 w 17"/>
                  <a:gd name="T9" fmla="*/ 0 h 17"/>
                </a:gdLst>
                <a:ahLst/>
                <a:cxnLst>
                  <a:cxn ang="0">
                    <a:pos x="T0" y="T1"/>
                  </a:cxn>
                  <a:cxn ang="0">
                    <a:pos x="T2" y="T3"/>
                  </a:cxn>
                  <a:cxn ang="0">
                    <a:pos x="T4" y="T5"/>
                  </a:cxn>
                  <a:cxn ang="0">
                    <a:pos x="T6" y="T7"/>
                  </a:cxn>
                  <a:cxn ang="0">
                    <a:pos x="T8" y="T9"/>
                  </a:cxn>
                </a:cxnLst>
                <a:rect l="0" t="0" r="r" b="b"/>
                <a:pathLst>
                  <a:path w="17" h="17">
                    <a:moveTo>
                      <a:pt x="16" y="16"/>
                    </a:moveTo>
                    <a:lnTo>
                      <a:pt x="11" y="12"/>
                    </a:lnTo>
                    <a:lnTo>
                      <a:pt x="5" y="8"/>
                    </a:lnTo>
                    <a:lnTo>
                      <a:pt x="2" y="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55" name="Freeform 839"/>
              <p:cNvSpPr>
                <a:spLocks noChangeAspect="1"/>
              </p:cNvSpPr>
              <p:nvPr/>
            </p:nvSpPr>
            <p:spPr bwMode="auto">
              <a:xfrm>
                <a:off x="3997" y="3209"/>
                <a:ext cx="17" cy="55"/>
              </a:xfrm>
              <a:custGeom>
                <a:avLst/>
                <a:gdLst>
                  <a:gd name="T0" fmla="*/ 13 w 17"/>
                  <a:gd name="T1" fmla="*/ 0 h 55"/>
                  <a:gd name="T2" fmla="*/ 14 w 17"/>
                  <a:gd name="T3" fmla="*/ 3 h 55"/>
                  <a:gd name="T4" fmla="*/ 16 w 17"/>
                  <a:gd name="T5" fmla="*/ 7 h 55"/>
                  <a:gd name="T6" fmla="*/ 16 w 17"/>
                  <a:gd name="T7" fmla="*/ 9 h 55"/>
                  <a:gd name="T8" fmla="*/ 16 w 17"/>
                  <a:gd name="T9" fmla="*/ 14 h 55"/>
                  <a:gd name="T10" fmla="*/ 16 w 17"/>
                  <a:gd name="T11" fmla="*/ 17 h 55"/>
                  <a:gd name="T12" fmla="*/ 14 w 17"/>
                  <a:gd name="T13" fmla="*/ 20 h 55"/>
                  <a:gd name="T14" fmla="*/ 13 w 17"/>
                  <a:gd name="T15" fmla="*/ 24 h 55"/>
                  <a:gd name="T16" fmla="*/ 13 w 17"/>
                  <a:gd name="T17" fmla="*/ 27 h 55"/>
                  <a:gd name="T18" fmla="*/ 11 w 17"/>
                  <a:gd name="T19" fmla="*/ 30 h 55"/>
                  <a:gd name="T20" fmla="*/ 10 w 17"/>
                  <a:gd name="T21" fmla="*/ 34 h 55"/>
                  <a:gd name="T22" fmla="*/ 8 w 17"/>
                  <a:gd name="T23" fmla="*/ 41 h 55"/>
                  <a:gd name="T24" fmla="*/ 3 w 17"/>
                  <a:gd name="T25" fmla="*/ 47 h 55"/>
                  <a:gd name="T26" fmla="*/ 0 w 17"/>
                  <a:gd name="T27"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13" y="0"/>
                    </a:moveTo>
                    <a:lnTo>
                      <a:pt x="14" y="3"/>
                    </a:lnTo>
                    <a:lnTo>
                      <a:pt x="16" y="7"/>
                    </a:lnTo>
                    <a:lnTo>
                      <a:pt x="16" y="9"/>
                    </a:lnTo>
                    <a:lnTo>
                      <a:pt x="16" y="14"/>
                    </a:lnTo>
                    <a:lnTo>
                      <a:pt x="16" y="17"/>
                    </a:lnTo>
                    <a:lnTo>
                      <a:pt x="14" y="20"/>
                    </a:lnTo>
                    <a:lnTo>
                      <a:pt x="13" y="24"/>
                    </a:lnTo>
                    <a:lnTo>
                      <a:pt x="13" y="27"/>
                    </a:lnTo>
                    <a:lnTo>
                      <a:pt x="11" y="30"/>
                    </a:lnTo>
                    <a:lnTo>
                      <a:pt x="10" y="34"/>
                    </a:lnTo>
                    <a:lnTo>
                      <a:pt x="8" y="41"/>
                    </a:lnTo>
                    <a:lnTo>
                      <a:pt x="3" y="47"/>
                    </a:lnTo>
                    <a:lnTo>
                      <a:pt x="0" y="5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56" name="Freeform 840"/>
              <p:cNvSpPr>
                <a:spLocks noChangeAspect="1"/>
              </p:cNvSpPr>
              <p:nvPr/>
            </p:nvSpPr>
            <p:spPr bwMode="auto">
              <a:xfrm>
                <a:off x="3991" y="3265"/>
                <a:ext cx="17" cy="17"/>
              </a:xfrm>
              <a:custGeom>
                <a:avLst/>
                <a:gdLst>
                  <a:gd name="T0" fmla="*/ 16 w 17"/>
                  <a:gd name="T1" fmla="*/ 0 h 17"/>
                  <a:gd name="T2" fmla="*/ 11 w 17"/>
                  <a:gd name="T3" fmla="*/ 3 h 17"/>
                  <a:gd name="T4" fmla="*/ 8 w 17"/>
                  <a:gd name="T5" fmla="*/ 8 h 17"/>
                  <a:gd name="T6" fmla="*/ 3 w 17"/>
                  <a:gd name="T7" fmla="*/ 12 h 17"/>
                  <a:gd name="T8" fmla="*/ 1 w 17"/>
                  <a:gd name="T9" fmla="*/ 13 h 17"/>
                  <a:gd name="T10" fmla="*/ 0 w 17"/>
                  <a:gd name="T11" fmla="*/ 16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11" y="3"/>
                    </a:lnTo>
                    <a:lnTo>
                      <a:pt x="8" y="8"/>
                    </a:lnTo>
                    <a:lnTo>
                      <a:pt x="3" y="12"/>
                    </a:lnTo>
                    <a:lnTo>
                      <a:pt x="1" y="13"/>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57" name="Freeform 841"/>
              <p:cNvSpPr>
                <a:spLocks noChangeAspect="1"/>
              </p:cNvSpPr>
              <p:nvPr/>
            </p:nvSpPr>
            <p:spPr bwMode="auto">
              <a:xfrm>
                <a:off x="3991" y="3269"/>
                <a:ext cx="17" cy="17"/>
              </a:xfrm>
              <a:custGeom>
                <a:avLst/>
                <a:gdLst>
                  <a:gd name="T0" fmla="*/ 0 w 17"/>
                  <a:gd name="T1" fmla="*/ 16 h 17"/>
                  <a:gd name="T2" fmla="*/ 2 w 17"/>
                  <a:gd name="T3" fmla="*/ 14 h 17"/>
                  <a:gd name="T4" fmla="*/ 4 w 17"/>
                  <a:gd name="T5" fmla="*/ 13 h 17"/>
                  <a:gd name="T6" fmla="*/ 8 w 17"/>
                  <a:gd name="T7" fmla="*/ 9 h 17"/>
                  <a:gd name="T8" fmla="*/ 11 w 17"/>
                  <a:gd name="T9" fmla="*/ 3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0" y="16"/>
                    </a:moveTo>
                    <a:lnTo>
                      <a:pt x="2" y="14"/>
                    </a:lnTo>
                    <a:lnTo>
                      <a:pt x="4" y="13"/>
                    </a:lnTo>
                    <a:lnTo>
                      <a:pt x="8" y="9"/>
                    </a:lnTo>
                    <a:lnTo>
                      <a:pt x="11" y="3"/>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58" name="Freeform 842"/>
              <p:cNvSpPr>
                <a:spLocks noChangeAspect="1"/>
              </p:cNvSpPr>
              <p:nvPr/>
            </p:nvSpPr>
            <p:spPr bwMode="auto">
              <a:xfrm>
                <a:off x="4005" y="3251"/>
                <a:ext cx="17" cy="17"/>
              </a:xfrm>
              <a:custGeom>
                <a:avLst/>
                <a:gdLst>
                  <a:gd name="T0" fmla="*/ 0 w 17"/>
                  <a:gd name="T1" fmla="*/ 16 h 17"/>
                  <a:gd name="T2" fmla="*/ 2 w 17"/>
                  <a:gd name="T3" fmla="*/ 14 h 17"/>
                  <a:gd name="T4" fmla="*/ 4 w 17"/>
                  <a:gd name="T5" fmla="*/ 12 h 17"/>
                  <a:gd name="T6" fmla="*/ 8 w 17"/>
                  <a:gd name="T7" fmla="*/ 10 h 17"/>
                  <a:gd name="T8" fmla="*/ 9 w 17"/>
                  <a:gd name="T9" fmla="*/ 8 h 17"/>
                  <a:gd name="T10" fmla="*/ 11 w 17"/>
                  <a:gd name="T11" fmla="*/ 6 h 17"/>
                  <a:gd name="T12" fmla="*/ 12 w 17"/>
                  <a:gd name="T13" fmla="*/ 4 h 17"/>
                  <a:gd name="T14" fmla="*/ 13 w 17"/>
                  <a:gd name="T15" fmla="*/ 1 h 17"/>
                  <a:gd name="T16" fmla="*/ 16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16"/>
                    </a:moveTo>
                    <a:lnTo>
                      <a:pt x="2" y="14"/>
                    </a:lnTo>
                    <a:lnTo>
                      <a:pt x="4" y="12"/>
                    </a:lnTo>
                    <a:lnTo>
                      <a:pt x="8" y="10"/>
                    </a:lnTo>
                    <a:lnTo>
                      <a:pt x="9" y="8"/>
                    </a:lnTo>
                    <a:lnTo>
                      <a:pt x="11" y="6"/>
                    </a:lnTo>
                    <a:lnTo>
                      <a:pt x="12" y="4"/>
                    </a:lnTo>
                    <a:lnTo>
                      <a:pt x="13" y="1"/>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59" name="Freeform 843"/>
              <p:cNvSpPr>
                <a:spLocks noChangeAspect="1"/>
              </p:cNvSpPr>
              <p:nvPr/>
            </p:nvSpPr>
            <p:spPr bwMode="auto">
              <a:xfrm>
                <a:off x="3986" y="3279"/>
                <a:ext cx="17" cy="24"/>
              </a:xfrm>
              <a:custGeom>
                <a:avLst/>
                <a:gdLst>
                  <a:gd name="T0" fmla="*/ 12 w 17"/>
                  <a:gd name="T1" fmla="*/ 0 h 24"/>
                  <a:gd name="T2" fmla="*/ 16 w 17"/>
                  <a:gd name="T3" fmla="*/ 2 h 24"/>
                  <a:gd name="T4" fmla="*/ 16 w 17"/>
                  <a:gd name="T5" fmla="*/ 6 h 24"/>
                  <a:gd name="T6" fmla="*/ 16 w 17"/>
                  <a:gd name="T7" fmla="*/ 8 h 24"/>
                  <a:gd name="T8" fmla="*/ 12 w 17"/>
                  <a:gd name="T9" fmla="*/ 12 h 24"/>
                  <a:gd name="T10" fmla="*/ 12 w 17"/>
                  <a:gd name="T11" fmla="*/ 14 h 24"/>
                  <a:gd name="T12" fmla="*/ 8 w 17"/>
                  <a:gd name="T13" fmla="*/ 17 h 24"/>
                  <a:gd name="T14" fmla="*/ 3 w 17"/>
                  <a:gd name="T15" fmla="*/ 20 h 24"/>
                  <a:gd name="T16" fmla="*/ 0 w 1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4">
                    <a:moveTo>
                      <a:pt x="12" y="0"/>
                    </a:moveTo>
                    <a:lnTo>
                      <a:pt x="16" y="2"/>
                    </a:lnTo>
                    <a:lnTo>
                      <a:pt x="16" y="6"/>
                    </a:lnTo>
                    <a:lnTo>
                      <a:pt x="16" y="8"/>
                    </a:lnTo>
                    <a:lnTo>
                      <a:pt x="12" y="12"/>
                    </a:lnTo>
                    <a:lnTo>
                      <a:pt x="12" y="14"/>
                    </a:lnTo>
                    <a:lnTo>
                      <a:pt x="8" y="17"/>
                    </a:lnTo>
                    <a:lnTo>
                      <a:pt x="3" y="20"/>
                    </a:lnTo>
                    <a:lnTo>
                      <a:pt x="0" y="2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60" name="Freeform 844"/>
              <p:cNvSpPr>
                <a:spLocks noChangeAspect="1"/>
              </p:cNvSpPr>
              <p:nvPr/>
            </p:nvSpPr>
            <p:spPr bwMode="auto">
              <a:xfrm>
                <a:off x="3963" y="3279"/>
                <a:ext cx="26" cy="32"/>
              </a:xfrm>
              <a:custGeom>
                <a:avLst/>
                <a:gdLst>
                  <a:gd name="T0" fmla="*/ 25 w 26"/>
                  <a:gd name="T1" fmla="*/ 0 h 32"/>
                  <a:gd name="T2" fmla="*/ 22 w 26"/>
                  <a:gd name="T3" fmla="*/ 4 h 32"/>
                  <a:gd name="T4" fmla="*/ 19 w 26"/>
                  <a:gd name="T5" fmla="*/ 8 h 32"/>
                  <a:gd name="T6" fmla="*/ 16 w 26"/>
                  <a:gd name="T7" fmla="*/ 13 h 32"/>
                  <a:gd name="T8" fmla="*/ 14 w 26"/>
                  <a:gd name="T9" fmla="*/ 16 h 32"/>
                  <a:gd name="T10" fmla="*/ 10 w 26"/>
                  <a:gd name="T11" fmla="*/ 20 h 32"/>
                  <a:gd name="T12" fmla="*/ 7 w 26"/>
                  <a:gd name="T13" fmla="*/ 24 h 32"/>
                  <a:gd name="T14" fmla="*/ 3 w 26"/>
                  <a:gd name="T15" fmla="*/ 28 h 32"/>
                  <a:gd name="T16" fmla="*/ 0 w 26"/>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2">
                    <a:moveTo>
                      <a:pt x="25" y="0"/>
                    </a:moveTo>
                    <a:lnTo>
                      <a:pt x="22" y="4"/>
                    </a:lnTo>
                    <a:lnTo>
                      <a:pt x="19" y="8"/>
                    </a:lnTo>
                    <a:lnTo>
                      <a:pt x="16" y="13"/>
                    </a:lnTo>
                    <a:lnTo>
                      <a:pt x="14" y="16"/>
                    </a:lnTo>
                    <a:lnTo>
                      <a:pt x="10" y="20"/>
                    </a:lnTo>
                    <a:lnTo>
                      <a:pt x="7" y="24"/>
                    </a:lnTo>
                    <a:lnTo>
                      <a:pt x="3" y="28"/>
                    </a:lnTo>
                    <a:lnTo>
                      <a:pt x="0" y="3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61" name="Freeform 845"/>
              <p:cNvSpPr>
                <a:spLocks noChangeAspect="1"/>
              </p:cNvSpPr>
              <p:nvPr/>
            </p:nvSpPr>
            <p:spPr bwMode="auto">
              <a:xfrm>
                <a:off x="3938" y="3312"/>
                <a:ext cx="25" cy="17"/>
              </a:xfrm>
              <a:custGeom>
                <a:avLst/>
                <a:gdLst>
                  <a:gd name="T0" fmla="*/ 24 w 25"/>
                  <a:gd name="T1" fmla="*/ 0 h 17"/>
                  <a:gd name="T2" fmla="*/ 21 w 25"/>
                  <a:gd name="T3" fmla="*/ 2 h 17"/>
                  <a:gd name="T4" fmla="*/ 18 w 25"/>
                  <a:gd name="T5" fmla="*/ 5 h 17"/>
                  <a:gd name="T6" fmla="*/ 15 w 25"/>
                  <a:gd name="T7" fmla="*/ 9 h 17"/>
                  <a:gd name="T8" fmla="*/ 12 w 25"/>
                  <a:gd name="T9" fmla="*/ 11 h 17"/>
                  <a:gd name="T10" fmla="*/ 9 w 25"/>
                  <a:gd name="T11" fmla="*/ 12 h 17"/>
                  <a:gd name="T12" fmla="*/ 6 w 25"/>
                  <a:gd name="T13" fmla="*/ 14 h 17"/>
                  <a:gd name="T14" fmla="*/ 2 w 25"/>
                  <a:gd name="T15" fmla="*/ 16 h 17"/>
                  <a:gd name="T16" fmla="*/ 0 w 25"/>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
                    <a:moveTo>
                      <a:pt x="24" y="0"/>
                    </a:moveTo>
                    <a:lnTo>
                      <a:pt x="21" y="2"/>
                    </a:lnTo>
                    <a:lnTo>
                      <a:pt x="18" y="5"/>
                    </a:lnTo>
                    <a:lnTo>
                      <a:pt x="15" y="9"/>
                    </a:lnTo>
                    <a:lnTo>
                      <a:pt x="12" y="11"/>
                    </a:lnTo>
                    <a:lnTo>
                      <a:pt x="9" y="12"/>
                    </a:lnTo>
                    <a:lnTo>
                      <a:pt x="6" y="14"/>
                    </a:lnTo>
                    <a:lnTo>
                      <a:pt x="2" y="16"/>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62" name="Freeform 846"/>
              <p:cNvSpPr>
                <a:spLocks noChangeAspect="1"/>
              </p:cNvSpPr>
              <p:nvPr/>
            </p:nvSpPr>
            <p:spPr bwMode="auto">
              <a:xfrm>
                <a:off x="3935" y="3275"/>
                <a:ext cx="17" cy="17"/>
              </a:xfrm>
              <a:custGeom>
                <a:avLst/>
                <a:gdLst>
                  <a:gd name="T0" fmla="*/ 0 w 17"/>
                  <a:gd name="T1" fmla="*/ 0 h 17"/>
                  <a:gd name="T2" fmla="*/ 1 w 17"/>
                  <a:gd name="T3" fmla="*/ 1 h 17"/>
                  <a:gd name="T4" fmla="*/ 3 w 17"/>
                  <a:gd name="T5" fmla="*/ 4 h 17"/>
                  <a:gd name="T6" fmla="*/ 5 w 17"/>
                  <a:gd name="T7" fmla="*/ 8 h 17"/>
                  <a:gd name="T8" fmla="*/ 8 w 17"/>
                  <a:gd name="T9" fmla="*/ 10 h 17"/>
                  <a:gd name="T10" fmla="*/ 12 w 17"/>
                  <a:gd name="T11" fmla="*/ 13 h 17"/>
                  <a:gd name="T12" fmla="*/ 16 w 17"/>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0"/>
                    </a:moveTo>
                    <a:lnTo>
                      <a:pt x="1" y="1"/>
                    </a:lnTo>
                    <a:lnTo>
                      <a:pt x="3" y="4"/>
                    </a:lnTo>
                    <a:lnTo>
                      <a:pt x="5" y="8"/>
                    </a:lnTo>
                    <a:lnTo>
                      <a:pt x="8" y="10"/>
                    </a:lnTo>
                    <a:lnTo>
                      <a:pt x="12" y="13"/>
                    </a:lnTo>
                    <a:lnTo>
                      <a:pt x="16"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63" name="Freeform 847"/>
              <p:cNvSpPr>
                <a:spLocks noChangeAspect="1"/>
              </p:cNvSpPr>
              <p:nvPr/>
            </p:nvSpPr>
            <p:spPr bwMode="auto">
              <a:xfrm>
                <a:off x="3952" y="3276"/>
                <a:ext cx="37" cy="17"/>
              </a:xfrm>
              <a:custGeom>
                <a:avLst/>
                <a:gdLst>
                  <a:gd name="T0" fmla="*/ 0 w 37"/>
                  <a:gd name="T1" fmla="*/ 12 h 17"/>
                  <a:gd name="T2" fmla="*/ 4 w 37"/>
                  <a:gd name="T3" fmla="*/ 16 h 17"/>
                  <a:gd name="T4" fmla="*/ 7 w 37"/>
                  <a:gd name="T5" fmla="*/ 16 h 17"/>
                  <a:gd name="T6" fmla="*/ 8 w 37"/>
                  <a:gd name="T7" fmla="*/ 16 h 17"/>
                  <a:gd name="T8" fmla="*/ 13 w 37"/>
                  <a:gd name="T9" fmla="*/ 16 h 17"/>
                  <a:gd name="T10" fmla="*/ 18 w 37"/>
                  <a:gd name="T11" fmla="*/ 14 h 17"/>
                  <a:gd name="T12" fmla="*/ 22 w 37"/>
                  <a:gd name="T13" fmla="*/ 12 h 17"/>
                  <a:gd name="T14" fmla="*/ 27 w 37"/>
                  <a:gd name="T15" fmla="*/ 8 h 17"/>
                  <a:gd name="T16" fmla="*/ 31 w 37"/>
                  <a:gd name="T17" fmla="*/ 5 h 17"/>
                  <a:gd name="T18" fmla="*/ 36 w 3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7">
                    <a:moveTo>
                      <a:pt x="0" y="12"/>
                    </a:moveTo>
                    <a:lnTo>
                      <a:pt x="4" y="16"/>
                    </a:lnTo>
                    <a:lnTo>
                      <a:pt x="7" y="16"/>
                    </a:lnTo>
                    <a:lnTo>
                      <a:pt x="8" y="16"/>
                    </a:lnTo>
                    <a:lnTo>
                      <a:pt x="13" y="16"/>
                    </a:lnTo>
                    <a:lnTo>
                      <a:pt x="18" y="14"/>
                    </a:lnTo>
                    <a:lnTo>
                      <a:pt x="22" y="12"/>
                    </a:lnTo>
                    <a:lnTo>
                      <a:pt x="27" y="8"/>
                    </a:lnTo>
                    <a:lnTo>
                      <a:pt x="31" y="5"/>
                    </a:lnTo>
                    <a:lnTo>
                      <a:pt x="3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64" name="Line 848"/>
              <p:cNvSpPr>
                <a:spLocks noChangeAspect="1" noChangeShapeType="1"/>
              </p:cNvSpPr>
              <p:nvPr/>
            </p:nvSpPr>
            <p:spPr bwMode="auto">
              <a:xfrm>
                <a:off x="4017" y="3261"/>
                <a:ext cx="12" cy="1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65" name="Line 849"/>
              <p:cNvSpPr>
                <a:spLocks noChangeAspect="1" noChangeShapeType="1"/>
              </p:cNvSpPr>
              <p:nvPr/>
            </p:nvSpPr>
            <p:spPr bwMode="auto">
              <a:xfrm flipH="1" flipV="1">
                <a:off x="4010" y="3283"/>
                <a:ext cx="1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66" name="Freeform 850"/>
              <p:cNvSpPr>
                <a:spLocks noChangeAspect="1"/>
              </p:cNvSpPr>
              <p:nvPr/>
            </p:nvSpPr>
            <p:spPr bwMode="auto">
              <a:xfrm>
                <a:off x="4014" y="3267"/>
                <a:ext cx="17" cy="17"/>
              </a:xfrm>
              <a:custGeom>
                <a:avLst/>
                <a:gdLst>
                  <a:gd name="T0" fmla="*/ 0 w 17"/>
                  <a:gd name="T1" fmla="*/ 0 h 17"/>
                  <a:gd name="T2" fmla="*/ 13 w 17"/>
                  <a:gd name="T3" fmla="*/ 15 h 17"/>
                  <a:gd name="T4" fmla="*/ 16 w 17"/>
                  <a:gd name="T5" fmla="*/ 16 h 17"/>
                </a:gdLst>
                <a:ahLst/>
                <a:cxnLst>
                  <a:cxn ang="0">
                    <a:pos x="T0" y="T1"/>
                  </a:cxn>
                  <a:cxn ang="0">
                    <a:pos x="T2" y="T3"/>
                  </a:cxn>
                  <a:cxn ang="0">
                    <a:pos x="T4" y="T5"/>
                  </a:cxn>
                </a:cxnLst>
                <a:rect l="0" t="0" r="r" b="b"/>
                <a:pathLst>
                  <a:path w="17" h="17">
                    <a:moveTo>
                      <a:pt x="0" y="0"/>
                    </a:moveTo>
                    <a:lnTo>
                      <a:pt x="13" y="15"/>
                    </a:lnTo>
                    <a:lnTo>
                      <a:pt x="16"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67" name="Freeform 851"/>
              <p:cNvSpPr>
                <a:spLocks noChangeAspect="1"/>
              </p:cNvSpPr>
              <p:nvPr/>
            </p:nvSpPr>
            <p:spPr bwMode="auto">
              <a:xfrm>
                <a:off x="4014" y="3267"/>
                <a:ext cx="17" cy="23"/>
              </a:xfrm>
              <a:custGeom>
                <a:avLst/>
                <a:gdLst>
                  <a:gd name="T0" fmla="*/ 16 w 17"/>
                  <a:gd name="T1" fmla="*/ 12 h 23"/>
                  <a:gd name="T2" fmla="*/ 10 w 17"/>
                  <a:gd name="T3" fmla="*/ 22 h 23"/>
                  <a:gd name="T4" fmla="*/ 9 w 17"/>
                  <a:gd name="T5" fmla="*/ 3 h 23"/>
                  <a:gd name="T6" fmla="*/ 0 w 17"/>
                  <a:gd name="T7" fmla="*/ 0 h 23"/>
                </a:gdLst>
                <a:ahLst/>
                <a:cxnLst>
                  <a:cxn ang="0">
                    <a:pos x="T0" y="T1"/>
                  </a:cxn>
                  <a:cxn ang="0">
                    <a:pos x="T2" y="T3"/>
                  </a:cxn>
                  <a:cxn ang="0">
                    <a:pos x="T4" y="T5"/>
                  </a:cxn>
                  <a:cxn ang="0">
                    <a:pos x="T6" y="T7"/>
                  </a:cxn>
                </a:cxnLst>
                <a:rect l="0" t="0" r="r" b="b"/>
                <a:pathLst>
                  <a:path w="17" h="23">
                    <a:moveTo>
                      <a:pt x="16" y="12"/>
                    </a:moveTo>
                    <a:lnTo>
                      <a:pt x="10" y="22"/>
                    </a:lnTo>
                    <a:lnTo>
                      <a:pt x="9" y="3"/>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68" name="Freeform 852"/>
              <p:cNvSpPr>
                <a:spLocks noChangeAspect="1"/>
              </p:cNvSpPr>
              <p:nvPr/>
            </p:nvSpPr>
            <p:spPr bwMode="auto">
              <a:xfrm>
                <a:off x="4016" y="3261"/>
                <a:ext cx="17" cy="25"/>
              </a:xfrm>
              <a:custGeom>
                <a:avLst/>
                <a:gdLst>
                  <a:gd name="T0" fmla="*/ 0 w 17"/>
                  <a:gd name="T1" fmla="*/ 0 h 25"/>
                  <a:gd name="T2" fmla="*/ 0 w 17"/>
                  <a:gd name="T3" fmla="*/ 24 h 25"/>
                  <a:gd name="T4" fmla="*/ 16 w 17"/>
                  <a:gd name="T5" fmla="*/ 18 h 25"/>
                </a:gdLst>
                <a:ahLst/>
                <a:cxnLst>
                  <a:cxn ang="0">
                    <a:pos x="T0" y="T1"/>
                  </a:cxn>
                  <a:cxn ang="0">
                    <a:pos x="T2" y="T3"/>
                  </a:cxn>
                  <a:cxn ang="0">
                    <a:pos x="T4" y="T5"/>
                  </a:cxn>
                </a:cxnLst>
                <a:rect l="0" t="0" r="r" b="b"/>
                <a:pathLst>
                  <a:path w="17" h="25">
                    <a:moveTo>
                      <a:pt x="0" y="0"/>
                    </a:moveTo>
                    <a:lnTo>
                      <a:pt x="0" y="24"/>
                    </a:lnTo>
                    <a:lnTo>
                      <a:pt x="16" y="18"/>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69" name="Freeform 853"/>
              <p:cNvSpPr>
                <a:spLocks noChangeAspect="1"/>
              </p:cNvSpPr>
              <p:nvPr/>
            </p:nvSpPr>
            <p:spPr bwMode="auto">
              <a:xfrm>
                <a:off x="4010" y="3271"/>
                <a:ext cx="17" cy="17"/>
              </a:xfrm>
              <a:custGeom>
                <a:avLst/>
                <a:gdLst>
                  <a:gd name="T0" fmla="*/ 6 w 17"/>
                  <a:gd name="T1" fmla="*/ 16 h 17"/>
                  <a:gd name="T2" fmla="*/ 16 w 17"/>
                  <a:gd name="T3" fmla="*/ 0 h 17"/>
                  <a:gd name="T4" fmla="*/ 0 w 17"/>
                  <a:gd name="T5" fmla="*/ 5 h 17"/>
                </a:gdLst>
                <a:ahLst/>
                <a:cxnLst>
                  <a:cxn ang="0">
                    <a:pos x="T0" y="T1"/>
                  </a:cxn>
                  <a:cxn ang="0">
                    <a:pos x="T2" y="T3"/>
                  </a:cxn>
                  <a:cxn ang="0">
                    <a:pos x="T4" y="T5"/>
                  </a:cxn>
                </a:cxnLst>
                <a:rect l="0" t="0" r="r" b="b"/>
                <a:pathLst>
                  <a:path w="17" h="17">
                    <a:moveTo>
                      <a:pt x="6" y="16"/>
                    </a:moveTo>
                    <a:lnTo>
                      <a:pt x="16" y="0"/>
                    </a:lnTo>
                    <a:lnTo>
                      <a:pt x="0" y="5"/>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70" name="Freeform 854"/>
              <p:cNvSpPr>
                <a:spLocks noChangeAspect="1"/>
              </p:cNvSpPr>
              <p:nvPr/>
            </p:nvSpPr>
            <p:spPr bwMode="auto">
              <a:xfrm>
                <a:off x="3954" y="3336"/>
                <a:ext cx="96" cy="20"/>
              </a:xfrm>
              <a:custGeom>
                <a:avLst/>
                <a:gdLst>
                  <a:gd name="T0" fmla="*/ 95 w 96"/>
                  <a:gd name="T1" fmla="*/ 19 h 20"/>
                  <a:gd name="T2" fmla="*/ 95 w 96"/>
                  <a:gd name="T3" fmla="*/ 13 h 20"/>
                  <a:gd name="T4" fmla="*/ 91 w 96"/>
                  <a:gd name="T5" fmla="*/ 13 h 20"/>
                  <a:gd name="T6" fmla="*/ 84 w 96"/>
                  <a:gd name="T7" fmla="*/ 4 h 20"/>
                  <a:gd name="T8" fmla="*/ 86 w 96"/>
                  <a:gd name="T9" fmla="*/ 4 h 20"/>
                  <a:gd name="T10" fmla="*/ 86 w 96"/>
                  <a:gd name="T11" fmla="*/ 0 h 20"/>
                  <a:gd name="T12" fmla="*/ 7 w 96"/>
                  <a:gd name="T13" fmla="*/ 0 h 20"/>
                  <a:gd name="T14" fmla="*/ 7 w 96"/>
                  <a:gd name="T15" fmla="*/ 4 h 20"/>
                  <a:gd name="T16" fmla="*/ 9 w 96"/>
                  <a:gd name="T17" fmla="*/ 4 h 20"/>
                  <a:gd name="T18" fmla="*/ 2 w 96"/>
                  <a:gd name="T19" fmla="*/ 13 h 20"/>
                  <a:gd name="T20" fmla="*/ 0 w 96"/>
                  <a:gd name="T21" fmla="*/ 13 h 20"/>
                  <a:gd name="T22" fmla="*/ 0 w 96"/>
                  <a:gd name="T23" fmla="*/ 19 h 20"/>
                  <a:gd name="T24" fmla="*/ 95 w 96"/>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20">
                    <a:moveTo>
                      <a:pt x="95" y="19"/>
                    </a:moveTo>
                    <a:lnTo>
                      <a:pt x="95" y="13"/>
                    </a:lnTo>
                    <a:lnTo>
                      <a:pt x="91" y="13"/>
                    </a:lnTo>
                    <a:lnTo>
                      <a:pt x="84" y="4"/>
                    </a:lnTo>
                    <a:lnTo>
                      <a:pt x="86" y="4"/>
                    </a:lnTo>
                    <a:lnTo>
                      <a:pt x="86" y="0"/>
                    </a:lnTo>
                    <a:lnTo>
                      <a:pt x="7" y="0"/>
                    </a:lnTo>
                    <a:lnTo>
                      <a:pt x="7" y="4"/>
                    </a:lnTo>
                    <a:lnTo>
                      <a:pt x="9" y="4"/>
                    </a:lnTo>
                    <a:lnTo>
                      <a:pt x="2" y="13"/>
                    </a:lnTo>
                    <a:lnTo>
                      <a:pt x="0" y="13"/>
                    </a:lnTo>
                    <a:lnTo>
                      <a:pt x="0" y="19"/>
                    </a:lnTo>
                    <a:lnTo>
                      <a:pt x="95" y="19"/>
                    </a:lnTo>
                  </a:path>
                </a:pathLst>
              </a:custGeom>
              <a:solidFill>
                <a:srgbClr val="A0A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71" name="Line 855"/>
              <p:cNvSpPr>
                <a:spLocks noChangeAspect="1" noChangeShapeType="1"/>
              </p:cNvSpPr>
              <p:nvPr/>
            </p:nvSpPr>
            <p:spPr bwMode="auto">
              <a:xfrm flipV="1">
                <a:off x="4034"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72" name="Line 856"/>
              <p:cNvSpPr>
                <a:spLocks noChangeAspect="1" noChangeShapeType="1"/>
              </p:cNvSpPr>
              <p:nvPr/>
            </p:nvSpPr>
            <p:spPr bwMode="auto">
              <a:xfrm flipH="1">
                <a:off x="3963" y="3341"/>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73" name="Freeform 857"/>
              <p:cNvSpPr>
                <a:spLocks noChangeAspect="1"/>
              </p:cNvSpPr>
              <p:nvPr/>
            </p:nvSpPr>
            <p:spPr bwMode="auto">
              <a:xfrm>
                <a:off x="3965" y="3341"/>
                <a:ext cx="17" cy="17"/>
              </a:xfrm>
              <a:custGeom>
                <a:avLst/>
                <a:gdLst>
                  <a:gd name="T0" fmla="*/ 16 w 17"/>
                  <a:gd name="T1" fmla="*/ 0 h 17"/>
                  <a:gd name="T2" fmla="*/ 3 w 17"/>
                  <a:gd name="T3" fmla="*/ 10 h 17"/>
                  <a:gd name="T4" fmla="*/ 0 w 17"/>
                  <a:gd name="T5" fmla="*/ 10 h 17"/>
                  <a:gd name="T6" fmla="*/ 0 w 17"/>
                  <a:gd name="T7" fmla="*/ 16 h 17"/>
                </a:gdLst>
                <a:ahLst/>
                <a:cxnLst>
                  <a:cxn ang="0">
                    <a:pos x="T0" y="T1"/>
                  </a:cxn>
                  <a:cxn ang="0">
                    <a:pos x="T2" y="T3"/>
                  </a:cxn>
                  <a:cxn ang="0">
                    <a:pos x="T4" y="T5"/>
                  </a:cxn>
                  <a:cxn ang="0">
                    <a:pos x="T6" y="T7"/>
                  </a:cxn>
                </a:cxnLst>
                <a:rect l="0" t="0" r="r" b="b"/>
                <a:pathLst>
                  <a:path w="17" h="17">
                    <a:moveTo>
                      <a:pt x="16" y="0"/>
                    </a:moveTo>
                    <a:lnTo>
                      <a:pt x="3" y="10"/>
                    </a:lnTo>
                    <a:lnTo>
                      <a:pt x="0" y="10"/>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74" name="Line 858"/>
              <p:cNvSpPr>
                <a:spLocks noChangeAspect="1" noChangeShapeType="1"/>
              </p:cNvSpPr>
              <p:nvPr/>
            </p:nvSpPr>
            <p:spPr bwMode="auto">
              <a:xfrm flipV="1">
                <a:off x="3979"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75" name="Freeform 859"/>
              <p:cNvSpPr>
                <a:spLocks noChangeAspect="1"/>
              </p:cNvSpPr>
              <p:nvPr/>
            </p:nvSpPr>
            <p:spPr bwMode="auto">
              <a:xfrm>
                <a:off x="3973" y="3279"/>
                <a:ext cx="58" cy="58"/>
              </a:xfrm>
              <a:custGeom>
                <a:avLst/>
                <a:gdLst>
                  <a:gd name="T0" fmla="*/ 54 w 58"/>
                  <a:gd name="T1" fmla="*/ 51 h 58"/>
                  <a:gd name="T2" fmla="*/ 57 w 58"/>
                  <a:gd name="T3" fmla="*/ 50 h 58"/>
                  <a:gd name="T4" fmla="*/ 40 w 58"/>
                  <a:gd name="T5" fmla="*/ 17 h 58"/>
                  <a:gd name="T6" fmla="*/ 44 w 58"/>
                  <a:gd name="T7" fmla="*/ 15 h 58"/>
                  <a:gd name="T8" fmla="*/ 35 w 58"/>
                  <a:gd name="T9" fmla="*/ 0 h 58"/>
                  <a:gd name="T10" fmla="*/ 32 w 58"/>
                  <a:gd name="T11" fmla="*/ 7 h 58"/>
                  <a:gd name="T12" fmla="*/ 27 w 58"/>
                  <a:gd name="T13" fmla="*/ 14 h 58"/>
                  <a:gd name="T14" fmla="*/ 22 w 58"/>
                  <a:gd name="T15" fmla="*/ 20 h 58"/>
                  <a:gd name="T16" fmla="*/ 17 w 58"/>
                  <a:gd name="T17" fmla="*/ 27 h 58"/>
                  <a:gd name="T18" fmla="*/ 4 w 58"/>
                  <a:gd name="T19" fmla="*/ 51 h 58"/>
                  <a:gd name="T20" fmla="*/ 17 w 58"/>
                  <a:gd name="T21" fmla="*/ 51 h 58"/>
                  <a:gd name="T22" fmla="*/ 27 w 58"/>
                  <a:gd name="T23" fmla="*/ 35 h 58"/>
                  <a:gd name="T24" fmla="*/ 29 w 58"/>
                  <a:gd name="T25" fmla="*/ 51 h 58"/>
                  <a:gd name="T26" fmla="*/ 28 w 58"/>
                  <a:gd name="T27" fmla="*/ 32 h 58"/>
                  <a:gd name="T28" fmla="*/ 20 w 58"/>
                  <a:gd name="T29" fmla="*/ 46 h 58"/>
                  <a:gd name="T30" fmla="*/ 21 w 58"/>
                  <a:gd name="T31" fmla="*/ 32 h 58"/>
                  <a:gd name="T32" fmla="*/ 21 w 58"/>
                  <a:gd name="T33" fmla="*/ 24 h 58"/>
                  <a:gd name="T34" fmla="*/ 22 w 58"/>
                  <a:gd name="T35" fmla="*/ 29 h 58"/>
                  <a:gd name="T36" fmla="*/ 30 w 58"/>
                  <a:gd name="T37" fmla="*/ 9 h 58"/>
                  <a:gd name="T38" fmla="*/ 28 w 58"/>
                  <a:gd name="T39" fmla="*/ 29 h 58"/>
                  <a:gd name="T40" fmla="*/ 33 w 58"/>
                  <a:gd name="T41" fmla="*/ 7 h 58"/>
                  <a:gd name="T42" fmla="*/ 17 w 58"/>
                  <a:gd name="T43" fmla="*/ 29 h 58"/>
                  <a:gd name="T44" fmla="*/ 30 w 58"/>
                  <a:gd name="T45" fmla="*/ 32 h 58"/>
                  <a:gd name="T46" fmla="*/ 32 w 58"/>
                  <a:gd name="T47" fmla="*/ 51 h 58"/>
                  <a:gd name="T48" fmla="*/ 41 w 58"/>
                  <a:gd name="T49" fmla="*/ 32 h 58"/>
                  <a:gd name="T50" fmla="*/ 34 w 58"/>
                  <a:gd name="T51" fmla="*/ 32 h 58"/>
                  <a:gd name="T52" fmla="*/ 33 w 58"/>
                  <a:gd name="T53" fmla="*/ 34 h 58"/>
                  <a:gd name="T54" fmla="*/ 40 w 58"/>
                  <a:gd name="T55" fmla="*/ 51 h 58"/>
                  <a:gd name="T56" fmla="*/ 41 w 58"/>
                  <a:gd name="T57" fmla="*/ 29 h 58"/>
                  <a:gd name="T58" fmla="*/ 35 w 58"/>
                  <a:gd name="T59" fmla="*/ 7 h 58"/>
                  <a:gd name="T60" fmla="*/ 34 w 58"/>
                  <a:gd name="T61" fmla="*/ 19 h 58"/>
                  <a:gd name="T62" fmla="*/ 38 w 58"/>
                  <a:gd name="T63" fmla="*/ 16 h 58"/>
                  <a:gd name="T64" fmla="*/ 0 w 58"/>
                  <a:gd name="T65" fmla="*/ 51 h 58"/>
                  <a:gd name="T66" fmla="*/ 2 w 58"/>
                  <a:gd name="T67" fmla="*/ 57 h 58"/>
                  <a:gd name="T68" fmla="*/ 29 w 58"/>
                  <a:gd name="T69" fmla="*/ 54 h 58"/>
                  <a:gd name="T70" fmla="*/ 32 w 58"/>
                  <a:gd name="T71" fmla="*/ 57 h 58"/>
                  <a:gd name="T72" fmla="*/ 48 w 58"/>
                  <a:gd name="T73" fmla="*/ 54 h 58"/>
                  <a:gd name="T74" fmla="*/ 52 w 58"/>
                  <a:gd name="T75"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58">
                    <a:moveTo>
                      <a:pt x="52" y="57"/>
                    </a:moveTo>
                    <a:lnTo>
                      <a:pt x="54" y="51"/>
                    </a:lnTo>
                    <a:lnTo>
                      <a:pt x="57" y="51"/>
                    </a:lnTo>
                    <a:lnTo>
                      <a:pt x="57" y="50"/>
                    </a:lnTo>
                    <a:lnTo>
                      <a:pt x="49" y="50"/>
                    </a:lnTo>
                    <a:lnTo>
                      <a:pt x="40" y="17"/>
                    </a:lnTo>
                    <a:lnTo>
                      <a:pt x="44" y="15"/>
                    </a:lnTo>
                    <a:lnTo>
                      <a:pt x="44" y="15"/>
                    </a:lnTo>
                    <a:lnTo>
                      <a:pt x="40" y="16"/>
                    </a:lnTo>
                    <a:lnTo>
                      <a:pt x="35" y="0"/>
                    </a:lnTo>
                    <a:lnTo>
                      <a:pt x="33" y="3"/>
                    </a:lnTo>
                    <a:lnTo>
                      <a:pt x="32" y="7"/>
                    </a:lnTo>
                    <a:lnTo>
                      <a:pt x="29" y="10"/>
                    </a:lnTo>
                    <a:lnTo>
                      <a:pt x="27" y="14"/>
                    </a:lnTo>
                    <a:lnTo>
                      <a:pt x="25" y="17"/>
                    </a:lnTo>
                    <a:lnTo>
                      <a:pt x="22" y="20"/>
                    </a:lnTo>
                    <a:lnTo>
                      <a:pt x="20" y="24"/>
                    </a:lnTo>
                    <a:lnTo>
                      <a:pt x="17" y="27"/>
                    </a:lnTo>
                    <a:lnTo>
                      <a:pt x="0" y="51"/>
                    </a:lnTo>
                    <a:lnTo>
                      <a:pt x="4" y="51"/>
                    </a:lnTo>
                    <a:lnTo>
                      <a:pt x="21" y="34"/>
                    </a:lnTo>
                    <a:lnTo>
                      <a:pt x="17" y="51"/>
                    </a:lnTo>
                    <a:lnTo>
                      <a:pt x="19" y="51"/>
                    </a:lnTo>
                    <a:lnTo>
                      <a:pt x="27" y="35"/>
                    </a:lnTo>
                    <a:lnTo>
                      <a:pt x="29" y="51"/>
                    </a:lnTo>
                    <a:lnTo>
                      <a:pt x="29" y="51"/>
                    </a:lnTo>
                    <a:lnTo>
                      <a:pt x="29" y="47"/>
                    </a:lnTo>
                    <a:lnTo>
                      <a:pt x="28" y="32"/>
                    </a:lnTo>
                    <a:lnTo>
                      <a:pt x="27" y="32"/>
                    </a:lnTo>
                    <a:lnTo>
                      <a:pt x="20" y="46"/>
                    </a:lnTo>
                    <a:lnTo>
                      <a:pt x="23" y="32"/>
                    </a:lnTo>
                    <a:lnTo>
                      <a:pt x="21" y="32"/>
                    </a:lnTo>
                    <a:lnTo>
                      <a:pt x="5" y="48"/>
                    </a:lnTo>
                    <a:lnTo>
                      <a:pt x="21" y="24"/>
                    </a:lnTo>
                    <a:lnTo>
                      <a:pt x="21" y="29"/>
                    </a:lnTo>
                    <a:lnTo>
                      <a:pt x="22" y="29"/>
                    </a:lnTo>
                    <a:lnTo>
                      <a:pt x="22" y="21"/>
                    </a:lnTo>
                    <a:lnTo>
                      <a:pt x="30" y="9"/>
                    </a:lnTo>
                    <a:lnTo>
                      <a:pt x="27" y="29"/>
                    </a:lnTo>
                    <a:lnTo>
                      <a:pt x="28" y="29"/>
                    </a:lnTo>
                    <a:lnTo>
                      <a:pt x="33" y="7"/>
                    </a:lnTo>
                    <a:lnTo>
                      <a:pt x="33" y="7"/>
                    </a:lnTo>
                    <a:lnTo>
                      <a:pt x="30" y="29"/>
                    </a:lnTo>
                    <a:lnTo>
                      <a:pt x="17" y="29"/>
                    </a:lnTo>
                    <a:lnTo>
                      <a:pt x="16" y="32"/>
                    </a:lnTo>
                    <a:lnTo>
                      <a:pt x="30" y="32"/>
                    </a:lnTo>
                    <a:lnTo>
                      <a:pt x="29" y="51"/>
                    </a:lnTo>
                    <a:lnTo>
                      <a:pt x="32" y="51"/>
                    </a:lnTo>
                    <a:lnTo>
                      <a:pt x="33" y="32"/>
                    </a:lnTo>
                    <a:lnTo>
                      <a:pt x="41" y="32"/>
                    </a:lnTo>
                    <a:lnTo>
                      <a:pt x="39" y="48"/>
                    </a:lnTo>
                    <a:lnTo>
                      <a:pt x="34" y="32"/>
                    </a:lnTo>
                    <a:lnTo>
                      <a:pt x="33" y="32"/>
                    </a:lnTo>
                    <a:lnTo>
                      <a:pt x="33" y="34"/>
                    </a:lnTo>
                    <a:lnTo>
                      <a:pt x="39" y="51"/>
                    </a:lnTo>
                    <a:lnTo>
                      <a:pt x="40" y="51"/>
                    </a:lnTo>
                    <a:lnTo>
                      <a:pt x="42" y="34"/>
                    </a:lnTo>
                    <a:lnTo>
                      <a:pt x="41" y="29"/>
                    </a:lnTo>
                    <a:lnTo>
                      <a:pt x="33" y="29"/>
                    </a:lnTo>
                    <a:lnTo>
                      <a:pt x="35" y="7"/>
                    </a:lnTo>
                    <a:lnTo>
                      <a:pt x="38" y="15"/>
                    </a:lnTo>
                    <a:lnTo>
                      <a:pt x="34" y="19"/>
                    </a:lnTo>
                    <a:lnTo>
                      <a:pt x="34" y="20"/>
                    </a:lnTo>
                    <a:lnTo>
                      <a:pt x="38" y="16"/>
                    </a:lnTo>
                    <a:lnTo>
                      <a:pt x="47" y="51"/>
                    </a:lnTo>
                    <a:lnTo>
                      <a:pt x="0" y="51"/>
                    </a:lnTo>
                    <a:lnTo>
                      <a:pt x="0" y="57"/>
                    </a:lnTo>
                    <a:lnTo>
                      <a:pt x="2" y="57"/>
                    </a:lnTo>
                    <a:lnTo>
                      <a:pt x="2" y="54"/>
                    </a:lnTo>
                    <a:lnTo>
                      <a:pt x="29" y="54"/>
                    </a:lnTo>
                    <a:lnTo>
                      <a:pt x="29" y="57"/>
                    </a:lnTo>
                    <a:lnTo>
                      <a:pt x="32" y="57"/>
                    </a:lnTo>
                    <a:lnTo>
                      <a:pt x="32" y="54"/>
                    </a:lnTo>
                    <a:lnTo>
                      <a:pt x="48" y="54"/>
                    </a:lnTo>
                    <a:lnTo>
                      <a:pt x="47" y="57"/>
                    </a:lnTo>
                    <a:lnTo>
                      <a:pt x="52" y="57"/>
                    </a:lnTo>
                  </a:path>
                </a:pathLst>
              </a:custGeom>
              <a:solidFill>
                <a:srgbClr val="E0E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76" name="Freeform 860"/>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solidFill>
                <a:srgbClr val="E0E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77" name="Freeform 861"/>
              <p:cNvSpPr>
                <a:spLocks noChangeAspect="1"/>
              </p:cNvSpPr>
              <p:nvPr/>
            </p:nvSpPr>
            <p:spPr bwMode="auto">
              <a:xfrm>
                <a:off x="3972" y="3279"/>
                <a:ext cx="59" cy="58"/>
              </a:xfrm>
              <a:custGeom>
                <a:avLst/>
                <a:gdLst>
                  <a:gd name="T0" fmla="*/ 55 w 59"/>
                  <a:gd name="T1" fmla="*/ 51 h 58"/>
                  <a:gd name="T2" fmla="*/ 58 w 59"/>
                  <a:gd name="T3" fmla="*/ 50 h 58"/>
                  <a:gd name="T4" fmla="*/ 41 w 59"/>
                  <a:gd name="T5" fmla="*/ 16 h 58"/>
                  <a:gd name="T6" fmla="*/ 41 w 59"/>
                  <a:gd name="T7" fmla="*/ 16 h 58"/>
                  <a:gd name="T8" fmla="*/ 34 w 59"/>
                  <a:gd name="T9" fmla="*/ 3 h 58"/>
                  <a:gd name="T10" fmla="*/ 29 w 59"/>
                  <a:gd name="T11" fmla="*/ 10 h 58"/>
                  <a:gd name="T12" fmla="*/ 25 w 59"/>
                  <a:gd name="T13" fmla="*/ 17 h 58"/>
                  <a:gd name="T14" fmla="*/ 20 w 59"/>
                  <a:gd name="T15" fmla="*/ 23 h 58"/>
                  <a:gd name="T16" fmla="*/ 0 w 59"/>
                  <a:gd name="T17" fmla="*/ 51 h 58"/>
                  <a:gd name="T18" fmla="*/ 21 w 59"/>
                  <a:gd name="T19" fmla="*/ 34 h 58"/>
                  <a:gd name="T20" fmla="*/ 20 w 59"/>
                  <a:gd name="T21" fmla="*/ 51 h 58"/>
                  <a:gd name="T22" fmla="*/ 29 w 59"/>
                  <a:gd name="T23" fmla="*/ 51 h 58"/>
                  <a:gd name="T24" fmla="*/ 30 w 59"/>
                  <a:gd name="T25" fmla="*/ 47 h 58"/>
                  <a:gd name="T26" fmla="*/ 27 w 59"/>
                  <a:gd name="T27" fmla="*/ 31 h 58"/>
                  <a:gd name="T28" fmla="*/ 23 w 59"/>
                  <a:gd name="T29" fmla="*/ 31 h 58"/>
                  <a:gd name="T30" fmla="*/ 5 w 59"/>
                  <a:gd name="T31" fmla="*/ 48 h 58"/>
                  <a:gd name="T32" fmla="*/ 22 w 59"/>
                  <a:gd name="T33" fmla="*/ 30 h 58"/>
                  <a:gd name="T34" fmla="*/ 23 w 59"/>
                  <a:gd name="T35" fmla="*/ 22 h 58"/>
                  <a:gd name="T36" fmla="*/ 27 w 59"/>
                  <a:gd name="T37" fmla="*/ 30 h 58"/>
                  <a:gd name="T38" fmla="*/ 33 w 59"/>
                  <a:gd name="T39" fmla="*/ 7 h 58"/>
                  <a:gd name="T40" fmla="*/ 32 w 59"/>
                  <a:gd name="T41" fmla="*/ 30 h 58"/>
                  <a:gd name="T42" fmla="*/ 16 w 59"/>
                  <a:gd name="T43" fmla="*/ 31 h 58"/>
                  <a:gd name="T44" fmla="*/ 29 w 59"/>
                  <a:gd name="T45" fmla="*/ 51 h 58"/>
                  <a:gd name="T46" fmla="*/ 34 w 59"/>
                  <a:gd name="T47" fmla="*/ 31 h 58"/>
                  <a:gd name="T48" fmla="*/ 40 w 59"/>
                  <a:gd name="T49" fmla="*/ 48 h 58"/>
                  <a:gd name="T50" fmla="*/ 34 w 59"/>
                  <a:gd name="T51" fmla="*/ 31 h 58"/>
                  <a:gd name="T52" fmla="*/ 40 w 59"/>
                  <a:gd name="T53" fmla="*/ 51 h 58"/>
                  <a:gd name="T54" fmla="*/ 43 w 59"/>
                  <a:gd name="T55" fmla="*/ 34 h 58"/>
                  <a:gd name="T56" fmla="*/ 34 w 59"/>
                  <a:gd name="T57" fmla="*/ 30 h 58"/>
                  <a:gd name="T58" fmla="*/ 38 w 59"/>
                  <a:gd name="T59" fmla="*/ 15 h 58"/>
                  <a:gd name="T60" fmla="*/ 35 w 59"/>
                  <a:gd name="T61" fmla="*/ 20 h 58"/>
                  <a:gd name="T62" fmla="*/ 48 w 59"/>
                  <a:gd name="T63" fmla="*/ 51 h 58"/>
                  <a:gd name="T64" fmla="*/ 0 w 59"/>
                  <a:gd name="T65" fmla="*/ 57 h 58"/>
                  <a:gd name="T66" fmla="*/ 2 w 59"/>
                  <a:gd name="T67" fmla="*/ 54 h 58"/>
                  <a:gd name="T68" fmla="*/ 29 w 59"/>
                  <a:gd name="T69" fmla="*/ 57 h 58"/>
                  <a:gd name="T70" fmla="*/ 33 w 59"/>
                  <a:gd name="T71" fmla="*/ 54 h 58"/>
                  <a:gd name="T72" fmla="*/ 48 w 59"/>
                  <a:gd name="T73"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58">
                    <a:moveTo>
                      <a:pt x="53" y="57"/>
                    </a:moveTo>
                    <a:lnTo>
                      <a:pt x="55" y="51"/>
                    </a:lnTo>
                    <a:lnTo>
                      <a:pt x="58" y="51"/>
                    </a:lnTo>
                    <a:lnTo>
                      <a:pt x="58" y="50"/>
                    </a:lnTo>
                    <a:lnTo>
                      <a:pt x="50" y="50"/>
                    </a:lnTo>
                    <a:lnTo>
                      <a:pt x="41" y="16"/>
                    </a:lnTo>
                    <a:lnTo>
                      <a:pt x="45" y="15"/>
                    </a:lnTo>
                    <a:lnTo>
                      <a:pt x="41" y="16"/>
                    </a:lnTo>
                    <a:lnTo>
                      <a:pt x="36" y="0"/>
                    </a:lnTo>
                    <a:lnTo>
                      <a:pt x="34" y="3"/>
                    </a:lnTo>
                    <a:lnTo>
                      <a:pt x="32" y="7"/>
                    </a:lnTo>
                    <a:lnTo>
                      <a:pt x="29" y="10"/>
                    </a:lnTo>
                    <a:lnTo>
                      <a:pt x="28" y="14"/>
                    </a:lnTo>
                    <a:lnTo>
                      <a:pt x="25" y="17"/>
                    </a:lnTo>
                    <a:lnTo>
                      <a:pt x="22" y="20"/>
                    </a:lnTo>
                    <a:lnTo>
                      <a:pt x="20" y="23"/>
                    </a:lnTo>
                    <a:lnTo>
                      <a:pt x="17" y="26"/>
                    </a:lnTo>
                    <a:lnTo>
                      <a:pt x="0" y="51"/>
                    </a:lnTo>
                    <a:lnTo>
                      <a:pt x="4" y="51"/>
                    </a:lnTo>
                    <a:lnTo>
                      <a:pt x="21" y="34"/>
                    </a:lnTo>
                    <a:lnTo>
                      <a:pt x="18" y="51"/>
                    </a:lnTo>
                    <a:lnTo>
                      <a:pt x="20" y="51"/>
                    </a:lnTo>
                    <a:lnTo>
                      <a:pt x="27" y="35"/>
                    </a:lnTo>
                    <a:lnTo>
                      <a:pt x="29" y="51"/>
                    </a:lnTo>
                    <a:lnTo>
                      <a:pt x="29" y="51"/>
                    </a:lnTo>
                    <a:lnTo>
                      <a:pt x="30" y="47"/>
                    </a:lnTo>
                    <a:lnTo>
                      <a:pt x="28" y="31"/>
                    </a:lnTo>
                    <a:lnTo>
                      <a:pt x="27" y="31"/>
                    </a:lnTo>
                    <a:lnTo>
                      <a:pt x="20" y="46"/>
                    </a:lnTo>
                    <a:lnTo>
                      <a:pt x="23" y="31"/>
                    </a:lnTo>
                    <a:lnTo>
                      <a:pt x="22" y="31"/>
                    </a:lnTo>
                    <a:lnTo>
                      <a:pt x="5" y="48"/>
                    </a:lnTo>
                    <a:lnTo>
                      <a:pt x="22" y="24"/>
                    </a:lnTo>
                    <a:lnTo>
                      <a:pt x="22" y="30"/>
                    </a:lnTo>
                    <a:lnTo>
                      <a:pt x="23" y="30"/>
                    </a:lnTo>
                    <a:lnTo>
                      <a:pt x="23" y="22"/>
                    </a:lnTo>
                    <a:lnTo>
                      <a:pt x="31" y="10"/>
                    </a:lnTo>
                    <a:lnTo>
                      <a:pt x="27" y="30"/>
                    </a:lnTo>
                    <a:lnTo>
                      <a:pt x="28" y="30"/>
                    </a:lnTo>
                    <a:lnTo>
                      <a:pt x="33" y="7"/>
                    </a:lnTo>
                    <a:lnTo>
                      <a:pt x="34" y="6"/>
                    </a:lnTo>
                    <a:lnTo>
                      <a:pt x="32" y="30"/>
                    </a:lnTo>
                    <a:lnTo>
                      <a:pt x="17" y="30"/>
                    </a:lnTo>
                    <a:lnTo>
                      <a:pt x="16" y="31"/>
                    </a:lnTo>
                    <a:lnTo>
                      <a:pt x="32" y="31"/>
                    </a:lnTo>
                    <a:lnTo>
                      <a:pt x="29" y="51"/>
                    </a:lnTo>
                    <a:lnTo>
                      <a:pt x="32" y="51"/>
                    </a:lnTo>
                    <a:lnTo>
                      <a:pt x="34" y="31"/>
                    </a:lnTo>
                    <a:lnTo>
                      <a:pt x="42" y="31"/>
                    </a:lnTo>
                    <a:lnTo>
                      <a:pt x="40" y="48"/>
                    </a:lnTo>
                    <a:lnTo>
                      <a:pt x="34" y="31"/>
                    </a:lnTo>
                    <a:lnTo>
                      <a:pt x="34" y="31"/>
                    </a:lnTo>
                    <a:lnTo>
                      <a:pt x="34" y="34"/>
                    </a:lnTo>
                    <a:lnTo>
                      <a:pt x="40" y="51"/>
                    </a:lnTo>
                    <a:lnTo>
                      <a:pt x="41" y="51"/>
                    </a:lnTo>
                    <a:lnTo>
                      <a:pt x="43" y="34"/>
                    </a:lnTo>
                    <a:lnTo>
                      <a:pt x="42" y="30"/>
                    </a:lnTo>
                    <a:lnTo>
                      <a:pt x="34" y="30"/>
                    </a:lnTo>
                    <a:lnTo>
                      <a:pt x="35" y="6"/>
                    </a:lnTo>
                    <a:lnTo>
                      <a:pt x="38" y="15"/>
                    </a:lnTo>
                    <a:lnTo>
                      <a:pt x="35" y="19"/>
                    </a:lnTo>
                    <a:lnTo>
                      <a:pt x="35" y="20"/>
                    </a:lnTo>
                    <a:lnTo>
                      <a:pt x="38" y="16"/>
                    </a:lnTo>
                    <a:lnTo>
                      <a:pt x="48" y="51"/>
                    </a:lnTo>
                    <a:lnTo>
                      <a:pt x="0" y="51"/>
                    </a:lnTo>
                    <a:lnTo>
                      <a:pt x="0" y="57"/>
                    </a:lnTo>
                    <a:lnTo>
                      <a:pt x="2" y="57"/>
                    </a:lnTo>
                    <a:lnTo>
                      <a:pt x="2" y="54"/>
                    </a:lnTo>
                    <a:lnTo>
                      <a:pt x="29" y="54"/>
                    </a:lnTo>
                    <a:lnTo>
                      <a:pt x="29" y="57"/>
                    </a:lnTo>
                    <a:lnTo>
                      <a:pt x="33" y="57"/>
                    </a:lnTo>
                    <a:lnTo>
                      <a:pt x="33" y="54"/>
                    </a:lnTo>
                    <a:lnTo>
                      <a:pt x="49" y="54"/>
                    </a:lnTo>
                    <a:lnTo>
                      <a:pt x="48" y="57"/>
                    </a:lnTo>
                    <a:lnTo>
                      <a:pt x="53" y="5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78" name="Freeform 862"/>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679" name="Line 863"/>
              <p:cNvSpPr>
                <a:spLocks noChangeAspect="1" noChangeShapeType="1"/>
              </p:cNvSpPr>
              <p:nvPr/>
            </p:nvSpPr>
            <p:spPr bwMode="auto">
              <a:xfrm flipH="1">
                <a:off x="4025" y="3279"/>
                <a:ext cx="4" cy="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80" name="Line 864"/>
              <p:cNvSpPr>
                <a:spLocks noChangeAspect="1" noChangeShapeType="1"/>
              </p:cNvSpPr>
              <p:nvPr/>
            </p:nvSpPr>
            <p:spPr bwMode="auto">
              <a:xfrm>
                <a:off x="4014" y="3295"/>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81" name="Line 865"/>
              <p:cNvSpPr>
                <a:spLocks noChangeAspect="1" noChangeShapeType="1"/>
              </p:cNvSpPr>
              <p:nvPr/>
            </p:nvSpPr>
            <p:spPr bwMode="auto">
              <a:xfrm>
                <a:off x="4012" y="3294"/>
                <a:ext cx="0"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82" name="Line 866"/>
              <p:cNvSpPr>
                <a:spLocks noChangeAspect="1" noChangeShapeType="1"/>
              </p:cNvSpPr>
              <p:nvPr/>
            </p:nvSpPr>
            <p:spPr bwMode="auto">
              <a:xfrm flipV="1">
                <a:off x="4005" y="3285"/>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83" name="Line 867"/>
              <p:cNvSpPr>
                <a:spLocks noChangeAspect="1" noChangeShapeType="1"/>
              </p:cNvSpPr>
              <p:nvPr/>
            </p:nvSpPr>
            <p:spPr bwMode="auto">
              <a:xfrm flipV="1">
                <a:off x="3994" y="330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84" name="Line 868"/>
              <p:cNvSpPr>
                <a:spLocks noChangeAspect="1" noChangeShapeType="1"/>
              </p:cNvSpPr>
              <p:nvPr/>
            </p:nvSpPr>
            <p:spPr bwMode="auto">
              <a:xfrm flipV="1">
                <a:off x="3975"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85" name="Line 869"/>
              <p:cNvSpPr>
                <a:spLocks noChangeAspect="1" noChangeShapeType="1"/>
              </p:cNvSpPr>
              <p:nvPr/>
            </p:nvSpPr>
            <p:spPr bwMode="auto">
              <a:xfrm flipV="1">
                <a:off x="3976" y="3328"/>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86" name="Line 870"/>
              <p:cNvSpPr>
                <a:spLocks noChangeAspect="1" noChangeShapeType="1"/>
              </p:cNvSpPr>
              <p:nvPr/>
            </p:nvSpPr>
            <p:spPr bwMode="auto">
              <a:xfrm>
                <a:off x="4003"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87" name="Line 871"/>
              <p:cNvSpPr>
                <a:spLocks noChangeAspect="1" noChangeShapeType="1"/>
              </p:cNvSpPr>
              <p:nvPr/>
            </p:nvSpPr>
            <p:spPr bwMode="auto">
              <a:xfrm flipV="1">
                <a:off x="4006"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88" name="Line 872"/>
              <p:cNvSpPr>
                <a:spLocks noChangeAspect="1" noChangeShapeType="1"/>
              </p:cNvSpPr>
              <p:nvPr/>
            </p:nvSpPr>
            <p:spPr bwMode="auto">
              <a:xfrm flipV="1">
                <a:off x="4022" y="333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89" name="Line 873"/>
              <p:cNvSpPr>
                <a:spLocks noChangeAspect="1" noChangeShapeType="1"/>
              </p:cNvSpPr>
              <p:nvPr/>
            </p:nvSpPr>
            <p:spPr bwMode="auto">
              <a:xfrm flipH="1">
                <a:off x="4021" y="3331"/>
                <a:ext cx="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90" name="Line 874"/>
              <p:cNvSpPr>
                <a:spLocks noChangeAspect="1" noChangeShapeType="1"/>
              </p:cNvSpPr>
              <p:nvPr/>
            </p:nvSpPr>
            <p:spPr bwMode="auto">
              <a:xfrm flipH="1">
                <a:off x="4024" y="3330"/>
                <a:ext cx="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691" name="Line 875"/>
              <p:cNvSpPr>
                <a:spLocks noChangeAspect="1" noChangeShapeType="1"/>
              </p:cNvSpPr>
              <p:nvPr/>
            </p:nvSpPr>
            <p:spPr bwMode="auto">
              <a:xfrm>
                <a:off x="4016" y="3312"/>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pic>
        <p:nvPicPr>
          <p:cNvPr id="163692" name="Picture 876" descr="C:\Documents and Settings\pleimannm\Desktop\colors.tif"/>
          <p:cNvPicPr>
            <a:picLocks noChangeAspect="1" noChangeArrowheads="1"/>
          </p:cNvPicPr>
          <p:nvPr/>
        </p:nvPicPr>
        <p:blipFill>
          <a:blip r:embed="rId22">
            <a:extLst>
              <a:ext uri="{28A0092B-C50C-407E-A947-70E740481C1C}">
                <a14:useLocalDpi xmlns:a14="http://schemas.microsoft.com/office/drawing/2010/main" val="0"/>
              </a:ext>
            </a:extLst>
          </a:blip>
          <a:srcRect b="84314"/>
          <a:stretch>
            <a:fillRect/>
          </a:stretch>
        </p:blipFill>
        <p:spPr bwMode="auto">
          <a:xfrm>
            <a:off x="3486150" y="1295400"/>
            <a:ext cx="628650" cy="76200"/>
          </a:xfrm>
          <a:prstGeom prst="rect">
            <a:avLst/>
          </a:prstGeom>
          <a:noFill/>
          <a:extLst>
            <a:ext uri="{909E8E84-426E-40DD-AFC4-6F175D3DCCD1}">
              <a14:hiddenFill xmlns:a14="http://schemas.microsoft.com/office/drawing/2010/main">
                <a:solidFill>
                  <a:srgbClr val="FFFFFF"/>
                </a:solidFill>
              </a14:hiddenFill>
            </a:ext>
          </a:extLst>
        </p:spPr>
      </p:pic>
      <p:pic>
        <p:nvPicPr>
          <p:cNvPr id="163693" name="Picture 877" descr="C:\Documents and Settings\pleimannm\Desktop\colors.tif"/>
          <p:cNvPicPr>
            <a:picLocks noChangeAspect="1" noChangeArrowheads="1"/>
          </p:cNvPicPr>
          <p:nvPr/>
        </p:nvPicPr>
        <p:blipFill>
          <a:blip r:embed="rId22">
            <a:extLst>
              <a:ext uri="{28A0092B-C50C-407E-A947-70E740481C1C}">
                <a14:useLocalDpi xmlns:a14="http://schemas.microsoft.com/office/drawing/2010/main" val="0"/>
              </a:ext>
            </a:extLst>
          </a:blip>
          <a:srcRect b="84314"/>
          <a:stretch>
            <a:fillRect/>
          </a:stretch>
        </p:blipFill>
        <p:spPr bwMode="auto">
          <a:xfrm>
            <a:off x="5772150" y="990600"/>
            <a:ext cx="628650" cy="76200"/>
          </a:xfrm>
          <a:prstGeom prst="rect">
            <a:avLst/>
          </a:prstGeom>
          <a:noFill/>
          <a:extLst>
            <a:ext uri="{909E8E84-426E-40DD-AFC4-6F175D3DCCD1}">
              <a14:hiddenFill xmlns:a14="http://schemas.microsoft.com/office/drawing/2010/main">
                <a:solidFill>
                  <a:srgbClr val="FFFFFF"/>
                </a:solidFill>
              </a14:hiddenFill>
            </a:ext>
          </a:extLst>
        </p:spPr>
      </p:pic>
      <p:pic>
        <p:nvPicPr>
          <p:cNvPr id="163694" name="Picture 878" descr="C:\Documents and Settings\pleimannm\Desktop\colors.tif"/>
          <p:cNvPicPr>
            <a:picLocks noChangeAspect="1" noChangeArrowheads="1"/>
          </p:cNvPicPr>
          <p:nvPr/>
        </p:nvPicPr>
        <p:blipFill>
          <a:blip r:embed="rId22">
            <a:extLst>
              <a:ext uri="{28A0092B-C50C-407E-A947-70E740481C1C}">
                <a14:useLocalDpi xmlns:a14="http://schemas.microsoft.com/office/drawing/2010/main" val="0"/>
              </a:ext>
            </a:extLst>
          </a:blip>
          <a:srcRect b="84314"/>
          <a:stretch>
            <a:fillRect/>
          </a:stretch>
        </p:blipFill>
        <p:spPr bwMode="auto">
          <a:xfrm>
            <a:off x="1123950" y="1143000"/>
            <a:ext cx="628650" cy="76200"/>
          </a:xfrm>
          <a:prstGeom prst="rect">
            <a:avLst/>
          </a:prstGeom>
          <a:noFill/>
          <a:extLst>
            <a:ext uri="{909E8E84-426E-40DD-AFC4-6F175D3DCCD1}">
              <a14:hiddenFill xmlns:a14="http://schemas.microsoft.com/office/drawing/2010/main">
                <a:solidFill>
                  <a:srgbClr val="FFFFFF"/>
                </a:solidFill>
              </a14:hiddenFill>
            </a:ext>
          </a:extLst>
        </p:spPr>
      </p:pic>
      <p:pic>
        <p:nvPicPr>
          <p:cNvPr id="163695" name="Picture 879" descr="C:\Documents and Settings\pleimannm\Desktop\colors.tif"/>
          <p:cNvPicPr>
            <a:picLocks noChangeAspect="1" noChangeArrowheads="1"/>
          </p:cNvPicPr>
          <p:nvPr/>
        </p:nvPicPr>
        <p:blipFill>
          <a:blip r:embed="rId22">
            <a:extLst>
              <a:ext uri="{28A0092B-C50C-407E-A947-70E740481C1C}">
                <a14:useLocalDpi xmlns:a14="http://schemas.microsoft.com/office/drawing/2010/main" val="0"/>
              </a:ext>
            </a:extLst>
          </a:blip>
          <a:srcRect b="84314"/>
          <a:stretch>
            <a:fillRect/>
          </a:stretch>
        </p:blipFill>
        <p:spPr bwMode="auto">
          <a:xfrm>
            <a:off x="5086350" y="1447800"/>
            <a:ext cx="628650" cy="76200"/>
          </a:xfrm>
          <a:prstGeom prst="rect">
            <a:avLst/>
          </a:prstGeom>
          <a:noFill/>
          <a:extLst>
            <a:ext uri="{909E8E84-426E-40DD-AFC4-6F175D3DCCD1}">
              <a14:hiddenFill xmlns:a14="http://schemas.microsoft.com/office/drawing/2010/main">
                <a:solidFill>
                  <a:srgbClr val="FFFFFF"/>
                </a:solidFill>
              </a14:hiddenFill>
            </a:ext>
          </a:extLst>
        </p:spPr>
      </p:pic>
      <p:pic>
        <p:nvPicPr>
          <p:cNvPr id="163696" name="Picture 880" descr="C:\Documents and Settings\pleimannm\Desktop\colors.tif"/>
          <p:cNvPicPr>
            <a:picLocks noChangeAspect="1" noChangeArrowheads="1"/>
          </p:cNvPicPr>
          <p:nvPr/>
        </p:nvPicPr>
        <p:blipFill>
          <a:blip r:embed="rId22">
            <a:extLst>
              <a:ext uri="{28A0092B-C50C-407E-A947-70E740481C1C}">
                <a14:useLocalDpi xmlns:a14="http://schemas.microsoft.com/office/drawing/2010/main" val="0"/>
              </a:ext>
            </a:extLst>
          </a:blip>
          <a:srcRect b="84314"/>
          <a:stretch>
            <a:fillRect/>
          </a:stretch>
        </p:blipFill>
        <p:spPr bwMode="auto">
          <a:xfrm>
            <a:off x="7677150" y="1600200"/>
            <a:ext cx="628650" cy="76200"/>
          </a:xfrm>
          <a:prstGeom prst="rect">
            <a:avLst/>
          </a:prstGeom>
          <a:noFill/>
          <a:extLst>
            <a:ext uri="{909E8E84-426E-40DD-AFC4-6F175D3DCCD1}">
              <a14:hiddenFill xmlns:a14="http://schemas.microsoft.com/office/drawing/2010/main">
                <a:solidFill>
                  <a:srgbClr val="FFFFFF"/>
                </a:solidFill>
              </a14:hiddenFill>
            </a:ext>
          </a:extLst>
        </p:spPr>
      </p:pic>
      <p:pic>
        <p:nvPicPr>
          <p:cNvPr id="163697" name="Picture 881" descr="C:\Documents and Settings\pleimannm\Desktop\colors.tif"/>
          <p:cNvPicPr>
            <a:picLocks noChangeAspect="1" noChangeArrowheads="1"/>
          </p:cNvPicPr>
          <p:nvPr/>
        </p:nvPicPr>
        <p:blipFill>
          <a:blip r:embed="rId22">
            <a:extLst>
              <a:ext uri="{28A0092B-C50C-407E-A947-70E740481C1C}">
                <a14:useLocalDpi xmlns:a14="http://schemas.microsoft.com/office/drawing/2010/main" val="0"/>
              </a:ext>
            </a:extLst>
          </a:blip>
          <a:srcRect b="84314"/>
          <a:stretch>
            <a:fillRect/>
          </a:stretch>
        </p:blipFill>
        <p:spPr bwMode="auto">
          <a:xfrm>
            <a:off x="133350" y="1143000"/>
            <a:ext cx="628650" cy="76200"/>
          </a:xfrm>
          <a:prstGeom prst="rect">
            <a:avLst/>
          </a:prstGeom>
          <a:noFill/>
          <a:extLst>
            <a:ext uri="{909E8E84-426E-40DD-AFC4-6F175D3DCCD1}">
              <a14:hiddenFill xmlns:a14="http://schemas.microsoft.com/office/drawing/2010/main">
                <a:solidFill>
                  <a:srgbClr val="FFFFFF"/>
                </a:solidFill>
              </a14:hiddenFill>
            </a:ext>
          </a:extLst>
        </p:spPr>
      </p:pic>
      <p:pic>
        <p:nvPicPr>
          <p:cNvPr id="163698" name="Picture 882" descr="C:\Documents and Settings\pleimannm\Desktop\colors.tif"/>
          <p:cNvPicPr>
            <a:picLocks noChangeAspect="1" noChangeArrowheads="1"/>
          </p:cNvPicPr>
          <p:nvPr/>
        </p:nvPicPr>
        <p:blipFill>
          <a:blip r:embed="rId22">
            <a:extLst>
              <a:ext uri="{28A0092B-C50C-407E-A947-70E740481C1C}">
                <a14:useLocalDpi xmlns:a14="http://schemas.microsoft.com/office/drawing/2010/main" val="0"/>
              </a:ext>
            </a:extLst>
          </a:blip>
          <a:srcRect b="84314"/>
          <a:stretch>
            <a:fillRect/>
          </a:stretch>
        </p:blipFill>
        <p:spPr bwMode="auto">
          <a:xfrm>
            <a:off x="8439150" y="1143000"/>
            <a:ext cx="628650" cy="76200"/>
          </a:xfrm>
          <a:prstGeom prst="rect">
            <a:avLst/>
          </a:prstGeom>
          <a:noFill/>
          <a:extLst>
            <a:ext uri="{909E8E84-426E-40DD-AFC4-6F175D3DCCD1}">
              <a14:hiddenFill xmlns:a14="http://schemas.microsoft.com/office/drawing/2010/main">
                <a:solidFill>
                  <a:srgbClr val="FFFFFF"/>
                </a:solidFill>
              </a14:hiddenFill>
            </a:ext>
          </a:extLst>
        </p:spPr>
      </p:pic>
      <p:sp>
        <p:nvSpPr>
          <p:cNvPr id="163699" name="Oval 883"/>
          <p:cNvSpPr>
            <a:spLocks noChangeArrowheads="1"/>
          </p:cNvSpPr>
          <p:nvPr/>
        </p:nvSpPr>
        <p:spPr bwMode="auto">
          <a:xfrm>
            <a:off x="2057400" y="5334000"/>
            <a:ext cx="1905000" cy="1524000"/>
          </a:xfrm>
          <a:prstGeom prst="ellipse">
            <a:avLst/>
          </a:prstGeom>
          <a:gradFill rotWithShape="0">
            <a:gsLst>
              <a:gs pos="0">
                <a:srgbClr val="996633">
                  <a:gamma/>
                  <a:shade val="66275"/>
                  <a:invGamma/>
                </a:srgbClr>
              </a:gs>
              <a:gs pos="50000">
                <a:srgbClr val="996633"/>
              </a:gs>
              <a:gs pos="100000">
                <a:srgbClr val="996633">
                  <a:gamma/>
                  <a:shade val="6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00" name="AutoShape 884" descr="F:\PD031-062.gif"/>
          <p:cNvSpPr>
            <a:spLocks noChangeAspect="1" noChangeArrowheads="1"/>
          </p:cNvSpPr>
          <p:nvPr/>
        </p:nvSpPr>
        <p:spPr bwMode="auto">
          <a:xfrm>
            <a:off x="2514600" y="5715000"/>
            <a:ext cx="990600" cy="798513"/>
          </a:xfrm>
          <a:prstGeom prst="roundRect">
            <a:avLst>
              <a:gd name="adj" fmla="val 0"/>
            </a:avLst>
          </a:prstGeom>
          <a:blipFill dpi="0" rotWithShape="0">
            <a:blip r:embed="rId23"/>
            <a:srcRect/>
            <a:stretch>
              <a:fillRect/>
            </a:stretch>
          </a:blipFill>
          <a:ln w="28575">
            <a:solidFill>
              <a:srgbClr val="080036"/>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701" name="Group 885"/>
          <p:cNvGrpSpPr>
            <a:grpSpLocks/>
          </p:cNvGrpSpPr>
          <p:nvPr/>
        </p:nvGrpSpPr>
        <p:grpSpPr bwMode="auto">
          <a:xfrm>
            <a:off x="2743200" y="6629400"/>
            <a:ext cx="533400" cy="152400"/>
            <a:chOff x="4086" y="1104"/>
            <a:chExt cx="1050" cy="398"/>
          </a:xfrm>
        </p:grpSpPr>
        <p:grpSp>
          <p:nvGrpSpPr>
            <p:cNvPr id="163702" name="Group 886"/>
            <p:cNvGrpSpPr>
              <a:grpSpLocks noChangeAspect="1"/>
            </p:cNvGrpSpPr>
            <p:nvPr/>
          </p:nvGrpSpPr>
          <p:grpSpPr bwMode="auto">
            <a:xfrm flipH="1">
              <a:off x="4086" y="1104"/>
              <a:ext cx="384" cy="398"/>
              <a:chOff x="2784" y="2160"/>
              <a:chExt cx="327" cy="432"/>
            </a:xfrm>
          </p:grpSpPr>
          <p:sp>
            <p:nvSpPr>
              <p:cNvPr id="163703" name="Freeform 887"/>
              <p:cNvSpPr>
                <a:spLocks noChangeAspect="1"/>
              </p:cNvSpPr>
              <p:nvPr/>
            </p:nvSpPr>
            <p:spPr bwMode="auto">
              <a:xfrm>
                <a:off x="2784" y="2208"/>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04" name="Freeform 888"/>
              <p:cNvSpPr>
                <a:spLocks noChangeAspect="1"/>
              </p:cNvSpPr>
              <p:nvPr/>
            </p:nvSpPr>
            <p:spPr bwMode="auto">
              <a:xfrm>
                <a:off x="2880" y="2304"/>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05" name="Freeform 889"/>
              <p:cNvSpPr>
                <a:spLocks noChangeAspect="1"/>
              </p:cNvSpPr>
              <p:nvPr/>
            </p:nvSpPr>
            <p:spPr bwMode="auto">
              <a:xfrm>
                <a:off x="2976" y="240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06" name="Freeform 890"/>
              <p:cNvSpPr>
                <a:spLocks noChangeAspect="1"/>
              </p:cNvSpPr>
              <p:nvPr/>
            </p:nvSpPr>
            <p:spPr bwMode="auto">
              <a:xfrm>
                <a:off x="2892" y="216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07" name="Freeform 891"/>
              <p:cNvSpPr>
                <a:spLocks noChangeAspect="1"/>
              </p:cNvSpPr>
              <p:nvPr/>
            </p:nvSpPr>
            <p:spPr bwMode="auto">
              <a:xfrm>
                <a:off x="2988" y="2220"/>
                <a:ext cx="123" cy="192"/>
              </a:xfrm>
              <a:custGeom>
                <a:avLst/>
                <a:gdLst>
                  <a:gd name="T0" fmla="*/ 152 w 280"/>
                  <a:gd name="T1" fmla="*/ 1 h 437"/>
                  <a:gd name="T2" fmla="*/ 169 w 280"/>
                  <a:gd name="T3" fmla="*/ 1 h 437"/>
                  <a:gd name="T4" fmla="*/ 190 w 280"/>
                  <a:gd name="T5" fmla="*/ 23 h 437"/>
                  <a:gd name="T6" fmla="*/ 189 w 280"/>
                  <a:gd name="T7" fmla="*/ 41 h 437"/>
                  <a:gd name="T8" fmla="*/ 196 w 280"/>
                  <a:gd name="T9" fmla="*/ 72 h 437"/>
                  <a:gd name="T10" fmla="*/ 205 w 280"/>
                  <a:gd name="T11" fmla="*/ 75 h 437"/>
                  <a:gd name="T12" fmla="*/ 228 w 280"/>
                  <a:gd name="T13" fmla="*/ 81 h 437"/>
                  <a:gd name="T14" fmla="*/ 243 w 280"/>
                  <a:gd name="T15" fmla="*/ 88 h 437"/>
                  <a:gd name="T16" fmla="*/ 251 w 280"/>
                  <a:gd name="T17" fmla="*/ 94 h 437"/>
                  <a:gd name="T18" fmla="*/ 260 w 280"/>
                  <a:gd name="T19" fmla="*/ 103 h 437"/>
                  <a:gd name="T20" fmla="*/ 270 w 280"/>
                  <a:gd name="T21" fmla="*/ 123 h 437"/>
                  <a:gd name="T22" fmla="*/ 275 w 280"/>
                  <a:gd name="T23" fmla="*/ 184 h 437"/>
                  <a:gd name="T24" fmla="*/ 263 w 280"/>
                  <a:gd name="T25" fmla="*/ 191 h 437"/>
                  <a:gd name="T26" fmla="*/ 253 w 280"/>
                  <a:gd name="T27" fmla="*/ 203 h 437"/>
                  <a:gd name="T28" fmla="*/ 239 w 280"/>
                  <a:gd name="T29" fmla="*/ 208 h 437"/>
                  <a:gd name="T30" fmla="*/ 232 w 280"/>
                  <a:gd name="T31" fmla="*/ 222 h 437"/>
                  <a:gd name="T32" fmla="*/ 223 w 280"/>
                  <a:gd name="T33" fmla="*/ 231 h 437"/>
                  <a:gd name="T34" fmla="*/ 207 w 280"/>
                  <a:gd name="T35" fmla="*/ 245 h 437"/>
                  <a:gd name="T36" fmla="*/ 200 w 280"/>
                  <a:gd name="T37" fmla="*/ 254 h 437"/>
                  <a:gd name="T38" fmla="*/ 200 w 280"/>
                  <a:gd name="T39" fmla="*/ 273 h 437"/>
                  <a:gd name="T40" fmla="*/ 201 w 280"/>
                  <a:gd name="T41" fmla="*/ 297 h 437"/>
                  <a:gd name="T42" fmla="*/ 202 w 280"/>
                  <a:gd name="T43" fmla="*/ 321 h 437"/>
                  <a:gd name="T44" fmla="*/ 213 w 280"/>
                  <a:gd name="T45" fmla="*/ 339 h 437"/>
                  <a:gd name="T46" fmla="*/ 220 w 280"/>
                  <a:gd name="T47" fmla="*/ 357 h 437"/>
                  <a:gd name="T48" fmla="*/ 232 w 280"/>
                  <a:gd name="T49" fmla="*/ 387 h 437"/>
                  <a:gd name="T50" fmla="*/ 224 w 280"/>
                  <a:gd name="T51" fmla="*/ 428 h 437"/>
                  <a:gd name="T52" fmla="*/ 194 w 280"/>
                  <a:gd name="T53" fmla="*/ 427 h 437"/>
                  <a:gd name="T54" fmla="*/ 188 w 280"/>
                  <a:gd name="T55" fmla="*/ 409 h 437"/>
                  <a:gd name="T56" fmla="*/ 214 w 280"/>
                  <a:gd name="T57" fmla="*/ 394 h 437"/>
                  <a:gd name="T58" fmla="*/ 202 w 280"/>
                  <a:gd name="T59" fmla="*/ 381 h 437"/>
                  <a:gd name="T60" fmla="*/ 190 w 280"/>
                  <a:gd name="T61" fmla="*/ 368 h 437"/>
                  <a:gd name="T62" fmla="*/ 176 w 280"/>
                  <a:gd name="T63" fmla="*/ 351 h 437"/>
                  <a:gd name="T64" fmla="*/ 165 w 280"/>
                  <a:gd name="T65" fmla="*/ 329 h 437"/>
                  <a:gd name="T66" fmla="*/ 155 w 280"/>
                  <a:gd name="T67" fmla="*/ 309 h 437"/>
                  <a:gd name="T68" fmla="*/ 140 w 280"/>
                  <a:gd name="T69" fmla="*/ 320 h 437"/>
                  <a:gd name="T70" fmla="*/ 132 w 280"/>
                  <a:gd name="T71" fmla="*/ 333 h 437"/>
                  <a:gd name="T72" fmla="*/ 129 w 280"/>
                  <a:gd name="T73" fmla="*/ 367 h 437"/>
                  <a:gd name="T74" fmla="*/ 125 w 280"/>
                  <a:gd name="T75" fmla="*/ 400 h 437"/>
                  <a:gd name="T76" fmla="*/ 130 w 280"/>
                  <a:gd name="T77" fmla="*/ 425 h 437"/>
                  <a:gd name="T78" fmla="*/ 104 w 280"/>
                  <a:gd name="T79" fmla="*/ 433 h 437"/>
                  <a:gd name="T80" fmla="*/ 96 w 280"/>
                  <a:gd name="T81" fmla="*/ 433 h 437"/>
                  <a:gd name="T82" fmla="*/ 80 w 280"/>
                  <a:gd name="T83" fmla="*/ 433 h 437"/>
                  <a:gd name="T84" fmla="*/ 73 w 280"/>
                  <a:gd name="T85" fmla="*/ 423 h 437"/>
                  <a:gd name="T86" fmla="*/ 94 w 280"/>
                  <a:gd name="T87" fmla="*/ 417 h 437"/>
                  <a:gd name="T88" fmla="*/ 95 w 280"/>
                  <a:gd name="T89" fmla="*/ 373 h 437"/>
                  <a:gd name="T90" fmla="*/ 98 w 280"/>
                  <a:gd name="T91" fmla="*/ 361 h 437"/>
                  <a:gd name="T92" fmla="*/ 137 w 280"/>
                  <a:gd name="T93" fmla="*/ 242 h 437"/>
                  <a:gd name="T94" fmla="*/ 127 w 280"/>
                  <a:gd name="T95" fmla="*/ 200 h 437"/>
                  <a:gd name="T96" fmla="*/ 115 w 280"/>
                  <a:gd name="T97" fmla="*/ 200 h 437"/>
                  <a:gd name="T98" fmla="*/ 100 w 280"/>
                  <a:gd name="T99" fmla="*/ 198 h 437"/>
                  <a:gd name="T100" fmla="*/ 112 w 280"/>
                  <a:gd name="T101" fmla="*/ 196 h 437"/>
                  <a:gd name="T102" fmla="*/ 106 w 280"/>
                  <a:gd name="T103" fmla="*/ 182 h 437"/>
                  <a:gd name="T104" fmla="*/ 56 w 280"/>
                  <a:gd name="T105" fmla="*/ 170 h 437"/>
                  <a:gd name="T106" fmla="*/ 2 w 280"/>
                  <a:gd name="T107" fmla="*/ 164 h 437"/>
                  <a:gd name="T108" fmla="*/ 75 w 280"/>
                  <a:gd name="T109" fmla="*/ 152 h 437"/>
                  <a:gd name="T110" fmla="*/ 143 w 280"/>
                  <a:gd name="T111" fmla="*/ 125 h 437"/>
                  <a:gd name="T112" fmla="*/ 152 w 280"/>
                  <a:gd name="T113" fmla="*/ 68 h 437"/>
                  <a:gd name="T114" fmla="*/ 141 w 280"/>
                  <a:gd name="T115" fmla="*/ 4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437">
                    <a:moveTo>
                      <a:pt x="144" y="35"/>
                    </a:moveTo>
                    <a:lnTo>
                      <a:pt x="141" y="31"/>
                    </a:lnTo>
                    <a:lnTo>
                      <a:pt x="137" y="27"/>
                    </a:lnTo>
                    <a:lnTo>
                      <a:pt x="139" y="16"/>
                    </a:lnTo>
                    <a:lnTo>
                      <a:pt x="141" y="12"/>
                    </a:lnTo>
                    <a:lnTo>
                      <a:pt x="143" y="9"/>
                    </a:lnTo>
                    <a:lnTo>
                      <a:pt x="145" y="7"/>
                    </a:lnTo>
                    <a:lnTo>
                      <a:pt x="147" y="5"/>
                    </a:lnTo>
                    <a:lnTo>
                      <a:pt x="149" y="3"/>
                    </a:lnTo>
                    <a:lnTo>
                      <a:pt x="152" y="1"/>
                    </a:lnTo>
                    <a:lnTo>
                      <a:pt x="154" y="1"/>
                    </a:lnTo>
                    <a:lnTo>
                      <a:pt x="157" y="0"/>
                    </a:lnTo>
                    <a:lnTo>
                      <a:pt x="159" y="0"/>
                    </a:lnTo>
                    <a:lnTo>
                      <a:pt x="161" y="0"/>
                    </a:lnTo>
                    <a:lnTo>
                      <a:pt x="163" y="0"/>
                    </a:lnTo>
                    <a:lnTo>
                      <a:pt x="165" y="0"/>
                    </a:lnTo>
                    <a:lnTo>
                      <a:pt x="166" y="0"/>
                    </a:lnTo>
                    <a:lnTo>
                      <a:pt x="168" y="0"/>
                    </a:lnTo>
                    <a:lnTo>
                      <a:pt x="168" y="1"/>
                    </a:lnTo>
                    <a:lnTo>
                      <a:pt x="169" y="1"/>
                    </a:lnTo>
                    <a:lnTo>
                      <a:pt x="173" y="2"/>
                    </a:lnTo>
                    <a:lnTo>
                      <a:pt x="176" y="4"/>
                    </a:lnTo>
                    <a:lnTo>
                      <a:pt x="179" y="6"/>
                    </a:lnTo>
                    <a:lnTo>
                      <a:pt x="182" y="8"/>
                    </a:lnTo>
                    <a:lnTo>
                      <a:pt x="184" y="10"/>
                    </a:lnTo>
                    <a:lnTo>
                      <a:pt x="186" y="13"/>
                    </a:lnTo>
                    <a:lnTo>
                      <a:pt x="188" y="15"/>
                    </a:lnTo>
                    <a:lnTo>
                      <a:pt x="189" y="18"/>
                    </a:lnTo>
                    <a:lnTo>
                      <a:pt x="189" y="20"/>
                    </a:lnTo>
                    <a:lnTo>
                      <a:pt x="190" y="23"/>
                    </a:lnTo>
                    <a:lnTo>
                      <a:pt x="190" y="25"/>
                    </a:lnTo>
                    <a:lnTo>
                      <a:pt x="190" y="27"/>
                    </a:lnTo>
                    <a:lnTo>
                      <a:pt x="190" y="29"/>
                    </a:lnTo>
                    <a:lnTo>
                      <a:pt x="190" y="30"/>
                    </a:lnTo>
                    <a:lnTo>
                      <a:pt x="190" y="31"/>
                    </a:lnTo>
                    <a:lnTo>
                      <a:pt x="190" y="32"/>
                    </a:lnTo>
                    <a:lnTo>
                      <a:pt x="189" y="34"/>
                    </a:lnTo>
                    <a:lnTo>
                      <a:pt x="189" y="37"/>
                    </a:lnTo>
                    <a:lnTo>
                      <a:pt x="189" y="40"/>
                    </a:lnTo>
                    <a:lnTo>
                      <a:pt x="189" y="41"/>
                    </a:lnTo>
                    <a:lnTo>
                      <a:pt x="188" y="47"/>
                    </a:lnTo>
                    <a:lnTo>
                      <a:pt x="188" y="51"/>
                    </a:lnTo>
                    <a:lnTo>
                      <a:pt x="182" y="55"/>
                    </a:lnTo>
                    <a:lnTo>
                      <a:pt x="183" y="58"/>
                    </a:lnTo>
                    <a:lnTo>
                      <a:pt x="190" y="60"/>
                    </a:lnTo>
                    <a:lnTo>
                      <a:pt x="191" y="68"/>
                    </a:lnTo>
                    <a:lnTo>
                      <a:pt x="193" y="69"/>
                    </a:lnTo>
                    <a:lnTo>
                      <a:pt x="194" y="70"/>
                    </a:lnTo>
                    <a:lnTo>
                      <a:pt x="195" y="71"/>
                    </a:lnTo>
                    <a:lnTo>
                      <a:pt x="196" y="72"/>
                    </a:lnTo>
                    <a:lnTo>
                      <a:pt x="197" y="72"/>
                    </a:lnTo>
                    <a:lnTo>
                      <a:pt x="199" y="73"/>
                    </a:lnTo>
                    <a:lnTo>
                      <a:pt x="200" y="73"/>
                    </a:lnTo>
                    <a:lnTo>
                      <a:pt x="201" y="74"/>
                    </a:lnTo>
                    <a:lnTo>
                      <a:pt x="202" y="74"/>
                    </a:lnTo>
                    <a:lnTo>
                      <a:pt x="203" y="74"/>
                    </a:lnTo>
                    <a:lnTo>
                      <a:pt x="203" y="74"/>
                    </a:lnTo>
                    <a:lnTo>
                      <a:pt x="204" y="74"/>
                    </a:lnTo>
                    <a:lnTo>
                      <a:pt x="205" y="74"/>
                    </a:lnTo>
                    <a:lnTo>
                      <a:pt x="205" y="75"/>
                    </a:lnTo>
                    <a:lnTo>
                      <a:pt x="205" y="75"/>
                    </a:lnTo>
                    <a:lnTo>
                      <a:pt x="206" y="75"/>
                    </a:lnTo>
                    <a:lnTo>
                      <a:pt x="213" y="86"/>
                    </a:lnTo>
                    <a:lnTo>
                      <a:pt x="218" y="86"/>
                    </a:lnTo>
                    <a:lnTo>
                      <a:pt x="220" y="82"/>
                    </a:lnTo>
                    <a:lnTo>
                      <a:pt x="223" y="79"/>
                    </a:lnTo>
                    <a:lnTo>
                      <a:pt x="225" y="79"/>
                    </a:lnTo>
                    <a:lnTo>
                      <a:pt x="226" y="79"/>
                    </a:lnTo>
                    <a:lnTo>
                      <a:pt x="227" y="80"/>
                    </a:lnTo>
                    <a:lnTo>
                      <a:pt x="228" y="81"/>
                    </a:lnTo>
                    <a:lnTo>
                      <a:pt x="229" y="82"/>
                    </a:lnTo>
                    <a:lnTo>
                      <a:pt x="229" y="83"/>
                    </a:lnTo>
                    <a:lnTo>
                      <a:pt x="231" y="83"/>
                    </a:lnTo>
                    <a:lnTo>
                      <a:pt x="234" y="84"/>
                    </a:lnTo>
                    <a:lnTo>
                      <a:pt x="236" y="84"/>
                    </a:lnTo>
                    <a:lnTo>
                      <a:pt x="237" y="85"/>
                    </a:lnTo>
                    <a:lnTo>
                      <a:pt x="239" y="86"/>
                    </a:lnTo>
                    <a:lnTo>
                      <a:pt x="241" y="87"/>
                    </a:lnTo>
                    <a:lnTo>
                      <a:pt x="242" y="87"/>
                    </a:lnTo>
                    <a:lnTo>
                      <a:pt x="243" y="88"/>
                    </a:lnTo>
                    <a:lnTo>
                      <a:pt x="244" y="89"/>
                    </a:lnTo>
                    <a:lnTo>
                      <a:pt x="245" y="89"/>
                    </a:lnTo>
                    <a:lnTo>
                      <a:pt x="246" y="90"/>
                    </a:lnTo>
                    <a:lnTo>
                      <a:pt x="246" y="90"/>
                    </a:lnTo>
                    <a:lnTo>
                      <a:pt x="246" y="91"/>
                    </a:lnTo>
                    <a:lnTo>
                      <a:pt x="247" y="91"/>
                    </a:lnTo>
                    <a:lnTo>
                      <a:pt x="247" y="91"/>
                    </a:lnTo>
                    <a:lnTo>
                      <a:pt x="249" y="92"/>
                    </a:lnTo>
                    <a:lnTo>
                      <a:pt x="250" y="93"/>
                    </a:lnTo>
                    <a:lnTo>
                      <a:pt x="251" y="94"/>
                    </a:lnTo>
                    <a:lnTo>
                      <a:pt x="253" y="95"/>
                    </a:lnTo>
                    <a:lnTo>
                      <a:pt x="254" y="96"/>
                    </a:lnTo>
                    <a:lnTo>
                      <a:pt x="255" y="97"/>
                    </a:lnTo>
                    <a:lnTo>
                      <a:pt x="256" y="98"/>
                    </a:lnTo>
                    <a:lnTo>
                      <a:pt x="257" y="99"/>
                    </a:lnTo>
                    <a:lnTo>
                      <a:pt x="258" y="100"/>
                    </a:lnTo>
                    <a:lnTo>
                      <a:pt x="258" y="101"/>
                    </a:lnTo>
                    <a:lnTo>
                      <a:pt x="259" y="102"/>
                    </a:lnTo>
                    <a:lnTo>
                      <a:pt x="259" y="102"/>
                    </a:lnTo>
                    <a:lnTo>
                      <a:pt x="260" y="103"/>
                    </a:lnTo>
                    <a:lnTo>
                      <a:pt x="260" y="103"/>
                    </a:lnTo>
                    <a:lnTo>
                      <a:pt x="260" y="104"/>
                    </a:lnTo>
                    <a:lnTo>
                      <a:pt x="260" y="104"/>
                    </a:lnTo>
                    <a:lnTo>
                      <a:pt x="262" y="106"/>
                    </a:lnTo>
                    <a:lnTo>
                      <a:pt x="264" y="109"/>
                    </a:lnTo>
                    <a:lnTo>
                      <a:pt x="266" y="112"/>
                    </a:lnTo>
                    <a:lnTo>
                      <a:pt x="268" y="115"/>
                    </a:lnTo>
                    <a:lnTo>
                      <a:pt x="269" y="117"/>
                    </a:lnTo>
                    <a:lnTo>
                      <a:pt x="270" y="120"/>
                    </a:lnTo>
                    <a:lnTo>
                      <a:pt x="270" y="123"/>
                    </a:lnTo>
                    <a:lnTo>
                      <a:pt x="270" y="125"/>
                    </a:lnTo>
                    <a:lnTo>
                      <a:pt x="271" y="128"/>
                    </a:lnTo>
                    <a:lnTo>
                      <a:pt x="271" y="130"/>
                    </a:lnTo>
                    <a:lnTo>
                      <a:pt x="272" y="130"/>
                    </a:lnTo>
                    <a:lnTo>
                      <a:pt x="272" y="131"/>
                    </a:lnTo>
                    <a:lnTo>
                      <a:pt x="272" y="139"/>
                    </a:lnTo>
                    <a:lnTo>
                      <a:pt x="272" y="147"/>
                    </a:lnTo>
                    <a:lnTo>
                      <a:pt x="275" y="152"/>
                    </a:lnTo>
                    <a:lnTo>
                      <a:pt x="279" y="181"/>
                    </a:lnTo>
                    <a:lnTo>
                      <a:pt x="275" y="184"/>
                    </a:lnTo>
                    <a:lnTo>
                      <a:pt x="275" y="178"/>
                    </a:lnTo>
                    <a:lnTo>
                      <a:pt x="273" y="173"/>
                    </a:lnTo>
                    <a:lnTo>
                      <a:pt x="272" y="175"/>
                    </a:lnTo>
                    <a:lnTo>
                      <a:pt x="270" y="178"/>
                    </a:lnTo>
                    <a:lnTo>
                      <a:pt x="269" y="180"/>
                    </a:lnTo>
                    <a:lnTo>
                      <a:pt x="268" y="182"/>
                    </a:lnTo>
                    <a:lnTo>
                      <a:pt x="267" y="185"/>
                    </a:lnTo>
                    <a:lnTo>
                      <a:pt x="265" y="187"/>
                    </a:lnTo>
                    <a:lnTo>
                      <a:pt x="264" y="189"/>
                    </a:lnTo>
                    <a:lnTo>
                      <a:pt x="263" y="191"/>
                    </a:lnTo>
                    <a:lnTo>
                      <a:pt x="262" y="193"/>
                    </a:lnTo>
                    <a:lnTo>
                      <a:pt x="261" y="195"/>
                    </a:lnTo>
                    <a:lnTo>
                      <a:pt x="260" y="196"/>
                    </a:lnTo>
                    <a:lnTo>
                      <a:pt x="259" y="198"/>
                    </a:lnTo>
                    <a:lnTo>
                      <a:pt x="258" y="199"/>
                    </a:lnTo>
                    <a:lnTo>
                      <a:pt x="257" y="200"/>
                    </a:lnTo>
                    <a:lnTo>
                      <a:pt x="257" y="201"/>
                    </a:lnTo>
                    <a:lnTo>
                      <a:pt x="256" y="201"/>
                    </a:lnTo>
                    <a:lnTo>
                      <a:pt x="254" y="203"/>
                    </a:lnTo>
                    <a:lnTo>
                      <a:pt x="253" y="203"/>
                    </a:lnTo>
                    <a:lnTo>
                      <a:pt x="252" y="205"/>
                    </a:lnTo>
                    <a:lnTo>
                      <a:pt x="251" y="206"/>
                    </a:lnTo>
                    <a:lnTo>
                      <a:pt x="249" y="207"/>
                    </a:lnTo>
                    <a:lnTo>
                      <a:pt x="248" y="207"/>
                    </a:lnTo>
                    <a:lnTo>
                      <a:pt x="246" y="208"/>
                    </a:lnTo>
                    <a:lnTo>
                      <a:pt x="245" y="208"/>
                    </a:lnTo>
                    <a:lnTo>
                      <a:pt x="243" y="208"/>
                    </a:lnTo>
                    <a:lnTo>
                      <a:pt x="242" y="208"/>
                    </a:lnTo>
                    <a:lnTo>
                      <a:pt x="240" y="208"/>
                    </a:lnTo>
                    <a:lnTo>
                      <a:pt x="239" y="208"/>
                    </a:lnTo>
                    <a:lnTo>
                      <a:pt x="238" y="208"/>
                    </a:lnTo>
                    <a:lnTo>
                      <a:pt x="237" y="208"/>
                    </a:lnTo>
                    <a:lnTo>
                      <a:pt x="236" y="208"/>
                    </a:lnTo>
                    <a:lnTo>
                      <a:pt x="236" y="208"/>
                    </a:lnTo>
                    <a:lnTo>
                      <a:pt x="237" y="217"/>
                    </a:lnTo>
                    <a:lnTo>
                      <a:pt x="235" y="218"/>
                    </a:lnTo>
                    <a:lnTo>
                      <a:pt x="234" y="220"/>
                    </a:lnTo>
                    <a:lnTo>
                      <a:pt x="234" y="221"/>
                    </a:lnTo>
                    <a:lnTo>
                      <a:pt x="233" y="222"/>
                    </a:lnTo>
                    <a:lnTo>
                      <a:pt x="232" y="222"/>
                    </a:lnTo>
                    <a:lnTo>
                      <a:pt x="232" y="222"/>
                    </a:lnTo>
                    <a:lnTo>
                      <a:pt x="231" y="222"/>
                    </a:lnTo>
                    <a:lnTo>
                      <a:pt x="231" y="225"/>
                    </a:lnTo>
                    <a:lnTo>
                      <a:pt x="230" y="228"/>
                    </a:lnTo>
                    <a:lnTo>
                      <a:pt x="229" y="230"/>
                    </a:lnTo>
                    <a:lnTo>
                      <a:pt x="227" y="231"/>
                    </a:lnTo>
                    <a:lnTo>
                      <a:pt x="226" y="231"/>
                    </a:lnTo>
                    <a:lnTo>
                      <a:pt x="225" y="231"/>
                    </a:lnTo>
                    <a:lnTo>
                      <a:pt x="224" y="231"/>
                    </a:lnTo>
                    <a:lnTo>
                      <a:pt x="223" y="231"/>
                    </a:lnTo>
                    <a:lnTo>
                      <a:pt x="221" y="239"/>
                    </a:lnTo>
                    <a:lnTo>
                      <a:pt x="219" y="237"/>
                    </a:lnTo>
                    <a:lnTo>
                      <a:pt x="212" y="232"/>
                    </a:lnTo>
                    <a:lnTo>
                      <a:pt x="211" y="235"/>
                    </a:lnTo>
                    <a:lnTo>
                      <a:pt x="210" y="237"/>
                    </a:lnTo>
                    <a:lnTo>
                      <a:pt x="210" y="240"/>
                    </a:lnTo>
                    <a:lnTo>
                      <a:pt x="209" y="241"/>
                    </a:lnTo>
                    <a:lnTo>
                      <a:pt x="208" y="243"/>
                    </a:lnTo>
                    <a:lnTo>
                      <a:pt x="208" y="244"/>
                    </a:lnTo>
                    <a:lnTo>
                      <a:pt x="207" y="245"/>
                    </a:lnTo>
                    <a:lnTo>
                      <a:pt x="207" y="246"/>
                    </a:lnTo>
                    <a:lnTo>
                      <a:pt x="206" y="247"/>
                    </a:lnTo>
                    <a:lnTo>
                      <a:pt x="205" y="248"/>
                    </a:lnTo>
                    <a:lnTo>
                      <a:pt x="204" y="248"/>
                    </a:lnTo>
                    <a:lnTo>
                      <a:pt x="203" y="249"/>
                    </a:lnTo>
                    <a:lnTo>
                      <a:pt x="203" y="249"/>
                    </a:lnTo>
                    <a:lnTo>
                      <a:pt x="202" y="250"/>
                    </a:lnTo>
                    <a:lnTo>
                      <a:pt x="201" y="251"/>
                    </a:lnTo>
                    <a:lnTo>
                      <a:pt x="200" y="252"/>
                    </a:lnTo>
                    <a:lnTo>
                      <a:pt x="200" y="254"/>
                    </a:lnTo>
                    <a:lnTo>
                      <a:pt x="200" y="255"/>
                    </a:lnTo>
                    <a:lnTo>
                      <a:pt x="200" y="257"/>
                    </a:lnTo>
                    <a:lnTo>
                      <a:pt x="200" y="258"/>
                    </a:lnTo>
                    <a:lnTo>
                      <a:pt x="201" y="259"/>
                    </a:lnTo>
                    <a:lnTo>
                      <a:pt x="201" y="261"/>
                    </a:lnTo>
                    <a:lnTo>
                      <a:pt x="201" y="262"/>
                    </a:lnTo>
                    <a:lnTo>
                      <a:pt x="200" y="264"/>
                    </a:lnTo>
                    <a:lnTo>
                      <a:pt x="200" y="267"/>
                    </a:lnTo>
                    <a:lnTo>
                      <a:pt x="199" y="270"/>
                    </a:lnTo>
                    <a:lnTo>
                      <a:pt x="200" y="273"/>
                    </a:lnTo>
                    <a:lnTo>
                      <a:pt x="200" y="275"/>
                    </a:lnTo>
                    <a:lnTo>
                      <a:pt x="201" y="277"/>
                    </a:lnTo>
                    <a:lnTo>
                      <a:pt x="201" y="279"/>
                    </a:lnTo>
                    <a:lnTo>
                      <a:pt x="201" y="282"/>
                    </a:lnTo>
                    <a:lnTo>
                      <a:pt x="200" y="285"/>
                    </a:lnTo>
                    <a:lnTo>
                      <a:pt x="200" y="289"/>
                    </a:lnTo>
                    <a:lnTo>
                      <a:pt x="200" y="292"/>
                    </a:lnTo>
                    <a:lnTo>
                      <a:pt x="201" y="295"/>
                    </a:lnTo>
                    <a:lnTo>
                      <a:pt x="201" y="297"/>
                    </a:lnTo>
                    <a:lnTo>
                      <a:pt x="201" y="297"/>
                    </a:lnTo>
                    <a:lnTo>
                      <a:pt x="201" y="299"/>
                    </a:lnTo>
                    <a:lnTo>
                      <a:pt x="201" y="302"/>
                    </a:lnTo>
                    <a:lnTo>
                      <a:pt x="201" y="305"/>
                    </a:lnTo>
                    <a:lnTo>
                      <a:pt x="201" y="308"/>
                    </a:lnTo>
                    <a:lnTo>
                      <a:pt x="201" y="310"/>
                    </a:lnTo>
                    <a:lnTo>
                      <a:pt x="202" y="312"/>
                    </a:lnTo>
                    <a:lnTo>
                      <a:pt x="202" y="314"/>
                    </a:lnTo>
                    <a:lnTo>
                      <a:pt x="202" y="316"/>
                    </a:lnTo>
                    <a:lnTo>
                      <a:pt x="202" y="319"/>
                    </a:lnTo>
                    <a:lnTo>
                      <a:pt x="202" y="321"/>
                    </a:lnTo>
                    <a:lnTo>
                      <a:pt x="202" y="321"/>
                    </a:lnTo>
                    <a:lnTo>
                      <a:pt x="203" y="323"/>
                    </a:lnTo>
                    <a:lnTo>
                      <a:pt x="205" y="325"/>
                    </a:lnTo>
                    <a:lnTo>
                      <a:pt x="206" y="327"/>
                    </a:lnTo>
                    <a:lnTo>
                      <a:pt x="207" y="329"/>
                    </a:lnTo>
                    <a:lnTo>
                      <a:pt x="208" y="331"/>
                    </a:lnTo>
                    <a:lnTo>
                      <a:pt x="209" y="333"/>
                    </a:lnTo>
                    <a:lnTo>
                      <a:pt x="211" y="335"/>
                    </a:lnTo>
                    <a:lnTo>
                      <a:pt x="212" y="337"/>
                    </a:lnTo>
                    <a:lnTo>
                      <a:pt x="213" y="339"/>
                    </a:lnTo>
                    <a:lnTo>
                      <a:pt x="214" y="342"/>
                    </a:lnTo>
                    <a:lnTo>
                      <a:pt x="215" y="345"/>
                    </a:lnTo>
                    <a:lnTo>
                      <a:pt x="216" y="347"/>
                    </a:lnTo>
                    <a:lnTo>
                      <a:pt x="217" y="349"/>
                    </a:lnTo>
                    <a:lnTo>
                      <a:pt x="218" y="351"/>
                    </a:lnTo>
                    <a:lnTo>
                      <a:pt x="218" y="353"/>
                    </a:lnTo>
                    <a:lnTo>
                      <a:pt x="219" y="354"/>
                    </a:lnTo>
                    <a:lnTo>
                      <a:pt x="219" y="355"/>
                    </a:lnTo>
                    <a:lnTo>
                      <a:pt x="220" y="356"/>
                    </a:lnTo>
                    <a:lnTo>
                      <a:pt x="220" y="357"/>
                    </a:lnTo>
                    <a:lnTo>
                      <a:pt x="221" y="358"/>
                    </a:lnTo>
                    <a:lnTo>
                      <a:pt x="221" y="359"/>
                    </a:lnTo>
                    <a:lnTo>
                      <a:pt x="222" y="360"/>
                    </a:lnTo>
                    <a:lnTo>
                      <a:pt x="222" y="360"/>
                    </a:lnTo>
                    <a:lnTo>
                      <a:pt x="222" y="360"/>
                    </a:lnTo>
                    <a:lnTo>
                      <a:pt x="227" y="361"/>
                    </a:lnTo>
                    <a:lnTo>
                      <a:pt x="228" y="368"/>
                    </a:lnTo>
                    <a:lnTo>
                      <a:pt x="231" y="371"/>
                    </a:lnTo>
                    <a:lnTo>
                      <a:pt x="235" y="381"/>
                    </a:lnTo>
                    <a:lnTo>
                      <a:pt x="232" y="387"/>
                    </a:lnTo>
                    <a:lnTo>
                      <a:pt x="236" y="396"/>
                    </a:lnTo>
                    <a:lnTo>
                      <a:pt x="238" y="404"/>
                    </a:lnTo>
                    <a:lnTo>
                      <a:pt x="240" y="411"/>
                    </a:lnTo>
                    <a:lnTo>
                      <a:pt x="241" y="417"/>
                    </a:lnTo>
                    <a:lnTo>
                      <a:pt x="241" y="422"/>
                    </a:lnTo>
                    <a:lnTo>
                      <a:pt x="242" y="425"/>
                    </a:lnTo>
                    <a:lnTo>
                      <a:pt x="242" y="428"/>
                    </a:lnTo>
                    <a:lnTo>
                      <a:pt x="242" y="428"/>
                    </a:lnTo>
                    <a:lnTo>
                      <a:pt x="226" y="432"/>
                    </a:lnTo>
                    <a:lnTo>
                      <a:pt x="224" y="428"/>
                    </a:lnTo>
                    <a:lnTo>
                      <a:pt x="220" y="428"/>
                    </a:lnTo>
                    <a:lnTo>
                      <a:pt x="216" y="429"/>
                    </a:lnTo>
                    <a:lnTo>
                      <a:pt x="213" y="428"/>
                    </a:lnTo>
                    <a:lnTo>
                      <a:pt x="210" y="428"/>
                    </a:lnTo>
                    <a:lnTo>
                      <a:pt x="206" y="428"/>
                    </a:lnTo>
                    <a:lnTo>
                      <a:pt x="203" y="428"/>
                    </a:lnTo>
                    <a:lnTo>
                      <a:pt x="201" y="428"/>
                    </a:lnTo>
                    <a:lnTo>
                      <a:pt x="198" y="427"/>
                    </a:lnTo>
                    <a:lnTo>
                      <a:pt x="196" y="427"/>
                    </a:lnTo>
                    <a:lnTo>
                      <a:pt x="194" y="427"/>
                    </a:lnTo>
                    <a:lnTo>
                      <a:pt x="192" y="426"/>
                    </a:lnTo>
                    <a:lnTo>
                      <a:pt x="190" y="426"/>
                    </a:lnTo>
                    <a:lnTo>
                      <a:pt x="189" y="426"/>
                    </a:lnTo>
                    <a:lnTo>
                      <a:pt x="188" y="425"/>
                    </a:lnTo>
                    <a:lnTo>
                      <a:pt x="188" y="425"/>
                    </a:lnTo>
                    <a:lnTo>
                      <a:pt x="187" y="425"/>
                    </a:lnTo>
                    <a:lnTo>
                      <a:pt x="184" y="416"/>
                    </a:lnTo>
                    <a:lnTo>
                      <a:pt x="185" y="412"/>
                    </a:lnTo>
                    <a:lnTo>
                      <a:pt x="186" y="410"/>
                    </a:lnTo>
                    <a:lnTo>
                      <a:pt x="188" y="409"/>
                    </a:lnTo>
                    <a:lnTo>
                      <a:pt x="190" y="409"/>
                    </a:lnTo>
                    <a:lnTo>
                      <a:pt x="191" y="410"/>
                    </a:lnTo>
                    <a:lnTo>
                      <a:pt x="193" y="411"/>
                    </a:lnTo>
                    <a:lnTo>
                      <a:pt x="194" y="412"/>
                    </a:lnTo>
                    <a:lnTo>
                      <a:pt x="195" y="412"/>
                    </a:lnTo>
                    <a:lnTo>
                      <a:pt x="207" y="412"/>
                    </a:lnTo>
                    <a:lnTo>
                      <a:pt x="210" y="409"/>
                    </a:lnTo>
                    <a:lnTo>
                      <a:pt x="215" y="405"/>
                    </a:lnTo>
                    <a:lnTo>
                      <a:pt x="214" y="400"/>
                    </a:lnTo>
                    <a:lnTo>
                      <a:pt x="214" y="394"/>
                    </a:lnTo>
                    <a:lnTo>
                      <a:pt x="212" y="393"/>
                    </a:lnTo>
                    <a:lnTo>
                      <a:pt x="210" y="392"/>
                    </a:lnTo>
                    <a:lnTo>
                      <a:pt x="209" y="390"/>
                    </a:lnTo>
                    <a:lnTo>
                      <a:pt x="207" y="389"/>
                    </a:lnTo>
                    <a:lnTo>
                      <a:pt x="206" y="387"/>
                    </a:lnTo>
                    <a:lnTo>
                      <a:pt x="205" y="386"/>
                    </a:lnTo>
                    <a:lnTo>
                      <a:pt x="204" y="384"/>
                    </a:lnTo>
                    <a:lnTo>
                      <a:pt x="203" y="383"/>
                    </a:lnTo>
                    <a:lnTo>
                      <a:pt x="203" y="382"/>
                    </a:lnTo>
                    <a:lnTo>
                      <a:pt x="202" y="381"/>
                    </a:lnTo>
                    <a:lnTo>
                      <a:pt x="202" y="379"/>
                    </a:lnTo>
                    <a:lnTo>
                      <a:pt x="201" y="379"/>
                    </a:lnTo>
                    <a:lnTo>
                      <a:pt x="201" y="378"/>
                    </a:lnTo>
                    <a:lnTo>
                      <a:pt x="201" y="377"/>
                    </a:lnTo>
                    <a:lnTo>
                      <a:pt x="201" y="377"/>
                    </a:lnTo>
                    <a:lnTo>
                      <a:pt x="201" y="377"/>
                    </a:lnTo>
                    <a:lnTo>
                      <a:pt x="197" y="371"/>
                    </a:lnTo>
                    <a:lnTo>
                      <a:pt x="194" y="371"/>
                    </a:lnTo>
                    <a:lnTo>
                      <a:pt x="192" y="369"/>
                    </a:lnTo>
                    <a:lnTo>
                      <a:pt x="190" y="368"/>
                    </a:lnTo>
                    <a:lnTo>
                      <a:pt x="189" y="366"/>
                    </a:lnTo>
                    <a:lnTo>
                      <a:pt x="187" y="364"/>
                    </a:lnTo>
                    <a:lnTo>
                      <a:pt x="185" y="362"/>
                    </a:lnTo>
                    <a:lnTo>
                      <a:pt x="184" y="360"/>
                    </a:lnTo>
                    <a:lnTo>
                      <a:pt x="182" y="359"/>
                    </a:lnTo>
                    <a:lnTo>
                      <a:pt x="181" y="357"/>
                    </a:lnTo>
                    <a:lnTo>
                      <a:pt x="179" y="355"/>
                    </a:lnTo>
                    <a:lnTo>
                      <a:pt x="178" y="354"/>
                    </a:lnTo>
                    <a:lnTo>
                      <a:pt x="177" y="353"/>
                    </a:lnTo>
                    <a:lnTo>
                      <a:pt x="176" y="351"/>
                    </a:lnTo>
                    <a:lnTo>
                      <a:pt x="176" y="350"/>
                    </a:lnTo>
                    <a:lnTo>
                      <a:pt x="175" y="350"/>
                    </a:lnTo>
                    <a:lnTo>
                      <a:pt x="175" y="349"/>
                    </a:lnTo>
                    <a:lnTo>
                      <a:pt x="173" y="347"/>
                    </a:lnTo>
                    <a:lnTo>
                      <a:pt x="172" y="345"/>
                    </a:lnTo>
                    <a:lnTo>
                      <a:pt x="170" y="342"/>
                    </a:lnTo>
                    <a:lnTo>
                      <a:pt x="169" y="338"/>
                    </a:lnTo>
                    <a:lnTo>
                      <a:pt x="167" y="335"/>
                    </a:lnTo>
                    <a:lnTo>
                      <a:pt x="166" y="332"/>
                    </a:lnTo>
                    <a:lnTo>
                      <a:pt x="165" y="329"/>
                    </a:lnTo>
                    <a:lnTo>
                      <a:pt x="164" y="326"/>
                    </a:lnTo>
                    <a:lnTo>
                      <a:pt x="163" y="323"/>
                    </a:lnTo>
                    <a:lnTo>
                      <a:pt x="162" y="319"/>
                    </a:lnTo>
                    <a:lnTo>
                      <a:pt x="161" y="317"/>
                    </a:lnTo>
                    <a:lnTo>
                      <a:pt x="161" y="315"/>
                    </a:lnTo>
                    <a:lnTo>
                      <a:pt x="160" y="313"/>
                    </a:lnTo>
                    <a:lnTo>
                      <a:pt x="160" y="311"/>
                    </a:lnTo>
                    <a:lnTo>
                      <a:pt x="160" y="310"/>
                    </a:lnTo>
                    <a:lnTo>
                      <a:pt x="160" y="310"/>
                    </a:lnTo>
                    <a:lnTo>
                      <a:pt x="155" y="309"/>
                    </a:lnTo>
                    <a:lnTo>
                      <a:pt x="147" y="309"/>
                    </a:lnTo>
                    <a:lnTo>
                      <a:pt x="147" y="310"/>
                    </a:lnTo>
                    <a:lnTo>
                      <a:pt x="146" y="311"/>
                    </a:lnTo>
                    <a:lnTo>
                      <a:pt x="145" y="312"/>
                    </a:lnTo>
                    <a:lnTo>
                      <a:pt x="145" y="312"/>
                    </a:lnTo>
                    <a:lnTo>
                      <a:pt x="144" y="313"/>
                    </a:lnTo>
                    <a:lnTo>
                      <a:pt x="144" y="313"/>
                    </a:lnTo>
                    <a:lnTo>
                      <a:pt x="143" y="313"/>
                    </a:lnTo>
                    <a:lnTo>
                      <a:pt x="142" y="317"/>
                    </a:lnTo>
                    <a:lnTo>
                      <a:pt x="140" y="320"/>
                    </a:lnTo>
                    <a:lnTo>
                      <a:pt x="138" y="322"/>
                    </a:lnTo>
                    <a:lnTo>
                      <a:pt x="136" y="323"/>
                    </a:lnTo>
                    <a:lnTo>
                      <a:pt x="134" y="323"/>
                    </a:lnTo>
                    <a:lnTo>
                      <a:pt x="133" y="323"/>
                    </a:lnTo>
                    <a:lnTo>
                      <a:pt x="132" y="323"/>
                    </a:lnTo>
                    <a:lnTo>
                      <a:pt x="132" y="323"/>
                    </a:lnTo>
                    <a:lnTo>
                      <a:pt x="133" y="327"/>
                    </a:lnTo>
                    <a:lnTo>
                      <a:pt x="133" y="329"/>
                    </a:lnTo>
                    <a:lnTo>
                      <a:pt x="133" y="331"/>
                    </a:lnTo>
                    <a:lnTo>
                      <a:pt x="132" y="333"/>
                    </a:lnTo>
                    <a:lnTo>
                      <a:pt x="130" y="334"/>
                    </a:lnTo>
                    <a:lnTo>
                      <a:pt x="129" y="334"/>
                    </a:lnTo>
                    <a:lnTo>
                      <a:pt x="129" y="334"/>
                    </a:lnTo>
                    <a:lnTo>
                      <a:pt x="128" y="335"/>
                    </a:lnTo>
                    <a:lnTo>
                      <a:pt x="127" y="345"/>
                    </a:lnTo>
                    <a:lnTo>
                      <a:pt x="128" y="353"/>
                    </a:lnTo>
                    <a:lnTo>
                      <a:pt x="128" y="359"/>
                    </a:lnTo>
                    <a:lnTo>
                      <a:pt x="128" y="362"/>
                    </a:lnTo>
                    <a:lnTo>
                      <a:pt x="128" y="363"/>
                    </a:lnTo>
                    <a:lnTo>
                      <a:pt x="129" y="367"/>
                    </a:lnTo>
                    <a:lnTo>
                      <a:pt x="130" y="370"/>
                    </a:lnTo>
                    <a:lnTo>
                      <a:pt x="130" y="374"/>
                    </a:lnTo>
                    <a:lnTo>
                      <a:pt x="129" y="377"/>
                    </a:lnTo>
                    <a:lnTo>
                      <a:pt x="128" y="379"/>
                    </a:lnTo>
                    <a:lnTo>
                      <a:pt x="127" y="381"/>
                    </a:lnTo>
                    <a:lnTo>
                      <a:pt x="126" y="382"/>
                    </a:lnTo>
                    <a:lnTo>
                      <a:pt x="126" y="383"/>
                    </a:lnTo>
                    <a:lnTo>
                      <a:pt x="125" y="390"/>
                    </a:lnTo>
                    <a:lnTo>
                      <a:pt x="125" y="395"/>
                    </a:lnTo>
                    <a:lnTo>
                      <a:pt x="125" y="400"/>
                    </a:lnTo>
                    <a:lnTo>
                      <a:pt x="125" y="404"/>
                    </a:lnTo>
                    <a:lnTo>
                      <a:pt x="126" y="406"/>
                    </a:lnTo>
                    <a:lnTo>
                      <a:pt x="126" y="409"/>
                    </a:lnTo>
                    <a:lnTo>
                      <a:pt x="127" y="411"/>
                    </a:lnTo>
                    <a:lnTo>
                      <a:pt x="128" y="413"/>
                    </a:lnTo>
                    <a:lnTo>
                      <a:pt x="129" y="416"/>
                    </a:lnTo>
                    <a:lnTo>
                      <a:pt x="129" y="418"/>
                    </a:lnTo>
                    <a:lnTo>
                      <a:pt x="130" y="420"/>
                    </a:lnTo>
                    <a:lnTo>
                      <a:pt x="130" y="421"/>
                    </a:lnTo>
                    <a:lnTo>
                      <a:pt x="130" y="425"/>
                    </a:lnTo>
                    <a:lnTo>
                      <a:pt x="130" y="429"/>
                    </a:lnTo>
                    <a:lnTo>
                      <a:pt x="130" y="433"/>
                    </a:lnTo>
                    <a:lnTo>
                      <a:pt x="130" y="434"/>
                    </a:lnTo>
                    <a:lnTo>
                      <a:pt x="114" y="436"/>
                    </a:lnTo>
                    <a:lnTo>
                      <a:pt x="112" y="433"/>
                    </a:lnTo>
                    <a:lnTo>
                      <a:pt x="110" y="433"/>
                    </a:lnTo>
                    <a:lnTo>
                      <a:pt x="108" y="433"/>
                    </a:lnTo>
                    <a:lnTo>
                      <a:pt x="107" y="433"/>
                    </a:lnTo>
                    <a:lnTo>
                      <a:pt x="105" y="433"/>
                    </a:lnTo>
                    <a:lnTo>
                      <a:pt x="104" y="433"/>
                    </a:lnTo>
                    <a:lnTo>
                      <a:pt x="102" y="433"/>
                    </a:lnTo>
                    <a:lnTo>
                      <a:pt x="101" y="433"/>
                    </a:lnTo>
                    <a:lnTo>
                      <a:pt x="100" y="433"/>
                    </a:lnTo>
                    <a:lnTo>
                      <a:pt x="99" y="433"/>
                    </a:lnTo>
                    <a:lnTo>
                      <a:pt x="99" y="433"/>
                    </a:lnTo>
                    <a:lnTo>
                      <a:pt x="98" y="433"/>
                    </a:lnTo>
                    <a:lnTo>
                      <a:pt x="97" y="433"/>
                    </a:lnTo>
                    <a:lnTo>
                      <a:pt x="97" y="433"/>
                    </a:lnTo>
                    <a:lnTo>
                      <a:pt x="96" y="433"/>
                    </a:lnTo>
                    <a:lnTo>
                      <a:pt x="96" y="433"/>
                    </a:lnTo>
                    <a:lnTo>
                      <a:pt x="94" y="434"/>
                    </a:lnTo>
                    <a:lnTo>
                      <a:pt x="93" y="434"/>
                    </a:lnTo>
                    <a:lnTo>
                      <a:pt x="91" y="434"/>
                    </a:lnTo>
                    <a:lnTo>
                      <a:pt x="89" y="435"/>
                    </a:lnTo>
                    <a:lnTo>
                      <a:pt x="87" y="435"/>
                    </a:lnTo>
                    <a:lnTo>
                      <a:pt x="86" y="435"/>
                    </a:lnTo>
                    <a:lnTo>
                      <a:pt x="84" y="434"/>
                    </a:lnTo>
                    <a:lnTo>
                      <a:pt x="83" y="434"/>
                    </a:lnTo>
                    <a:lnTo>
                      <a:pt x="81" y="434"/>
                    </a:lnTo>
                    <a:lnTo>
                      <a:pt x="80" y="433"/>
                    </a:lnTo>
                    <a:lnTo>
                      <a:pt x="79" y="433"/>
                    </a:lnTo>
                    <a:lnTo>
                      <a:pt x="78" y="432"/>
                    </a:lnTo>
                    <a:lnTo>
                      <a:pt x="77" y="431"/>
                    </a:lnTo>
                    <a:lnTo>
                      <a:pt x="76" y="431"/>
                    </a:lnTo>
                    <a:lnTo>
                      <a:pt x="76" y="430"/>
                    </a:lnTo>
                    <a:lnTo>
                      <a:pt x="75" y="430"/>
                    </a:lnTo>
                    <a:lnTo>
                      <a:pt x="74" y="427"/>
                    </a:lnTo>
                    <a:lnTo>
                      <a:pt x="74" y="425"/>
                    </a:lnTo>
                    <a:lnTo>
                      <a:pt x="73" y="424"/>
                    </a:lnTo>
                    <a:lnTo>
                      <a:pt x="73" y="423"/>
                    </a:lnTo>
                    <a:lnTo>
                      <a:pt x="73" y="420"/>
                    </a:lnTo>
                    <a:lnTo>
                      <a:pt x="73" y="417"/>
                    </a:lnTo>
                    <a:lnTo>
                      <a:pt x="74" y="415"/>
                    </a:lnTo>
                    <a:lnTo>
                      <a:pt x="75" y="414"/>
                    </a:lnTo>
                    <a:lnTo>
                      <a:pt x="76" y="414"/>
                    </a:lnTo>
                    <a:lnTo>
                      <a:pt x="77" y="414"/>
                    </a:lnTo>
                    <a:lnTo>
                      <a:pt x="78" y="414"/>
                    </a:lnTo>
                    <a:lnTo>
                      <a:pt x="78" y="414"/>
                    </a:lnTo>
                    <a:lnTo>
                      <a:pt x="86" y="417"/>
                    </a:lnTo>
                    <a:lnTo>
                      <a:pt x="94" y="417"/>
                    </a:lnTo>
                    <a:lnTo>
                      <a:pt x="101" y="413"/>
                    </a:lnTo>
                    <a:lnTo>
                      <a:pt x="104" y="405"/>
                    </a:lnTo>
                    <a:lnTo>
                      <a:pt x="105" y="391"/>
                    </a:lnTo>
                    <a:lnTo>
                      <a:pt x="103" y="384"/>
                    </a:lnTo>
                    <a:lnTo>
                      <a:pt x="101" y="383"/>
                    </a:lnTo>
                    <a:lnTo>
                      <a:pt x="99" y="381"/>
                    </a:lnTo>
                    <a:lnTo>
                      <a:pt x="97" y="379"/>
                    </a:lnTo>
                    <a:lnTo>
                      <a:pt x="96" y="377"/>
                    </a:lnTo>
                    <a:lnTo>
                      <a:pt x="96" y="375"/>
                    </a:lnTo>
                    <a:lnTo>
                      <a:pt x="95" y="373"/>
                    </a:lnTo>
                    <a:lnTo>
                      <a:pt x="95" y="371"/>
                    </a:lnTo>
                    <a:lnTo>
                      <a:pt x="95" y="369"/>
                    </a:lnTo>
                    <a:lnTo>
                      <a:pt x="96" y="368"/>
                    </a:lnTo>
                    <a:lnTo>
                      <a:pt x="96" y="366"/>
                    </a:lnTo>
                    <a:lnTo>
                      <a:pt x="96" y="364"/>
                    </a:lnTo>
                    <a:lnTo>
                      <a:pt x="97" y="363"/>
                    </a:lnTo>
                    <a:lnTo>
                      <a:pt x="97" y="362"/>
                    </a:lnTo>
                    <a:lnTo>
                      <a:pt x="98" y="361"/>
                    </a:lnTo>
                    <a:lnTo>
                      <a:pt x="98" y="361"/>
                    </a:lnTo>
                    <a:lnTo>
                      <a:pt x="98" y="361"/>
                    </a:lnTo>
                    <a:lnTo>
                      <a:pt x="93" y="342"/>
                    </a:lnTo>
                    <a:lnTo>
                      <a:pt x="90" y="327"/>
                    </a:lnTo>
                    <a:lnTo>
                      <a:pt x="90" y="314"/>
                    </a:lnTo>
                    <a:lnTo>
                      <a:pt x="91" y="301"/>
                    </a:lnTo>
                    <a:lnTo>
                      <a:pt x="97" y="289"/>
                    </a:lnTo>
                    <a:lnTo>
                      <a:pt x="107" y="277"/>
                    </a:lnTo>
                    <a:lnTo>
                      <a:pt x="120" y="261"/>
                    </a:lnTo>
                    <a:lnTo>
                      <a:pt x="127" y="254"/>
                    </a:lnTo>
                    <a:lnTo>
                      <a:pt x="132" y="247"/>
                    </a:lnTo>
                    <a:lnTo>
                      <a:pt x="137" y="242"/>
                    </a:lnTo>
                    <a:lnTo>
                      <a:pt x="143" y="231"/>
                    </a:lnTo>
                    <a:lnTo>
                      <a:pt x="144" y="225"/>
                    </a:lnTo>
                    <a:lnTo>
                      <a:pt x="140" y="226"/>
                    </a:lnTo>
                    <a:lnTo>
                      <a:pt x="134" y="226"/>
                    </a:lnTo>
                    <a:lnTo>
                      <a:pt x="130" y="228"/>
                    </a:lnTo>
                    <a:lnTo>
                      <a:pt x="127" y="224"/>
                    </a:lnTo>
                    <a:lnTo>
                      <a:pt x="125" y="201"/>
                    </a:lnTo>
                    <a:lnTo>
                      <a:pt x="125" y="201"/>
                    </a:lnTo>
                    <a:lnTo>
                      <a:pt x="126" y="201"/>
                    </a:lnTo>
                    <a:lnTo>
                      <a:pt x="127" y="200"/>
                    </a:lnTo>
                    <a:lnTo>
                      <a:pt x="127" y="199"/>
                    </a:lnTo>
                    <a:lnTo>
                      <a:pt x="128" y="199"/>
                    </a:lnTo>
                    <a:lnTo>
                      <a:pt x="127" y="199"/>
                    </a:lnTo>
                    <a:lnTo>
                      <a:pt x="126" y="199"/>
                    </a:lnTo>
                    <a:lnTo>
                      <a:pt x="124" y="199"/>
                    </a:lnTo>
                    <a:lnTo>
                      <a:pt x="122" y="200"/>
                    </a:lnTo>
                    <a:lnTo>
                      <a:pt x="121" y="200"/>
                    </a:lnTo>
                    <a:lnTo>
                      <a:pt x="119" y="200"/>
                    </a:lnTo>
                    <a:lnTo>
                      <a:pt x="117" y="200"/>
                    </a:lnTo>
                    <a:lnTo>
                      <a:pt x="115" y="200"/>
                    </a:lnTo>
                    <a:lnTo>
                      <a:pt x="113" y="200"/>
                    </a:lnTo>
                    <a:lnTo>
                      <a:pt x="111" y="200"/>
                    </a:lnTo>
                    <a:lnTo>
                      <a:pt x="109" y="199"/>
                    </a:lnTo>
                    <a:lnTo>
                      <a:pt x="107" y="199"/>
                    </a:lnTo>
                    <a:lnTo>
                      <a:pt x="105" y="199"/>
                    </a:lnTo>
                    <a:lnTo>
                      <a:pt x="103" y="199"/>
                    </a:lnTo>
                    <a:lnTo>
                      <a:pt x="102" y="198"/>
                    </a:lnTo>
                    <a:lnTo>
                      <a:pt x="101" y="198"/>
                    </a:lnTo>
                    <a:lnTo>
                      <a:pt x="100" y="198"/>
                    </a:lnTo>
                    <a:lnTo>
                      <a:pt x="100" y="198"/>
                    </a:lnTo>
                    <a:lnTo>
                      <a:pt x="99" y="198"/>
                    </a:lnTo>
                    <a:lnTo>
                      <a:pt x="101" y="197"/>
                    </a:lnTo>
                    <a:lnTo>
                      <a:pt x="102" y="197"/>
                    </a:lnTo>
                    <a:lnTo>
                      <a:pt x="103" y="197"/>
                    </a:lnTo>
                    <a:lnTo>
                      <a:pt x="105" y="197"/>
                    </a:lnTo>
                    <a:lnTo>
                      <a:pt x="106" y="196"/>
                    </a:lnTo>
                    <a:lnTo>
                      <a:pt x="108" y="196"/>
                    </a:lnTo>
                    <a:lnTo>
                      <a:pt x="109" y="196"/>
                    </a:lnTo>
                    <a:lnTo>
                      <a:pt x="110" y="196"/>
                    </a:lnTo>
                    <a:lnTo>
                      <a:pt x="112" y="196"/>
                    </a:lnTo>
                    <a:lnTo>
                      <a:pt x="113" y="196"/>
                    </a:lnTo>
                    <a:lnTo>
                      <a:pt x="114" y="195"/>
                    </a:lnTo>
                    <a:lnTo>
                      <a:pt x="115" y="195"/>
                    </a:lnTo>
                    <a:lnTo>
                      <a:pt x="116" y="195"/>
                    </a:lnTo>
                    <a:lnTo>
                      <a:pt x="116" y="195"/>
                    </a:lnTo>
                    <a:lnTo>
                      <a:pt x="117" y="195"/>
                    </a:lnTo>
                    <a:lnTo>
                      <a:pt x="117" y="195"/>
                    </a:lnTo>
                    <a:lnTo>
                      <a:pt x="114" y="188"/>
                    </a:lnTo>
                    <a:lnTo>
                      <a:pt x="112" y="185"/>
                    </a:lnTo>
                    <a:lnTo>
                      <a:pt x="106" y="182"/>
                    </a:lnTo>
                    <a:lnTo>
                      <a:pt x="99" y="177"/>
                    </a:lnTo>
                    <a:lnTo>
                      <a:pt x="97" y="173"/>
                    </a:lnTo>
                    <a:lnTo>
                      <a:pt x="87" y="172"/>
                    </a:lnTo>
                    <a:lnTo>
                      <a:pt x="80" y="173"/>
                    </a:lnTo>
                    <a:lnTo>
                      <a:pt x="72" y="169"/>
                    </a:lnTo>
                    <a:lnTo>
                      <a:pt x="66" y="165"/>
                    </a:lnTo>
                    <a:lnTo>
                      <a:pt x="60" y="163"/>
                    </a:lnTo>
                    <a:lnTo>
                      <a:pt x="53" y="163"/>
                    </a:lnTo>
                    <a:lnTo>
                      <a:pt x="52" y="166"/>
                    </a:lnTo>
                    <a:lnTo>
                      <a:pt x="56" y="170"/>
                    </a:lnTo>
                    <a:lnTo>
                      <a:pt x="58" y="174"/>
                    </a:lnTo>
                    <a:lnTo>
                      <a:pt x="57" y="175"/>
                    </a:lnTo>
                    <a:lnTo>
                      <a:pt x="51" y="171"/>
                    </a:lnTo>
                    <a:lnTo>
                      <a:pt x="46" y="166"/>
                    </a:lnTo>
                    <a:lnTo>
                      <a:pt x="43" y="162"/>
                    </a:lnTo>
                    <a:lnTo>
                      <a:pt x="35" y="162"/>
                    </a:lnTo>
                    <a:lnTo>
                      <a:pt x="29" y="161"/>
                    </a:lnTo>
                    <a:lnTo>
                      <a:pt x="12" y="161"/>
                    </a:lnTo>
                    <a:lnTo>
                      <a:pt x="8" y="163"/>
                    </a:lnTo>
                    <a:lnTo>
                      <a:pt x="2" y="164"/>
                    </a:lnTo>
                    <a:lnTo>
                      <a:pt x="0" y="159"/>
                    </a:lnTo>
                    <a:lnTo>
                      <a:pt x="6" y="158"/>
                    </a:lnTo>
                    <a:lnTo>
                      <a:pt x="11" y="158"/>
                    </a:lnTo>
                    <a:lnTo>
                      <a:pt x="33" y="157"/>
                    </a:lnTo>
                    <a:lnTo>
                      <a:pt x="36" y="141"/>
                    </a:lnTo>
                    <a:lnTo>
                      <a:pt x="40" y="143"/>
                    </a:lnTo>
                    <a:lnTo>
                      <a:pt x="45" y="153"/>
                    </a:lnTo>
                    <a:lnTo>
                      <a:pt x="64" y="150"/>
                    </a:lnTo>
                    <a:lnTo>
                      <a:pt x="70" y="151"/>
                    </a:lnTo>
                    <a:lnTo>
                      <a:pt x="75" y="152"/>
                    </a:lnTo>
                    <a:lnTo>
                      <a:pt x="77" y="150"/>
                    </a:lnTo>
                    <a:lnTo>
                      <a:pt x="105" y="147"/>
                    </a:lnTo>
                    <a:lnTo>
                      <a:pt x="107" y="148"/>
                    </a:lnTo>
                    <a:lnTo>
                      <a:pt x="109" y="147"/>
                    </a:lnTo>
                    <a:lnTo>
                      <a:pt x="110" y="140"/>
                    </a:lnTo>
                    <a:lnTo>
                      <a:pt x="139" y="135"/>
                    </a:lnTo>
                    <a:lnTo>
                      <a:pt x="142" y="138"/>
                    </a:lnTo>
                    <a:lnTo>
                      <a:pt x="144" y="132"/>
                    </a:lnTo>
                    <a:lnTo>
                      <a:pt x="143" y="129"/>
                    </a:lnTo>
                    <a:lnTo>
                      <a:pt x="143" y="125"/>
                    </a:lnTo>
                    <a:lnTo>
                      <a:pt x="142" y="121"/>
                    </a:lnTo>
                    <a:lnTo>
                      <a:pt x="143" y="109"/>
                    </a:lnTo>
                    <a:lnTo>
                      <a:pt x="143" y="103"/>
                    </a:lnTo>
                    <a:lnTo>
                      <a:pt x="144" y="98"/>
                    </a:lnTo>
                    <a:lnTo>
                      <a:pt x="146" y="89"/>
                    </a:lnTo>
                    <a:lnTo>
                      <a:pt x="148" y="86"/>
                    </a:lnTo>
                    <a:lnTo>
                      <a:pt x="152" y="86"/>
                    </a:lnTo>
                    <a:lnTo>
                      <a:pt x="155" y="81"/>
                    </a:lnTo>
                    <a:lnTo>
                      <a:pt x="155" y="72"/>
                    </a:lnTo>
                    <a:lnTo>
                      <a:pt x="152" y="68"/>
                    </a:lnTo>
                    <a:lnTo>
                      <a:pt x="147" y="67"/>
                    </a:lnTo>
                    <a:lnTo>
                      <a:pt x="144" y="66"/>
                    </a:lnTo>
                    <a:lnTo>
                      <a:pt x="142" y="62"/>
                    </a:lnTo>
                    <a:lnTo>
                      <a:pt x="142" y="58"/>
                    </a:lnTo>
                    <a:lnTo>
                      <a:pt x="141" y="55"/>
                    </a:lnTo>
                    <a:lnTo>
                      <a:pt x="141" y="52"/>
                    </a:lnTo>
                    <a:lnTo>
                      <a:pt x="141" y="49"/>
                    </a:lnTo>
                    <a:lnTo>
                      <a:pt x="139" y="44"/>
                    </a:lnTo>
                    <a:lnTo>
                      <a:pt x="140" y="42"/>
                    </a:lnTo>
                    <a:lnTo>
                      <a:pt x="141" y="40"/>
                    </a:lnTo>
                    <a:lnTo>
                      <a:pt x="142" y="38"/>
                    </a:lnTo>
                    <a:lnTo>
                      <a:pt x="142" y="37"/>
                    </a:lnTo>
                    <a:lnTo>
                      <a:pt x="143" y="36"/>
                    </a:lnTo>
                    <a:lnTo>
                      <a:pt x="143" y="35"/>
                    </a:lnTo>
                    <a:lnTo>
                      <a:pt x="144" y="35"/>
                    </a:lnTo>
                    <a:lnTo>
                      <a:pt x="144" y="35"/>
                    </a:lnTo>
                  </a:path>
                </a:pathLst>
              </a:custGeom>
              <a:solidFill>
                <a:srgbClr val="0000FF"/>
              </a:solidFill>
              <a:ln w="12700" cap="rnd" cmpd="sng">
                <a:solidFill>
                  <a:srgbClr val="00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nvGrpSpPr>
            <p:cNvPr id="163708" name="Group 892"/>
            <p:cNvGrpSpPr>
              <a:grpSpLocks noChangeAspect="1"/>
            </p:cNvGrpSpPr>
            <p:nvPr/>
          </p:nvGrpSpPr>
          <p:grpSpPr bwMode="auto">
            <a:xfrm>
              <a:off x="4494" y="1104"/>
              <a:ext cx="642" cy="331"/>
              <a:chOff x="2971" y="3394"/>
              <a:chExt cx="697" cy="494"/>
            </a:xfrm>
          </p:grpSpPr>
          <p:sp>
            <p:nvSpPr>
              <p:cNvPr id="163709" name="Freeform 893"/>
              <p:cNvSpPr>
                <a:spLocks noChangeAspect="1"/>
              </p:cNvSpPr>
              <p:nvPr/>
            </p:nvSpPr>
            <p:spPr bwMode="auto">
              <a:xfrm flipH="1">
                <a:off x="2972" y="3399"/>
                <a:ext cx="20" cy="282"/>
              </a:xfrm>
              <a:custGeom>
                <a:avLst/>
                <a:gdLst>
                  <a:gd name="T0" fmla="*/ 20 w 21"/>
                  <a:gd name="T1" fmla="*/ 281 h 282"/>
                  <a:gd name="T2" fmla="*/ 0 w 21"/>
                  <a:gd name="T3" fmla="*/ 281 h 282"/>
                  <a:gd name="T4" fmla="*/ 0 w 21"/>
                  <a:gd name="T5" fmla="*/ 0 h 282"/>
                  <a:gd name="T6" fmla="*/ 20 w 21"/>
                  <a:gd name="T7" fmla="*/ 0 h 282"/>
                  <a:gd name="T8" fmla="*/ 20 w 21"/>
                  <a:gd name="T9" fmla="*/ 281 h 282"/>
                </a:gdLst>
                <a:ahLst/>
                <a:cxnLst>
                  <a:cxn ang="0">
                    <a:pos x="T0" y="T1"/>
                  </a:cxn>
                  <a:cxn ang="0">
                    <a:pos x="T2" y="T3"/>
                  </a:cxn>
                  <a:cxn ang="0">
                    <a:pos x="T4" y="T5"/>
                  </a:cxn>
                  <a:cxn ang="0">
                    <a:pos x="T6" y="T7"/>
                  </a:cxn>
                  <a:cxn ang="0">
                    <a:pos x="T8" y="T9"/>
                  </a:cxn>
                </a:cxnLst>
                <a:rect l="0" t="0" r="r" b="b"/>
                <a:pathLst>
                  <a:path w="21" h="282">
                    <a:moveTo>
                      <a:pt x="20" y="281"/>
                    </a:moveTo>
                    <a:lnTo>
                      <a:pt x="0" y="281"/>
                    </a:lnTo>
                    <a:lnTo>
                      <a:pt x="0" y="0"/>
                    </a:lnTo>
                    <a:lnTo>
                      <a:pt x="20" y="0"/>
                    </a:lnTo>
                    <a:lnTo>
                      <a:pt x="20" y="281"/>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10" name="Freeform 894"/>
              <p:cNvSpPr>
                <a:spLocks noChangeAspect="1"/>
              </p:cNvSpPr>
              <p:nvPr/>
            </p:nvSpPr>
            <p:spPr bwMode="auto">
              <a:xfrm flipH="1">
                <a:off x="2972" y="3399"/>
                <a:ext cx="20" cy="282"/>
              </a:xfrm>
              <a:custGeom>
                <a:avLst/>
                <a:gdLst>
                  <a:gd name="T0" fmla="*/ 20 w 21"/>
                  <a:gd name="T1" fmla="*/ 281 h 282"/>
                  <a:gd name="T2" fmla="*/ 0 w 21"/>
                  <a:gd name="T3" fmla="*/ 281 h 282"/>
                  <a:gd name="T4" fmla="*/ 0 w 21"/>
                  <a:gd name="T5" fmla="*/ 0 h 282"/>
                  <a:gd name="T6" fmla="*/ 20 w 21"/>
                  <a:gd name="T7" fmla="*/ 0 h 282"/>
                  <a:gd name="T8" fmla="*/ 20 w 21"/>
                  <a:gd name="T9" fmla="*/ 281 h 282"/>
                </a:gdLst>
                <a:ahLst/>
                <a:cxnLst>
                  <a:cxn ang="0">
                    <a:pos x="T0" y="T1"/>
                  </a:cxn>
                  <a:cxn ang="0">
                    <a:pos x="T2" y="T3"/>
                  </a:cxn>
                  <a:cxn ang="0">
                    <a:pos x="T4" y="T5"/>
                  </a:cxn>
                  <a:cxn ang="0">
                    <a:pos x="T6" y="T7"/>
                  </a:cxn>
                  <a:cxn ang="0">
                    <a:pos x="T8" y="T9"/>
                  </a:cxn>
                </a:cxnLst>
                <a:rect l="0" t="0" r="r" b="b"/>
                <a:pathLst>
                  <a:path w="21" h="282">
                    <a:moveTo>
                      <a:pt x="20" y="281"/>
                    </a:moveTo>
                    <a:lnTo>
                      <a:pt x="0" y="281"/>
                    </a:lnTo>
                    <a:lnTo>
                      <a:pt x="0" y="0"/>
                    </a:lnTo>
                    <a:lnTo>
                      <a:pt x="20" y="0"/>
                    </a:lnTo>
                    <a:lnTo>
                      <a:pt x="20" y="281"/>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11" name="Freeform 895"/>
              <p:cNvSpPr>
                <a:spLocks noChangeAspect="1"/>
              </p:cNvSpPr>
              <p:nvPr/>
            </p:nvSpPr>
            <p:spPr bwMode="auto">
              <a:xfrm flipH="1">
                <a:off x="2974" y="3394"/>
                <a:ext cx="20" cy="20"/>
              </a:xfrm>
              <a:custGeom>
                <a:avLst/>
                <a:gdLst>
                  <a:gd name="T0" fmla="*/ 0 w 21"/>
                  <a:gd name="T1" fmla="*/ 3 h 20"/>
                  <a:gd name="T2" fmla="*/ 0 w 21"/>
                  <a:gd name="T3" fmla="*/ 2 h 20"/>
                  <a:gd name="T4" fmla="*/ 1 w 21"/>
                  <a:gd name="T5" fmla="*/ 2 h 20"/>
                  <a:gd name="T6" fmla="*/ 1 w 21"/>
                  <a:gd name="T7" fmla="*/ 0 h 20"/>
                  <a:gd name="T8" fmla="*/ 3 w 21"/>
                  <a:gd name="T9" fmla="*/ 0 h 20"/>
                  <a:gd name="T10" fmla="*/ 4 w 21"/>
                  <a:gd name="T11" fmla="*/ 0 h 20"/>
                  <a:gd name="T12" fmla="*/ 6 w 21"/>
                  <a:gd name="T13" fmla="*/ 0 h 20"/>
                  <a:gd name="T14" fmla="*/ 7 w 21"/>
                  <a:gd name="T15" fmla="*/ 0 h 20"/>
                  <a:gd name="T16" fmla="*/ 9 w 21"/>
                  <a:gd name="T17" fmla="*/ 0 h 20"/>
                  <a:gd name="T18" fmla="*/ 10 w 21"/>
                  <a:gd name="T19" fmla="*/ 0 h 20"/>
                  <a:gd name="T20" fmla="*/ 13 w 21"/>
                  <a:gd name="T21" fmla="*/ 0 h 20"/>
                  <a:gd name="T22" fmla="*/ 15 w 21"/>
                  <a:gd name="T23" fmla="*/ 0 h 20"/>
                  <a:gd name="T24" fmla="*/ 16 w 21"/>
                  <a:gd name="T25" fmla="*/ 0 h 20"/>
                  <a:gd name="T26" fmla="*/ 18 w 21"/>
                  <a:gd name="T27" fmla="*/ 0 h 20"/>
                  <a:gd name="T28" fmla="*/ 18 w 21"/>
                  <a:gd name="T29" fmla="*/ 2 h 20"/>
                  <a:gd name="T30" fmla="*/ 20 w 21"/>
                  <a:gd name="T31" fmla="*/ 2 h 20"/>
                  <a:gd name="T32" fmla="*/ 20 w 21"/>
                  <a:gd name="T33" fmla="*/ 3 h 20"/>
                  <a:gd name="T34" fmla="*/ 13 w 21"/>
                  <a:gd name="T35" fmla="*/ 19 h 20"/>
                  <a:gd name="T36" fmla="*/ 6 w 21"/>
                  <a:gd name="T37" fmla="*/ 19 h 20"/>
                  <a:gd name="T38" fmla="*/ 0 w 21"/>
                  <a:gd name="T3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0">
                    <a:moveTo>
                      <a:pt x="0" y="3"/>
                    </a:moveTo>
                    <a:lnTo>
                      <a:pt x="0" y="2"/>
                    </a:lnTo>
                    <a:lnTo>
                      <a:pt x="1" y="2"/>
                    </a:lnTo>
                    <a:lnTo>
                      <a:pt x="1" y="0"/>
                    </a:lnTo>
                    <a:lnTo>
                      <a:pt x="3" y="0"/>
                    </a:lnTo>
                    <a:lnTo>
                      <a:pt x="4" y="0"/>
                    </a:lnTo>
                    <a:lnTo>
                      <a:pt x="6" y="0"/>
                    </a:lnTo>
                    <a:lnTo>
                      <a:pt x="7" y="0"/>
                    </a:lnTo>
                    <a:lnTo>
                      <a:pt x="9" y="0"/>
                    </a:lnTo>
                    <a:lnTo>
                      <a:pt x="10" y="0"/>
                    </a:lnTo>
                    <a:lnTo>
                      <a:pt x="13" y="0"/>
                    </a:lnTo>
                    <a:lnTo>
                      <a:pt x="15" y="0"/>
                    </a:lnTo>
                    <a:lnTo>
                      <a:pt x="16" y="0"/>
                    </a:lnTo>
                    <a:lnTo>
                      <a:pt x="18" y="0"/>
                    </a:lnTo>
                    <a:lnTo>
                      <a:pt x="18" y="2"/>
                    </a:lnTo>
                    <a:lnTo>
                      <a:pt x="20" y="2"/>
                    </a:lnTo>
                    <a:lnTo>
                      <a:pt x="20" y="3"/>
                    </a:lnTo>
                    <a:lnTo>
                      <a:pt x="13" y="19"/>
                    </a:lnTo>
                    <a:lnTo>
                      <a:pt x="6" y="19"/>
                    </a:lnTo>
                    <a:lnTo>
                      <a:pt x="0" y="3"/>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12" name="Freeform 896"/>
              <p:cNvSpPr>
                <a:spLocks noChangeAspect="1"/>
              </p:cNvSpPr>
              <p:nvPr/>
            </p:nvSpPr>
            <p:spPr bwMode="auto">
              <a:xfrm flipH="1">
                <a:off x="2974" y="3394"/>
                <a:ext cx="20" cy="20"/>
              </a:xfrm>
              <a:custGeom>
                <a:avLst/>
                <a:gdLst>
                  <a:gd name="T0" fmla="*/ 0 w 21"/>
                  <a:gd name="T1" fmla="*/ 3 h 20"/>
                  <a:gd name="T2" fmla="*/ 4 w 21"/>
                  <a:gd name="T3" fmla="*/ 0 h 20"/>
                  <a:gd name="T4" fmla="*/ 9 w 21"/>
                  <a:gd name="T5" fmla="*/ 0 h 20"/>
                  <a:gd name="T6" fmla="*/ 15 w 21"/>
                  <a:gd name="T7" fmla="*/ 0 h 20"/>
                  <a:gd name="T8" fmla="*/ 20 w 21"/>
                  <a:gd name="T9" fmla="*/ 3 h 20"/>
                  <a:gd name="T10" fmla="*/ 13 w 21"/>
                  <a:gd name="T11" fmla="*/ 19 h 20"/>
                  <a:gd name="T12" fmla="*/ 6 w 21"/>
                  <a:gd name="T13" fmla="*/ 19 h 20"/>
                  <a:gd name="T14" fmla="*/ 0 w 21"/>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
                    <a:moveTo>
                      <a:pt x="0" y="3"/>
                    </a:moveTo>
                    <a:lnTo>
                      <a:pt x="4" y="0"/>
                    </a:lnTo>
                    <a:lnTo>
                      <a:pt x="9" y="0"/>
                    </a:lnTo>
                    <a:lnTo>
                      <a:pt x="15" y="0"/>
                    </a:lnTo>
                    <a:lnTo>
                      <a:pt x="20" y="3"/>
                    </a:lnTo>
                    <a:lnTo>
                      <a:pt x="13" y="19"/>
                    </a:lnTo>
                    <a:lnTo>
                      <a:pt x="6" y="19"/>
                    </a:lnTo>
                    <a:lnTo>
                      <a:pt x="0" y="3"/>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13" name="Line 897"/>
              <p:cNvSpPr>
                <a:spLocks noChangeAspect="1" noChangeShapeType="1"/>
              </p:cNvSpPr>
              <p:nvPr/>
            </p:nvSpPr>
            <p:spPr bwMode="auto">
              <a:xfrm flipH="1">
                <a:off x="2988" y="3396"/>
                <a:ext cx="1"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14" name="Freeform 898"/>
              <p:cNvSpPr>
                <a:spLocks noChangeAspect="1"/>
              </p:cNvSpPr>
              <p:nvPr/>
            </p:nvSpPr>
            <p:spPr bwMode="auto">
              <a:xfrm flipH="1">
                <a:off x="3005" y="3709"/>
                <a:ext cx="181" cy="79"/>
              </a:xfrm>
              <a:custGeom>
                <a:avLst/>
                <a:gdLst>
                  <a:gd name="T0" fmla="*/ 0 w 189"/>
                  <a:gd name="T1" fmla="*/ 78 h 79"/>
                  <a:gd name="T2" fmla="*/ 56 w 189"/>
                  <a:gd name="T3" fmla="*/ 78 h 79"/>
                  <a:gd name="T4" fmla="*/ 119 w 189"/>
                  <a:gd name="T5" fmla="*/ 46 h 79"/>
                  <a:gd name="T6" fmla="*/ 165 w 189"/>
                  <a:gd name="T7" fmla="*/ 53 h 79"/>
                  <a:gd name="T8" fmla="*/ 188 w 189"/>
                  <a:gd name="T9" fmla="*/ 53 h 79"/>
                  <a:gd name="T10" fmla="*/ 182 w 189"/>
                  <a:gd name="T11" fmla="*/ 0 h 79"/>
                  <a:gd name="T12" fmla="*/ 0 w 189"/>
                  <a:gd name="T13" fmla="*/ 0 h 79"/>
                  <a:gd name="T14" fmla="*/ 0 w 189"/>
                  <a:gd name="T15" fmla="*/ 78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79">
                    <a:moveTo>
                      <a:pt x="0" y="78"/>
                    </a:moveTo>
                    <a:lnTo>
                      <a:pt x="56" y="78"/>
                    </a:lnTo>
                    <a:lnTo>
                      <a:pt x="119" y="46"/>
                    </a:lnTo>
                    <a:lnTo>
                      <a:pt x="165" y="53"/>
                    </a:lnTo>
                    <a:lnTo>
                      <a:pt x="188" y="53"/>
                    </a:lnTo>
                    <a:lnTo>
                      <a:pt x="182" y="0"/>
                    </a:lnTo>
                    <a:lnTo>
                      <a:pt x="0" y="0"/>
                    </a:lnTo>
                    <a:lnTo>
                      <a:pt x="0" y="78"/>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15" name="Freeform 899"/>
              <p:cNvSpPr>
                <a:spLocks noChangeAspect="1"/>
              </p:cNvSpPr>
              <p:nvPr/>
            </p:nvSpPr>
            <p:spPr bwMode="auto">
              <a:xfrm flipH="1">
                <a:off x="3005" y="3709"/>
                <a:ext cx="181" cy="79"/>
              </a:xfrm>
              <a:custGeom>
                <a:avLst/>
                <a:gdLst>
                  <a:gd name="T0" fmla="*/ 0 w 189"/>
                  <a:gd name="T1" fmla="*/ 78 h 79"/>
                  <a:gd name="T2" fmla="*/ 56 w 189"/>
                  <a:gd name="T3" fmla="*/ 78 h 79"/>
                  <a:gd name="T4" fmla="*/ 119 w 189"/>
                  <a:gd name="T5" fmla="*/ 46 h 79"/>
                  <a:gd name="T6" fmla="*/ 165 w 189"/>
                  <a:gd name="T7" fmla="*/ 53 h 79"/>
                  <a:gd name="T8" fmla="*/ 188 w 189"/>
                  <a:gd name="T9" fmla="*/ 53 h 79"/>
                  <a:gd name="T10" fmla="*/ 182 w 189"/>
                  <a:gd name="T11" fmla="*/ 0 h 79"/>
                  <a:gd name="T12" fmla="*/ 0 w 189"/>
                  <a:gd name="T13" fmla="*/ 0 h 79"/>
                  <a:gd name="T14" fmla="*/ 0 w 189"/>
                  <a:gd name="T15" fmla="*/ 78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79">
                    <a:moveTo>
                      <a:pt x="0" y="78"/>
                    </a:moveTo>
                    <a:lnTo>
                      <a:pt x="56" y="78"/>
                    </a:lnTo>
                    <a:lnTo>
                      <a:pt x="119" y="46"/>
                    </a:lnTo>
                    <a:lnTo>
                      <a:pt x="165" y="53"/>
                    </a:lnTo>
                    <a:lnTo>
                      <a:pt x="188" y="53"/>
                    </a:lnTo>
                    <a:lnTo>
                      <a:pt x="182" y="0"/>
                    </a:lnTo>
                    <a:lnTo>
                      <a:pt x="0" y="0"/>
                    </a:lnTo>
                    <a:lnTo>
                      <a:pt x="0" y="7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16" name="Freeform 900"/>
              <p:cNvSpPr>
                <a:spLocks noChangeAspect="1"/>
              </p:cNvSpPr>
              <p:nvPr/>
            </p:nvSpPr>
            <p:spPr bwMode="auto">
              <a:xfrm flipH="1">
                <a:off x="3504" y="3721"/>
                <a:ext cx="159" cy="93"/>
              </a:xfrm>
              <a:custGeom>
                <a:avLst/>
                <a:gdLst>
                  <a:gd name="T0" fmla="*/ 166 w 167"/>
                  <a:gd name="T1" fmla="*/ 92 h 93"/>
                  <a:gd name="T2" fmla="*/ 133 w 167"/>
                  <a:gd name="T3" fmla="*/ 70 h 93"/>
                  <a:gd name="T4" fmla="*/ 41 w 167"/>
                  <a:gd name="T5" fmla="*/ 33 h 93"/>
                  <a:gd name="T6" fmla="*/ 0 w 167"/>
                  <a:gd name="T7" fmla="*/ 33 h 93"/>
                  <a:gd name="T8" fmla="*/ 0 w 167"/>
                  <a:gd name="T9" fmla="*/ 7 h 93"/>
                  <a:gd name="T10" fmla="*/ 4 w 167"/>
                  <a:gd name="T11" fmla="*/ 5 h 93"/>
                  <a:gd name="T12" fmla="*/ 9 w 167"/>
                  <a:gd name="T13" fmla="*/ 5 h 93"/>
                  <a:gd name="T14" fmla="*/ 15 w 167"/>
                  <a:gd name="T15" fmla="*/ 3 h 93"/>
                  <a:gd name="T16" fmla="*/ 20 w 167"/>
                  <a:gd name="T17" fmla="*/ 3 h 93"/>
                  <a:gd name="T18" fmla="*/ 24 w 167"/>
                  <a:gd name="T19" fmla="*/ 2 h 93"/>
                  <a:gd name="T20" fmla="*/ 29 w 167"/>
                  <a:gd name="T21" fmla="*/ 1 h 93"/>
                  <a:gd name="T22" fmla="*/ 36 w 167"/>
                  <a:gd name="T23" fmla="*/ 1 h 93"/>
                  <a:gd name="T24" fmla="*/ 41 w 167"/>
                  <a:gd name="T25" fmla="*/ 1 h 93"/>
                  <a:gd name="T26" fmla="*/ 46 w 167"/>
                  <a:gd name="T27" fmla="*/ 0 h 93"/>
                  <a:gd name="T28" fmla="*/ 50 w 167"/>
                  <a:gd name="T29" fmla="*/ 0 h 93"/>
                  <a:gd name="T30" fmla="*/ 56 w 167"/>
                  <a:gd name="T31" fmla="*/ 0 h 93"/>
                  <a:gd name="T32" fmla="*/ 61 w 167"/>
                  <a:gd name="T33" fmla="*/ 0 h 93"/>
                  <a:gd name="T34" fmla="*/ 66 w 167"/>
                  <a:gd name="T35" fmla="*/ 0 h 93"/>
                  <a:gd name="T36" fmla="*/ 71 w 167"/>
                  <a:gd name="T37" fmla="*/ 0 h 93"/>
                  <a:gd name="T38" fmla="*/ 77 w 167"/>
                  <a:gd name="T39" fmla="*/ 0 h 93"/>
                  <a:gd name="T40" fmla="*/ 82 w 167"/>
                  <a:gd name="T41" fmla="*/ 0 h 93"/>
                  <a:gd name="T42" fmla="*/ 87 w 167"/>
                  <a:gd name="T43" fmla="*/ 0 h 93"/>
                  <a:gd name="T44" fmla="*/ 92 w 167"/>
                  <a:gd name="T45" fmla="*/ 0 h 93"/>
                  <a:gd name="T46" fmla="*/ 98 w 167"/>
                  <a:gd name="T47" fmla="*/ 0 h 93"/>
                  <a:gd name="T48" fmla="*/ 103 w 167"/>
                  <a:gd name="T49" fmla="*/ 0 h 93"/>
                  <a:gd name="T50" fmla="*/ 108 w 167"/>
                  <a:gd name="T51" fmla="*/ 1 h 93"/>
                  <a:gd name="T52" fmla="*/ 113 w 167"/>
                  <a:gd name="T53" fmla="*/ 1 h 93"/>
                  <a:gd name="T54" fmla="*/ 119 w 167"/>
                  <a:gd name="T55" fmla="*/ 1 h 93"/>
                  <a:gd name="T56" fmla="*/ 123 w 167"/>
                  <a:gd name="T57" fmla="*/ 2 h 93"/>
                  <a:gd name="T58" fmla="*/ 128 w 167"/>
                  <a:gd name="T59" fmla="*/ 2 h 93"/>
                  <a:gd name="T60" fmla="*/ 133 w 167"/>
                  <a:gd name="T61" fmla="*/ 3 h 93"/>
                  <a:gd name="T62" fmla="*/ 139 w 167"/>
                  <a:gd name="T63" fmla="*/ 3 h 93"/>
                  <a:gd name="T64" fmla="*/ 144 w 167"/>
                  <a:gd name="T65" fmla="*/ 4 h 93"/>
                  <a:gd name="T66" fmla="*/ 148 w 167"/>
                  <a:gd name="T67" fmla="*/ 5 h 93"/>
                  <a:gd name="T68" fmla="*/ 153 w 167"/>
                  <a:gd name="T69" fmla="*/ 5 h 93"/>
                  <a:gd name="T70" fmla="*/ 159 w 167"/>
                  <a:gd name="T71" fmla="*/ 6 h 93"/>
                  <a:gd name="T72" fmla="*/ 163 w 167"/>
                  <a:gd name="T73" fmla="*/ 7 h 93"/>
                  <a:gd name="T74" fmla="*/ 166 w 167"/>
                  <a:gd name="T7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 h="93">
                    <a:moveTo>
                      <a:pt x="166" y="92"/>
                    </a:moveTo>
                    <a:lnTo>
                      <a:pt x="133" y="70"/>
                    </a:lnTo>
                    <a:lnTo>
                      <a:pt x="41" y="33"/>
                    </a:lnTo>
                    <a:lnTo>
                      <a:pt x="0" y="33"/>
                    </a:lnTo>
                    <a:lnTo>
                      <a:pt x="0" y="7"/>
                    </a:lnTo>
                    <a:lnTo>
                      <a:pt x="4" y="5"/>
                    </a:lnTo>
                    <a:lnTo>
                      <a:pt x="9" y="5"/>
                    </a:lnTo>
                    <a:lnTo>
                      <a:pt x="15" y="3"/>
                    </a:lnTo>
                    <a:lnTo>
                      <a:pt x="20" y="3"/>
                    </a:lnTo>
                    <a:lnTo>
                      <a:pt x="24" y="2"/>
                    </a:lnTo>
                    <a:lnTo>
                      <a:pt x="29" y="1"/>
                    </a:lnTo>
                    <a:lnTo>
                      <a:pt x="36" y="1"/>
                    </a:lnTo>
                    <a:lnTo>
                      <a:pt x="41" y="1"/>
                    </a:lnTo>
                    <a:lnTo>
                      <a:pt x="46" y="0"/>
                    </a:lnTo>
                    <a:lnTo>
                      <a:pt x="50" y="0"/>
                    </a:lnTo>
                    <a:lnTo>
                      <a:pt x="56" y="0"/>
                    </a:lnTo>
                    <a:lnTo>
                      <a:pt x="61" y="0"/>
                    </a:lnTo>
                    <a:lnTo>
                      <a:pt x="66" y="0"/>
                    </a:lnTo>
                    <a:lnTo>
                      <a:pt x="71" y="0"/>
                    </a:lnTo>
                    <a:lnTo>
                      <a:pt x="77" y="0"/>
                    </a:lnTo>
                    <a:lnTo>
                      <a:pt x="82" y="0"/>
                    </a:lnTo>
                    <a:lnTo>
                      <a:pt x="87" y="0"/>
                    </a:lnTo>
                    <a:lnTo>
                      <a:pt x="92" y="0"/>
                    </a:lnTo>
                    <a:lnTo>
                      <a:pt x="98" y="0"/>
                    </a:lnTo>
                    <a:lnTo>
                      <a:pt x="103" y="0"/>
                    </a:lnTo>
                    <a:lnTo>
                      <a:pt x="108" y="1"/>
                    </a:lnTo>
                    <a:lnTo>
                      <a:pt x="113" y="1"/>
                    </a:lnTo>
                    <a:lnTo>
                      <a:pt x="119" y="1"/>
                    </a:lnTo>
                    <a:lnTo>
                      <a:pt x="123" y="2"/>
                    </a:lnTo>
                    <a:lnTo>
                      <a:pt x="128" y="2"/>
                    </a:lnTo>
                    <a:lnTo>
                      <a:pt x="133" y="3"/>
                    </a:lnTo>
                    <a:lnTo>
                      <a:pt x="139" y="3"/>
                    </a:lnTo>
                    <a:lnTo>
                      <a:pt x="144" y="4"/>
                    </a:lnTo>
                    <a:lnTo>
                      <a:pt x="148" y="5"/>
                    </a:lnTo>
                    <a:lnTo>
                      <a:pt x="153" y="5"/>
                    </a:lnTo>
                    <a:lnTo>
                      <a:pt x="159" y="6"/>
                    </a:lnTo>
                    <a:lnTo>
                      <a:pt x="163" y="7"/>
                    </a:lnTo>
                    <a:lnTo>
                      <a:pt x="166" y="92"/>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17" name="Freeform 901"/>
              <p:cNvSpPr>
                <a:spLocks noChangeAspect="1"/>
              </p:cNvSpPr>
              <p:nvPr/>
            </p:nvSpPr>
            <p:spPr bwMode="auto">
              <a:xfrm flipH="1">
                <a:off x="3504" y="3721"/>
                <a:ext cx="159" cy="93"/>
              </a:xfrm>
              <a:custGeom>
                <a:avLst/>
                <a:gdLst>
                  <a:gd name="T0" fmla="*/ 166 w 167"/>
                  <a:gd name="T1" fmla="*/ 92 h 93"/>
                  <a:gd name="T2" fmla="*/ 133 w 167"/>
                  <a:gd name="T3" fmla="*/ 70 h 93"/>
                  <a:gd name="T4" fmla="*/ 41 w 167"/>
                  <a:gd name="T5" fmla="*/ 33 h 93"/>
                  <a:gd name="T6" fmla="*/ 0 w 167"/>
                  <a:gd name="T7" fmla="*/ 33 h 93"/>
                  <a:gd name="T8" fmla="*/ 0 w 167"/>
                  <a:gd name="T9" fmla="*/ 7 h 93"/>
                  <a:gd name="T10" fmla="*/ 9 w 167"/>
                  <a:gd name="T11" fmla="*/ 5 h 93"/>
                  <a:gd name="T12" fmla="*/ 20 w 167"/>
                  <a:gd name="T13" fmla="*/ 3 h 93"/>
                  <a:gd name="T14" fmla="*/ 29 w 167"/>
                  <a:gd name="T15" fmla="*/ 1 h 93"/>
                  <a:gd name="T16" fmla="*/ 41 w 167"/>
                  <a:gd name="T17" fmla="*/ 1 h 93"/>
                  <a:gd name="T18" fmla="*/ 50 w 167"/>
                  <a:gd name="T19" fmla="*/ 0 h 93"/>
                  <a:gd name="T20" fmla="*/ 61 w 167"/>
                  <a:gd name="T21" fmla="*/ 0 h 93"/>
                  <a:gd name="T22" fmla="*/ 71 w 167"/>
                  <a:gd name="T23" fmla="*/ 0 h 93"/>
                  <a:gd name="T24" fmla="*/ 82 w 167"/>
                  <a:gd name="T25" fmla="*/ 0 h 93"/>
                  <a:gd name="T26" fmla="*/ 92 w 167"/>
                  <a:gd name="T27" fmla="*/ 0 h 93"/>
                  <a:gd name="T28" fmla="*/ 103 w 167"/>
                  <a:gd name="T29" fmla="*/ 0 h 93"/>
                  <a:gd name="T30" fmla="*/ 113 w 167"/>
                  <a:gd name="T31" fmla="*/ 1 h 93"/>
                  <a:gd name="T32" fmla="*/ 123 w 167"/>
                  <a:gd name="T33" fmla="*/ 2 h 93"/>
                  <a:gd name="T34" fmla="*/ 133 w 167"/>
                  <a:gd name="T35" fmla="*/ 3 h 93"/>
                  <a:gd name="T36" fmla="*/ 144 w 167"/>
                  <a:gd name="T37" fmla="*/ 4 h 93"/>
                  <a:gd name="T38" fmla="*/ 153 w 167"/>
                  <a:gd name="T39" fmla="*/ 5 h 93"/>
                  <a:gd name="T40" fmla="*/ 163 w 167"/>
                  <a:gd name="T41" fmla="*/ 7 h 93"/>
                  <a:gd name="T42" fmla="*/ 166 w 167"/>
                  <a:gd name="T43"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93">
                    <a:moveTo>
                      <a:pt x="166" y="92"/>
                    </a:moveTo>
                    <a:lnTo>
                      <a:pt x="133" y="70"/>
                    </a:lnTo>
                    <a:lnTo>
                      <a:pt x="41" y="33"/>
                    </a:lnTo>
                    <a:lnTo>
                      <a:pt x="0" y="33"/>
                    </a:lnTo>
                    <a:lnTo>
                      <a:pt x="0" y="7"/>
                    </a:lnTo>
                    <a:lnTo>
                      <a:pt x="9" y="5"/>
                    </a:lnTo>
                    <a:lnTo>
                      <a:pt x="20" y="3"/>
                    </a:lnTo>
                    <a:lnTo>
                      <a:pt x="29" y="1"/>
                    </a:lnTo>
                    <a:lnTo>
                      <a:pt x="41" y="1"/>
                    </a:lnTo>
                    <a:lnTo>
                      <a:pt x="50" y="0"/>
                    </a:lnTo>
                    <a:lnTo>
                      <a:pt x="61" y="0"/>
                    </a:lnTo>
                    <a:lnTo>
                      <a:pt x="71" y="0"/>
                    </a:lnTo>
                    <a:lnTo>
                      <a:pt x="82" y="0"/>
                    </a:lnTo>
                    <a:lnTo>
                      <a:pt x="92" y="0"/>
                    </a:lnTo>
                    <a:lnTo>
                      <a:pt x="103" y="0"/>
                    </a:lnTo>
                    <a:lnTo>
                      <a:pt x="113" y="1"/>
                    </a:lnTo>
                    <a:lnTo>
                      <a:pt x="123" y="2"/>
                    </a:lnTo>
                    <a:lnTo>
                      <a:pt x="133" y="3"/>
                    </a:lnTo>
                    <a:lnTo>
                      <a:pt x="144" y="4"/>
                    </a:lnTo>
                    <a:lnTo>
                      <a:pt x="153" y="5"/>
                    </a:lnTo>
                    <a:lnTo>
                      <a:pt x="163" y="7"/>
                    </a:lnTo>
                    <a:lnTo>
                      <a:pt x="166" y="92"/>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18" name="Freeform 902"/>
              <p:cNvSpPr>
                <a:spLocks noChangeAspect="1"/>
              </p:cNvSpPr>
              <p:nvPr/>
            </p:nvSpPr>
            <p:spPr bwMode="auto">
              <a:xfrm flipH="1">
                <a:off x="3483" y="3690"/>
                <a:ext cx="185" cy="126"/>
              </a:xfrm>
              <a:custGeom>
                <a:avLst/>
                <a:gdLst>
                  <a:gd name="T0" fmla="*/ 166 w 194"/>
                  <a:gd name="T1" fmla="*/ 125 h 126"/>
                  <a:gd name="T2" fmla="*/ 124 w 194"/>
                  <a:gd name="T3" fmla="*/ 41 h 126"/>
                  <a:gd name="T4" fmla="*/ 118 w 194"/>
                  <a:gd name="T5" fmla="*/ 39 h 126"/>
                  <a:gd name="T6" fmla="*/ 113 w 194"/>
                  <a:gd name="T7" fmla="*/ 37 h 126"/>
                  <a:gd name="T8" fmla="*/ 108 w 194"/>
                  <a:gd name="T9" fmla="*/ 36 h 126"/>
                  <a:gd name="T10" fmla="*/ 103 w 194"/>
                  <a:gd name="T11" fmla="*/ 34 h 126"/>
                  <a:gd name="T12" fmla="*/ 98 w 194"/>
                  <a:gd name="T13" fmla="*/ 33 h 126"/>
                  <a:gd name="T14" fmla="*/ 91 w 194"/>
                  <a:gd name="T15" fmla="*/ 32 h 126"/>
                  <a:gd name="T16" fmla="*/ 85 w 194"/>
                  <a:gd name="T17" fmla="*/ 32 h 126"/>
                  <a:gd name="T18" fmla="*/ 79 w 194"/>
                  <a:gd name="T19" fmla="*/ 32 h 126"/>
                  <a:gd name="T20" fmla="*/ 72 w 194"/>
                  <a:gd name="T21" fmla="*/ 32 h 126"/>
                  <a:gd name="T22" fmla="*/ 66 w 194"/>
                  <a:gd name="T23" fmla="*/ 32 h 126"/>
                  <a:gd name="T24" fmla="*/ 59 w 194"/>
                  <a:gd name="T25" fmla="*/ 33 h 126"/>
                  <a:gd name="T26" fmla="*/ 52 w 194"/>
                  <a:gd name="T27" fmla="*/ 34 h 126"/>
                  <a:gd name="T28" fmla="*/ 46 w 194"/>
                  <a:gd name="T29" fmla="*/ 35 h 126"/>
                  <a:gd name="T30" fmla="*/ 39 w 194"/>
                  <a:gd name="T31" fmla="*/ 36 h 126"/>
                  <a:gd name="T32" fmla="*/ 31 w 194"/>
                  <a:gd name="T33" fmla="*/ 37 h 126"/>
                  <a:gd name="T34" fmla="*/ 23 w 194"/>
                  <a:gd name="T35" fmla="*/ 52 h 126"/>
                  <a:gd name="T36" fmla="*/ 0 w 194"/>
                  <a:gd name="T37" fmla="*/ 48 h 126"/>
                  <a:gd name="T38" fmla="*/ 2 w 194"/>
                  <a:gd name="T39" fmla="*/ 23 h 126"/>
                  <a:gd name="T40" fmla="*/ 4 w 194"/>
                  <a:gd name="T41" fmla="*/ 21 h 126"/>
                  <a:gd name="T42" fmla="*/ 5 w 194"/>
                  <a:gd name="T43" fmla="*/ 20 h 126"/>
                  <a:gd name="T44" fmla="*/ 6 w 194"/>
                  <a:gd name="T45" fmla="*/ 19 h 126"/>
                  <a:gd name="T46" fmla="*/ 8 w 194"/>
                  <a:gd name="T47" fmla="*/ 19 h 126"/>
                  <a:gd name="T48" fmla="*/ 10 w 194"/>
                  <a:gd name="T49" fmla="*/ 19 h 126"/>
                  <a:gd name="T50" fmla="*/ 17 w 194"/>
                  <a:gd name="T51" fmla="*/ 18 h 126"/>
                  <a:gd name="T52" fmla="*/ 27 w 194"/>
                  <a:gd name="T53" fmla="*/ 15 h 126"/>
                  <a:gd name="T54" fmla="*/ 39 w 194"/>
                  <a:gd name="T55" fmla="*/ 13 h 126"/>
                  <a:gd name="T56" fmla="*/ 49 w 194"/>
                  <a:gd name="T57" fmla="*/ 11 h 126"/>
                  <a:gd name="T58" fmla="*/ 62 w 194"/>
                  <a:gd name="T59" fmla="*/ 9 h 126"/>
                  <a:gd name="T60" fmla="*/ 72 w 194"/>
                  <a:gd name="T61" fmla="*/ 8 h 126"/>
                  <a:gd name="T62" fmla="*/ 84 w 194"/>
                  <a:gd name="T63" fmla="*/ 6 h 126"/>
                  <a:gd name="T64" fmla="*/ 95 w 194"/>
                  <a:gd name="T65" fmla="*/ 5 h 126"/>
                  <a:gd name="T66" fmla="*/ 107 w 194"/>
                  <a:gd name="T67" fmla="*/ 4 h 126"/>
                  <a:gd name="T68" fmla="*/ 117 w 194"/>
                  <a:gd name="T69" fmla="*/ 3 h 126"/>
                  <a:gd name="T70" fmla="*/ 129 w 194"/>
                  <a:gd name="T71" fmla="*/ 3 h 126"/>
                  <a:gd name="T72" fmla="*/ 141 w 194"/>
                  <a:gd name="T73" fmla="*/ 2 h 126"/>
                  <a:gd name="T74" fmla="*/ 152 w 194"/>
                  <a:gd name="T75" fmla="*/ 1 h 126"/>
                  <a:gd name="T76" fmla="*/ 164 w 194"/>
                  <a:gd name="T77" fmla="*/ 1 h 126"/>
                  <a:gd name="T78" fmla="*/ 175 w 194"/>
                  <a:gd name="T79" fmla="*/ 0 h 126"/>
                  <a:gd name="T80" fmla="*/ 187 w 194"/>
                  <a:gd name="T81" fmla="*/ 0 h 126"/>
                  <a:gd name="T82" fmla="*/ 193 w 194"/>
                  <a:gd name="T83"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 h="126">
                    <a:moveTo>
                      <a:pt x="193" y="125"/>
                    </a:moveTo>
                    <a:lnTo>
                      <a:pt x="166" y="125"/>
                    </a:lnTo>
                    <a:lnTo>
                      <a:pt x="126" y="43"/>
                    </a:lnTo>
                    <a:lnTo>
                      <a:pt x="124" y="41"/>
                    </a:lnTo>
                    <a:lnTo>
                      <a:pt x="122" y="40"/>
                    </a:lnTo>
                    <a:lnTo>
                      <a:pt x="118" y="39"/>
                    </a:lnTo>
                    <a:lnTo>
                      <a:pt x="116" y="38"/>
                    </a:lnTo>
                    <a:lnTo>
                      <a:pt x="113" y="37"/>
                    </a:lnTo>
                    <a:lnTo>
                      <a:pt x="111" y="36"/>
                    </a:lnTo>
                    <a:lnTo>
                      <a:pt x="108" y="36"/>
                    </a:lnTo>
                    <a:lnTo>
                      <a:pt x="106" y="35"/>
                    </a:lnTo>
                    <a:lnTo>
                      <a:pt x="103" y="34"/>
                    </a:lnTo>
                    <a:lnTo>
                      <a:pt x="101" y="34"/>
                    </a:lnTo>
                    <a:lnTo>
                      <a:pt x="98" y="33"/>
                    </a:lnTo>
                    <a:lnTo>
                      <a:pt x="94" y="33"/>
                    </a:lnTo>
                    <a:lnTo>
                      <a:pt x="91" y="32"/>
                    </a:lnTo>
                    <a:lnTo>
                      <a:pt x="88" y="32"/>
                    </a:lnTo>
                    <a:lnTo>
                      <a:pt x="85" y="32"/>
                    </a:lnTo>
                    <a:lnTo>
                      <a:pt x="82" y="32"/>
                    </a:lnTo>
                    <a:lnTo>
                      <a:pt x="79" y="32"/>
                    </a:lnTo>
                    <a:lnTo>
                      <a:pt x="76" y="32"/>
                    </a:lnTo>
                    <a:lnTo>
                      <a:pt x="72" y="32"/>
                    </a:lnTo>
                    <a:lnTo>
                      <a:pt x="69" y="32"/>
                    </a:lnTo>
                    <a:lnTo>
                      <a:pt x="66" y="32"/>
                    </a:lnTo>
                    <a:lnTo>
                      <a:pt x="62" y="32"/>
                    </a:lnTo>
                    <a:lnTo>
                      <a:pt x="59" y="33"/>
                    </a:lnTo>
                    <a:lnTo>
                      <a:pt x="56" y="34"/>
                    </a:lnTo>
                    <a:lnTo>
                      <a:pt x="52" y="34"/>
                    </a:lnTo>
                    <a:lnTo>
                      <a:pt x="48" y="34"/>
                    </a:lnTo>
                    <a:lnTo>
                      <a:pt x="46" y="35"/>
                    </a:lnTo>
                    <a:lnTo>
                      <a:pt x="42" y="36"/>
                    </a:lnTo>
                    <a:lnTo>
                      <a:pt x="39" y="36"/>
                    </a:lnTo>
                    <a:lnTo>
                      <a:pt x="35" y="37"/>
                    </a:lnTo>
                    <a:lnTo>
                      <a:pt x="31" y="37"/>
                    </a:lnTo>
                    <a:lnTo>
                      <a:pt x="28" y="38"/>
                    </a:lnTo>
                    <a:lnTo>
                      <a:pt x="23" y="52"/>
                    </a:lnTo>
                    <a:lnTo>
                      <a:pt x="0" y="52"/>
                    </a:lnTo>
                    <a:lnTo>
                      <a:pt x="0" y="48"/>
                    </a:lnTo>
                    <a:lnTo>
                      <a:pt x="2" y="48"/>
                    </a:lnTo>
                    <a:lnTo>
                      <a:pt x="2" y="23"/>
                    </a:lnTo>
                    <a:lnTo>
                      <a:pt x="3" y="22"/>
                    </a:lnTo>
                    <a:lnTo>
                      <a:pt x="4" y="21"/>
                    </a:lnTo>
                    <a:lnTo>
                      <a:pt x="4" y="20"/>
                    </a:lnTo>
                    <a:lnTo>
                      <a:pt x="5" y="20"/>
                    </a:lnTo>
                    <a:lnTo>
                      <a:pt x="6" y="20"/>
                    </a:lnTo>
                    <a:lnTo>
                      <a:pt x="6" y="19"/>
                    </a:lnTo>
                    <a:lnTo>
                      <a:pt x="7" y="19"/>
                    </a:lnTo>
                    <a:lnTo>
                      <a:pt x="8" y="19"/>
                    </a:lnTo>
                    <a:lnTo>
                      <a:pt x="9" y="19"/>
                    </a:lnTo>
                    <a:lnTo>
                      <a:pt x="10" y="19"/>
                    </a:lnTo>
                    <a:lnTo>
                      <a:pt x="12" y="19"/>
                    </a:lnTo>
                    <a:lnTo>
                      <a:pt x="17" y="18"/>
                    </a:lnTo>
                    <a:lnTo>
                      <a:pt x="22" y="16"/>
                    </a:lnTo>
                    <a:lnTo>
                      <a:pt x="27" y="15"/>
                    </a:lnTo>
                    <a:lnTo>
                      <a:pt x="34" y="13"/>
                    </a:lnTo>
                    <a:lnTo>
                      <a:pt x="39" y="13"/>
                    </a:lnTo>
                    <a:lnTo>
                      <a:pt x="44" y="12"/>
                    </a:lnTo>
                    <a:lnTo>
                      <a:pt x="49" y="11"/>
                    </a:lnTo>
                    <a:lnTo>
                      <a:pt x="56" y="10"/>
                    </a:lnTo>
                    <a:lnTo>
                      <a:pt x="62" y="9"/>
                    </a:lnTo>
                    <a:lnTo>
                      <a:pt x="67" y="8"/>
                    </a:lnTo>
                    <a:lnTo>
                      <a:pt x="72" y="8"/>
                    </a:lnTo>
                    <a:lnTo>
                      <a:pt x="78" y="6"/>
                    </a:lnTo>
                    <a:lnTo>
                      <a:pt x="84" y="6"/>
                    </a:lnTo>
                    <a:lnTo>
                      <a:pt x="89" y="6"/>
                    </a:lnTo>
                    <a:lnTo>
                      <a:pt x="95" y="5"/>
                    </a:lnTo>
                    <a:lnTo>
                      <a:pt x="101" y="4"/>
                    </a:lnTo>
                    <a:lnTo>
                      <a:pt x="107" y="4"/>
                    </a:lnTo>
                    <a:lnTo>
                      <a:pt x="112" y="4"/>
                    </a:lnTo>
                    <a:lnTo>
                      <a:pt x="117" y="3"/>
                    </a:lnTo>
                    <a:lnTo>
                      <a:pt x="124" y="3"/>
                    </a:lnTo>
                    <a:lnTo>
                      <a:pt x="129" y="3"/>
                    </a:lnTo>
                    <a:lnTo>
                      <a:pt x="135" y="2"/>
                    </a:lnTo>
                    <a:lnTo>
                      <a:pt x="141" y="2"/>
                    </a:lnTo>
                    <a:lnTo>
                      <a:pt x="147" y="1"/>
                    </a:lnTo>
                    <a:lnTo>
                      <a:pt x="152" y="1"/>
                    </a:lnTo>
                    <a:lnTo>
                      <a:pt x="157" y="1"/>
                    </a:lnTo>
                    <a:lnTo>
                      <a:pt x="164" y="1"/>
                    </a:lnTo>
                    <a:lnTo>
                      <a:pt x="170" y="0"/>
                    </a:lnTo>
                    <a:lnTo>
                      <a:pt x="175" y="0"/>
                    </a:lnTo>
                    <a:lnTo>
                      <a:pt x="180" y="0"/>
                    </a:lnTo>
                    <a:lnTo>
                      <a:pt x="187" y="0"/>
                    </a:lnTo>
                    <a:lnTo>
                      <a:pt x="193" y="0"/>
                    </a:lnTo>
                    <a:lnTo>
                      <a:pt x="193" y="125"/>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19" name="Freeform 903"/>
              <p:cNvSpPr>
                <a:spLocks noChangeAspect="1"/>
              </p:cNvSpPr>
              <p:nvPr/>
            </p:nvSpPr>
            <p:spPr bwMode="auto">
              <a:xfrm flipH="1">
                <a:off x="3483" y="3690"/>
                <a:ext cx="185" cy="126"/>
              </a:xfrm>
              <a:custGeom>
                <a:avLst/>
                <a:gdLst>
                  <a:gd name="T0" fmla="*/ 193 w 194"/>
                  <a:gd name="T1" fmla="*/ 125 h 126"/>
                  <a:gd name="T2" fmla="*/ 166 w 194"/>
                  <a:gd name="T3" fmla="*/ 125 h 126"/>
                  <a:gd name="T4" fmla="*/ 126 w 194"/>
                  <a:gd name="T5" fmla="*/ 43 h 126"/>
                  <a:gd name="T6" fmla="*/ 122 w 194"/>
                  <a:gd name="T7" fmla="*/ 40 h 126"/>
                  <a:gd name="T8" fmla="*/ 116 w 194"/>
                  <a:gd name="T9" fmla="*/ 38 h 126"/>
                  <a:gd name="T10" fmla="*/ 111 w 194"/>
                  <a:gd name="T11" fmla="*/ 36 h 126"/>
                  <a:gd name="T12" fmla="*/ 106 w 194"/>
                  <a:gd name="T13" fmla="*/ 35 h 126"/>
                  <a:gd name="T14" fmla="*/ 101 w 194"/>
                  <a:gd name="T15" fmla="*/ 34 h 126"/>
                  <a:gd name="T16" fmla="*/ 94 w 194"/>
                  <a:gd name="T17" fmla="*/ 33 h 126"/>
                  <a:gd name="T18" fmla="*/ 88 w 194"/>
                  <a:gd name="T19" fmla="*/ 32 h 126"/>
                  <a:gd name="T20" fmla="*/ 82 w 194"/>
                  <a:gd name="T21" fmla="*/ 32 h 126"/>
                  <a:gd name="T22" fmla="*/ 76 w 194"/>
                  <a:gd name="T23" fmla="*/ 32 h 126"/>
                  <a:gd name="T24" fmla="*/ 69 w 194"/>
                  <a:gd name="T25" fmla="*/ 32 h 126"/>
                  <a:gd name="T26" fmla="*/ 62 w 194"/>
                  <a:gd name="T27" fmla="*/ 32 h 126"/>
                  <a:gd name="T28" fmla="*/ 56 w 194"/>
                  <a:gd name="T29" fmla="*/ 34 h 126"/>
                  <a:gd name="T30" fmla="*/ 48 w 194"/>
                  <a:gd name="T31" fmla="*/ 34 h 126"/>
                  <a:gd name="T32" fmla="*/ 42 w 194"/>
                  <a:gd name="T33" fmla="*/ 36 h 126"/>
                  <a:gd name="T34" fmla="*/ 35 w 194"/>
                  <a:gd name="T35" fmla="*/ 37 h 126"/>
                  <a:gd name="T36" fmla="*/ 28 w 194"/>
                  <a:gd name="T37" fmla="*/ 38 h 126"/>
                  <a:gd name="T38" fmla="*/ 23 w 194"/>
                  <a:gd name="T39" fmla="*/ 52 h 126"/>
                  <a:gd name="T40" fmla="*/ 0 w 194"/>
                  <a:gd name="T41" fmla="*/ 52 h 126"/>
                  <a:gd name="T42" fmla="*/ 0 w 194"/>
                  <a:gd name="T43" fmla="*/ 48 h 126"/>
                  <a:gd name="T44" fmla="*/ 2 w 194"/>
                  <a:gd name="T45" fmla="*/ 48 h 126"/>
                  <a:gd name="T46" fmla="*/ 2 w 194"/>
                  <a:gd name="T47" fmla="*/ 23 h 126"/>
                  <a:gd name="T48" fmla="*/ 3 w 194"/>
                  <a:gd name="T49" fmla="*/ 22 h 126"/>
                  <a:gd name="T50" fmla="*/ 5 w 194"/>
                  <a:gd name="T51" fmla="*/ 20 h 126"/>
                  <a:gd name="T52" fmla="*/ 8 w 194"/>
                  <a:gd name="T53" fmla="*/ 19 h 126"/>
                  <a:gd name="T54" fmla="*/ 12 w 194"/>
                  <a:gd name="T55" fmla="*/ 19 h 126"/>
                  <a:gd name="T56" fmla="*/ 22 w 194"/>
                  <a:gd name="T57" fmla="*/ 16 h 126"/>
                  <a:gd name="T58" fmla="*/ 34 w 194"/>
                  <a:gd name="T59" fmla="*/ 13 h 126"/>
                  <a:gd name="T60" fmla="*/ 44 w 194"/>
                  <a:gd name="T61" fmla="*/ 12 h 126"/>
                  <a:gd name="T62" fmla="*/ 56 w 194"/>
                  <a:gd name="T63" fmla="*/ 10 h 126"/>
                  <a:gd name="T64" fmla="*/ 67 w 194"/>
                  <a:gd name="T65" fmla="*/ 8 h 126"/>
                  <a:gd name="T66" fmla="*/ 78 w 194"/>
                  <a:gd name="T67" fmla="*/ 6 h 126"/>
                  <a:gd name="T68" fmla="*/ 89 w 194"/>
                  <a:gd name="T69" fmla="*/ 6 h 126"/>
                  <a:gd name="T70" fmla="*/ 101 w 194"/>
                  <a:gd name="T71" fmla="*/ 4 h 126"/>
                  <a:gd name="T72" fmla="*/ 112 w 194"/>
                  <a:gd name="T73" fmla="*/ 4 h 126"/>
                  <a:gd name="T74" fmla="*/ 124 w 194"/>
                  <a:gd name="T75" fmla="*/ 3 h 126"/>
                  <a:gd name="T76" fmla="*/ 135 w 194"/>
                  <a:gd name="T77" fmla="*/ 2 h 126"/>
                  <a:gd name="T78" fmla="*/ 147 w 194"/>
                  <a:gd name="T79" fmla="*/ 1 h 126"/>
                  <a:gd name="T80" fmla="*/ 157 w 194"/>
                  <a:gd name="T81" fmla="*/ 1 h 126"/>
                  <a:gd name="T82" fmla="*/ 170 w 194"/>
                  <a:gd name="T83" fmla="*/ 0 h 126"/>
                  <a:gd name="T84" fmla="*/ 180 w 194"/>
                  <a:gd name="T85" fmla="*/ 0 h 126"/>
                  <a:gd name="T86" fmla="*/ 193 w 194"/>
                  <a:gd name="T87" fmla="*/ 0 h 126"/>
                  <a:gd name="T88" fmla="*/ 193 w 194"/>
                  <a:gd name="T89"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126">
                    <a:moveTo>
                      <a:pt x="193" y="125"/>
                    </a:moveTo>
                    <a:lnTo>
                      <a:pt x="166" y="125"/>
                    </a:lnTo>
                    <a:lnTo>
                      <a:pt x="126" y="43"/>
                    </a:lnTo>
                    <a:lnTo>
                      <a:pt x="122" y="40"/>
                    </a:lnTo>
                    <a:lnTo>
                      <a:pt x="116" y="38"/>
                    </a:lnTo>
                    <a:lnTo>
                      <a:pt x="111" y="36"/>
                    </a:lnTo>
                    <a:lnTo>
                      <a:pt x="106" y="35"/>
                    </a:lnTo>
                    <a:lnTo>
                      <a:pt x="101" y="34"/>
                    </a:lnTo>
                    <a:lnTo>
                      <a:pt x="94" y="33"/>
                    </a:lnTo>
                    <a:lnTo>
                      <a:pt x="88" y="32"/>
                    </a:lnTo>
                    <a:lnTo>
                      <a:pt x="82" y="32"/>
                    </a:lnTo>
                    <a:lnTo>
                      <a:pt x="76" y="32"/>
                    </a:lnTo>
                    <a:lnTo>
                      <a:pt x="69" y="32"/>
                    </a:lnTo>
                    <a:lnTo>
                      <a:pt x="62" y="32"/>
                    </a:lnTo>
                    <a:lnTo>
                      <a:pt x="56" y="34"/>
                    </a:lnTo>
                    <a:lnTo>
                      <a:pt x="48" y="34"/>
                    </a:lnTo>
                    <a:lnTo>
                      <a:pt x="42" y="36"/>
                    </a:lnTo>
                    <a:lnTo>
                      <a:pt x="35" y="37"/>
                    </a:lnTo>
                    <a:lnTo>
                      <a:pt x="28" y="38"/>
                    </a:lnTo>
                    <a:lnTo>
                      <a:pt x="23" y="52"/>
                    </a:lnTo>
                    <a:lnTo>
                      <a:pt x="0" y="52"/>
                    </a:lnTo>
                    <a:lnTo>
                      <a:pt x="0" y="48"/>
                    </a:lnTo>
                    <a:lnTo>
                      <a:pt x="2" y="48"/>
                    </a:lnTo>
                    <a:lnTo>
                      <a:pt x="2" y="23"/>
                    </a:lnTo>
                    <a:lnTo>
                      <a:pt x="3" y="22"/>
                    </a:lnTo>
                    <a:lnTo>
                      <a:pt x="5" y="20"/>
                    </a:lnTo>
                    <a:lnTo>
                      <a:pt x="8" y="19"/>
                    </a:lnTo>
                    <a:lnTo>
                      <a:pt x="12" y="19"/>
                    </a:lnTo>
                    <a:lnTo>
                      <a:pt x="22" y="16"/>
                    </a:lnTo>
                    <a:lnTo>
                      <a:pt x="34" y="13"/>
                    </a:lnTo>
                    <a:lnTo>
                      <a:pt x="44" y="12"/>
                    </a:lnTo>
                    <a:lnTo>
                      <a:pt x="56" y="10"/>
                    </a:lnTo>
                    <a:lnTo>
                      <a:pt x="67" y="8"/>
                    </a:lnTo>
                    <a:lnTo>
                      <a:pt x="78" y="6"/>
                    </a:lnTo>
                    <a:lnTo>
                      <a:pt x="89" y="6"/>
                    </a:lnTo>
                    <a:lnTo>
                      <a:pt x="101" y="4"/>
                    </a:lnTo>
                    <a:lnTo>
                      <a:pt x="112" y="4"/>
                    </a:lnTo>
                    <a:lnTo>
                      <a:pt x="124" y="3"/>
                    </a:lnTo>
                    <a:lnTo>
                      <a:pt x="135" y="2"/>
                    </a:lnTo>
                    <a:lnTo>
                      <a:pt x="147" y="1"/>
                    </a:lnTo>
                    <a:lnTo>
                      <a:pt x="157" y="1"/>
                    </a:lnTo>
                    <a:lnTo>
                      <a:pt x="170" y="0"/>
                    </a:lnTo>
                    <a:lnTo>
                      <a:pt x="180" y="0"/>
                    </a:lnTo>
                    <a:lnTo>
                      <a:pt x="193" y="0"/>
                    </a:lnTo>
                    <a:lnTo>
                      <a:pt x="193" y="125"/>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20" name="Freeform 904"/>
              <p:cNvSpPr>
                <a:spLocks noChangeAspect="1"/>
              </p:cNvSpPr>
              <p:nvPr/>
            </p:nvSpPr>
            <p:spPr bwMode="auto">
              <a:xfrm flipH="1">
                <a:off x="2971" y="3601"/>
                <a:ext cx="523" cy="215"/>
              </a:xfrm>
              <a:custGeom>
                <a:avLst/>
                <a:gdLst>
                  <a:gd name="T0" fmla="*/ 326 w 549"/>
                  <a:gd name="T1" fmla="*/ 197 h 215"/>
                  <a:gd name="T2" fmla="*/ 350 w 549"/>
                  <a:gd name="T3" fmla="*/ 139 h 215"/>
                  <a:gd name="T4" fmla="*/ 353 w 549"/>
                  <a:gd name="T5" fmla="*/ 136 h 215"/>
                  <a:gd name="T6" fmla="*/ 355 w 549"/>
                  <a:gd name="T7" fmla="*/ 134 h 215"/>
                  <a:gd name="T8" fmla="*/ 357 w 549"/>
                  <a:gd name="T9" fmla="*/ 131 h 215"/>
                  <a:gd name="T10" fmla="*/ 360 w 549"/>
                  <a:gd name="T11" fmla="*/ 129 h 215"/>
                  <a:gd name="T12" fmla="*/ 362 w 549"/>
                  <a:gd name="T13" fmla="*/ 128 h 215"/>
                  <a:gd name="T14" fmla="*/ 364 w 549"/>
                  <a:gd name="T15" fmla="*/ 127 h 215"/>
                  <a:gd name="T16" fmla="*/ 368 w 549"/>
                  <a:gd name="T17" fmla="*/ 125 h 215"/>
                  <a:gd name="T18" fmla="*/ 372 w 549"/>
                  <a:gd name="T19" fmla="*/ 124 h 215"/>
                  <a:gd name="T20" fmla="*/ 375 w 549"/>
                  <a:gd name="T21" fmla="*/ 122 h 215"/>
                  <a:gd name="T22" fmla="*/ 383 w 549"/>
                  <a:gd name="T23" fmla="*/ 121 h 215"/>
                  <a:gd name="T24" fmla="*/ 392 w 549"/>
                  <a:gd name="T25" fmla="*/ 119 h 215"/>
                  <a:gd name="T26" fmla="*/ 400 w 549"/>
                  <a:gd name="T27" fmla="*/ 118 h 215"/>
                  <a:gd name="T28" fmla="*/ 409 w 549"/>
                  <a:gd name="T29" fmla="*/ 117 h 215"/>
                  <a:gd name="T30" fmla="*/ 417 w 549"/>
                  <a:gd name="T31" fmla="*/ 117 h 215"/>
                  <a:gd name="T32" fmla="*/ 425 w 549"/>
                  <a:gd name="T33" fmla="*/ 117 h 215"/>
                  <a:gd name="T34" fmla="*/ 432 w 549"/>
                  <a:gd name="T35" fmla="*/ 117 h 215"/>
                  <a:gd name="T36" fmla="*/ 441 w 549"/>
                  <a:gd name="T37" fmla="*/ 118 h 215"/>
                  <a:gd name="T38" fmla="*/ 449 w 549"/>
                  <a:gd name="T39" fmla="*/ 120 h 215"/>
                  <a:gd name="T40" fmla="*/ 457 w 549"/>
                  <a:gd name="T41" fmla="*/ 121 h 215"/>
                  <a:gd name="T42" fmla="*/ 463 w 549"/>
                  <a:gd name="T43" fmla="*/ 122 h 215"/>
                  <a:gd name="T44" fmla="*/ 467 w 549"/>
                  <a:gd name="T45" fmla="*/ 124 h 215"/>
                  <a:gd name="T46" fmla="*/ 470 w 549"/>
                  <a:gd name="T47" fmla="*/ 124 h 215"/>
                  <a:gd name="T48" fmla="*/ 474 w 549"/>
                  <a:gd name="T49" fmla="*/ 125 h 215"/>
                  <a:gd name="T50" fmla="*/ 478 w 549"/>
                  <a:gd name="T51" fmla="*/ 127 h 215"/>
                  <a:gd name="T52" fmla="*/ 482 w 549"/>
                  <a:gd name="T53" fmla="*/ 128 h 215"/>
                  <a:gd name="T54" fmla="*/ 486 w 549"/>
                  <a:gd name="T55" fmla="*/ 130 h 215"/>
                  <a:gd name="T56" fmla="*/ 490 w 549"/>
                  <a:gd name="T57" fmla="*/ 132 h 215"/>
                  <a:gd name="T58" fmla="*/ 492 w 549"/>
                  <a:gd name="T59" fmla="*/ 134 h 215"/>
                  <a:gd name="T60" fmla="*/ 494 w 549"/>
                  <a:gd name="T61" fmla="*/ 136 h 215"/>
                  <a:gd name="T62" fmla="*/ 497 w 549"/>
                  <a:gd name="T63" fmla="*/ 138 h 215"/>
                  <a:gd name="T64" fmla="*/ 548 w 549"/>
                  <a:gd name="T65" fmla="*/ 163 h 215"/>
                  <a:gd name="T66" fmla="*/ 548 w 549"/>
                  <a:gd name="T67" fmla="*/ 87 h 215"/>
                  <a:gd name="T68" fmla="*/ 546 w 549"/>
                  <a:gd name="T69" fmla="*/ 83 h 215"/>
                  <a:gd name="T70" fmla="*/ 545 w 549"/>
                  <a:gd name="T71" fmla="*/ 80 h 215"/>
                  <a:gd name="T72" fmla="*/ 543 w 549"/>
                  <a:gd name="T73" fmla="*/ 79 h 215"/>
                  <a:gd name="T74" fmla="*/ 542 w 549"/>
                  <a:gd name="T75" fmla="*/ 77 h 215"/>
                  <a:gd name="T76" fmla="*/ 540 w 549"/>
                  <a:gd name="T77" fmla="*/ 75 h 215"/>
                  <a:gd name="T78" fmla="*/ 536 w 549"/>
                  <a:gd name="T79" fmla="*/ 73 h 215"/>
                  <a:gd name="T80" fmla="*/ 534 w 549"/>
                  <a:gd name="T81" fmla="*/ 71 h 215"/>
                  <a:gd name="T82" fmla="*/ 530 w 549"/>
                  <a:gd name="T83" fmla="*/ 69 h 215"/>
                  <a:gd name="T84" fmla="*/ 17 w 549"/>
                  <a:gd name="T85" fmla="*/ 14 h 215"/>
                  <a:gd name="T86" fmla="*/ 0 w 549"/>
                  <a:gd name="T87" fmla="*/ 1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215">
                    <a:moveTo>
                      <a:pt x="12" y="214"/>
                    </a:moveTo>
                    <a:lnTo>
                      <a:pt x="287" y="214"/>
                    </a:lnTo>
                    <a:lnTo>
                      <a:pt x="326" y="197"/>
                    </a:lnTo>
                    <a:lnTo>
                      <a:pt x="347" y="141"/>
                    </a:lnTo>
                    <a:lnTo>
                      <a:pt x="349" y="140"/>
                    </a:lnTo>
                    <a:lnTo>
                      <a:pt x="350" y="139"/>
                    </a:lnTo>
                    <a:lnTo>
                      <a:pt x="351" y="138"/>
                    </a:lnTo>
                    <a:lnTo>
                      <a:pt x="352" y="137"/>
                    </a:lnTo>
                    <a:lnTo>
                      <a:pt x="353" y="136"/>
                    </a:lnTo>
                    <a:lnTo>
                      <a:pt x="353" y="135"/>
                    </a:lnTo>
                    <a:lnTo>
                      <a:pt x="354" y="134"/>
                    </a:lnTo>
                    <a:lnTo>
                      <a:pt x="355" y="134"/>
                    </a:lnTo>
                    <a:lnTo>
                      <a:pt x="355" y="132"/>
                    </a:lnTo>
                    <a:lnTo>
                      <a:pt x="356" y="132"/>
                    </a:lnTo>
                    <a:lnTo>
                      <a:pt x="357" y="131"/>
                    </a:lnTo>
                    <a:lnTo>
                      <a:pt x="358" y="130"/>
                    </a:lnTo>
                    <a:lnTo>
                      <a:pt x="359" y="129"/>
                    </a:lnTo>
                    <a:lnTo>
                      <a:pt x="360" y="129"/>
                    </a:lnTo>
                    <a:lnTo>
                      <a:pt x="360" y="128"/>
                    </a:lnTo>
                    <a:lnTo>
                      <a:pt x="361" y="128"/>
                    </a:lnTo>
                    <a:lnTo>
                      <a:pt x="362" y="128"/>
                    </a:lnTo>
                    <a:lnTo>
                      <a:pt x="362" y="127"/>
                    </a:lnTo>
                    <a:lnTo>
                      <a:pt x="363" y="127"/>
                    </a:lnTo>
                    <a:lnTo>
                      <a:pt x="364" y="127"/>
                    </a:lnTo>
                    <a:lnTo>
                      <a:pt x="365" y="126"/>
                    </a:lnTo>
                    <a:lnTo>
                      <a:pt x="367" y="125"/>
                    </a:lnTo>
                    <a:lnTo>
                      <a:pt x="368" y="125"/>
                    </a:lnTo>
                    <a:lnTo>
                      <a:pt x="369" y="124"/>
                    </a:lnTo>
                    <a:lnTo>
                      <a:pt x="371" y="124"/>
                    </a:lnTo>
                    <a:lnTo>
                      <a:pt x="372" y="124"/>
                    </a:lnTo>
                    <a:lnTo>
                      <a:pt x="373" y="123"/>
                    </a:lnTo>
                    <a:lnTo>
                      <a:pt x="374" y="123"/>
                    </a:lnTo>
                    <a:lnTo>
                      <a:pt x="375" y="122"/>
                    </a:lnTo>
                    <a:lnTo>
                      <a:pt x="377" y="122"/>
                    </a:lnTo>
                    <a:lnTo>
                      <a:pt x="380" y="121"/>
                    </a:lnTo>
                    <a:lnTo>
                      <a:pt x="383" y="121"/>
                    </a:lnTo>
                    <a:lnTo>
                      <a:pt x="386" y="120"/>
                    </a:lnTo>
                    <a:lnTo>
                      <a:pt x="389" y="120"/>
                    </a:lnTo>
                    <a:lnTo>
                      <a:pt x="392" y="119"/>
                    </a:lnTo>
                    <a:lnTo>
                      <a:pt x="395" y="118"/>
                    </a:lnTo>
                    <a:lnTo>
                      <a:pt x="398" y="118"/>
                    </a:lnTo>
                    <a:lnTo>
                      <a:pt x="400" y="118"/>
                    </a:lnTo>
                    <a:lnTo>
                      <a:pt x="403" y="118"/>
                    </a:lnTo>
                    <a:lnTo>
                      <a:pt x="406" y="117"/>
                    </a:lnTo>
                    <a:lnTo>
                      <a:pt x="409" y="117"/>
                    </a:lnTo>
                    <a:lnTo>
                      <a:pt x="411" y="117"/>
                    </a:lnTo>
                    <a:lnTo>
                      <a:pt x="415" y="117"/>
                    </a:lnTo>
                    <a:lnTo>
                      <a:pt x="417" y="117"/>
                    </a:lnTo>
                    <a:lnTo>
                      <a:pt x="420" y="117"/>
                    </a:lnTo>
                    <a:lnTo>
                      <a:pt x="422" y="117"/>
                    </a:lnTo>
                    <a:lnTo>
                      <a:pt x="425" y="117"/>
                    </a:lnTo>
                    <a:lnTo>
                      <a:pt x="427" y="117"/>
                    </a:lnTo>
                    <a:lnTo>
                      <a:pt x="430" y="117"/>
                    </a:lnTo>
                    <a:lnTo>
                      <a:pt x="432" y="117"/>
                    </a:lnTo>
                    <a:lnTo>
                      <a:pt x="436" y="118"/>
                    </a:lnTo>
                    <a:lnTo>
                      <a:pt x="438" y="118"/>
                    </a:lnTo>
                    <a:lnTo>
                      <a:pt x="441" y="118"/>
                    </a:lnTo>
                    <a:lnTo>
                      <a:pt x="444" y="118"/>
                    </a:lnTo>
                    <a:lnTo>
                      <a:pt x="446" y="119"/>
                    </a:lnTo>
                    <a:lnTo>
                      <a:pt x="449" y="120"/>
                    </a:lnTo>
                    <a:lnTo>
                      <a:pt x="451" y="120"/>
                    </a:lnTo>
                    <a:lnTo>
                      <a:pt x="453" y="121"/>
                    </a:lnTo>
                    <a:lnTo>
                      <a:pt x="457" y="121"/>
                    </a:lnTo>
                    <a:lnTo>
                      <a:pt x="460" y="122"/>
                    </a:lnTo>
                    <a:lnTo>
                      <a:pt x="462" y="122"/>
                    </a:lnTo>
                    <a:lnTo>
                      <a:pt x="463" y="122"/>
                    </a:lnTo>
                    <a:lnTo>
                      <a:pt x="465" y="123"/>
                    </a:lnTo>
                    <a:lnTo>
                      <a:pt x="466" y="123"/>
                    </a:lnTo>
                    <a:lnTo>
                      <a:pt x="467" y="124"/>
                    </a:lnTo>
                    <a:lnTo>
                      <a:pt x="468" y="124"/>
                    </a:lnTo>
                    <a:lnTo>
                      <a:pt x="469" y="124"/>
                    </a:lnTo>
                    <a:lnTo>
                      <a:pt x="470" y="124"/>
                    </a:lnTo>
                    <a:lnTo>
                      <a:pt x="471" y="125"/>
                    </a:lnTo>
                    <a:lnTo>
                      <a:pt x="472" y="125"/>
                    </a:lnTo>
                    <a:lnTo>
                      <a:pt x="474" y="125"/>
                    </a:lnTo>
                    <a:lnTo>
                      <a:pt x="476" y="126"/>
                    </a:lnTo>
                    <a:lnTo>
                      <a:pt x="477" y="126"/>
                    </a:lnTo>
                    <a:lnTo>
                      <a:pt x="478" y="127"/>
                    </a:lnTo>
                    <a:lnTo>
                      <a:pt x="480" y="127"/>
                    </a:lnTo>
                    <a:lnTo>
                      <a:pt x="481" y="128"/>
                    </a:lnTo>
                    <a:lnTo>
                      <a:pt x="482" y="128"/>
                    </a:lnTo>
                    <a:lnTo>
                      <a:pt x="484" y="129"/>
                    </a:lnTo>
                    <a:lnTo>
                      <a:pt x="485" y="129"/>
                    </a:lnTo>
                    <a:lnTo>
                      <a:pt x="486" y="130"/>
                    </a:lnTo>
                    <a:lnTo>
                      <a:pt x="487" y="130"/>
                    </a:lnTo>
                    <a:lnTo>
                      <a:pt x="488" y="131"/>
                    </a:lnTo>
                    <a:lnTo>
                      <a:pt x="490" y="132"/>
                    </a:lnTo>
                    <a:lnTo>
                      <a:pt x="491" y="132"/>
                    </a:lnTo>
                    <a:lnTo>
                      <a:pt x="491" y="133"/>
                    </a:lnTo>
                    <a:lnTo>
                      <a:pt x="492" y="134"/>
                    </a:lnTo>
                    <a:lnTo>
                      <a:pt x="493" y="134"/>
                    </a:lnTo>
                    <a:lnTo>
                      <a:pt x="494" y="135"/>
                    </a:lnTo>
                    <a:lnTo>
                      <a:pt x="494" y="136"/>
                    </a:lnTo>
                    <a:lnTo>
                      <a:pt x="495" y="136"/>
                    </a:lnTo>
                    <a:lnTo>
                      <a:pt x="497" y="137"/>
                    </a:lnTo>
                    <a:lnTo>
                      <a:pt x="497" y="138"/>
                    </a:lnTo>
                    <a:lnTo>
                      <a:pt x="497" y="139"/>
                    </a:lnTo>
                    <a:lnTo>
                      <a:pt x="511" y="163"/>
                    </a:lnTo>
                    <a:lnTo>
                      <a:pt x="548" y="163"/>
                    </a:lnTo>
                    <a:lnTo>
                      <a:pt x="548" y="89"/>
                    </a:lnTo>
                    <a:lnTo>
                      <a:pt x="548" y="88"/>
                    </a:lnTo>
                    <a:lnTo>
                      <a:pt x="548" y="87"/>
                    </a:lnTo>
                    <a:lnTo>
                      <a:pt x="547" y="86"/>
                    </a:lnTo>
                    <a:lnTo>
                      <a:pt x="547" y="84"/>
                    </a:lnTo>
                    <a:lnTo>
                      <a:pt x="546" y="83"/>
                    </a:lnTo>
                    <a:lnTo>
                      <a:pt x="545" y="82"/>
                    </a:lnTo>
                    <a:lnTo>
                      <a:pt x="545" y="81"/>
                    </a:lnTo>
                    <a:lnTo>
                      <a:pt x="545" y="80"/>
                    </a:lnTo>
                    <a:lnTo>
                      <a:pt x="544" y="80"/>
                    </a:lnTo>
                    <a:lnTo>
                      <a:pt x="544" y="79"/>
                    </a:lnTo>
                    <a:lnTo>
                      <a:pt x="543" y="79"/>
                    </a:lnTo>
                    <a:lnTo>
                      <a:pt x="543" y="78"/>
                    </a:lnTo>
                    <a:lnTo>
                      <a:pt x="543" y="77"/>
                    </a:lnTo>
                    <a:lnTo>
                      <a:pt x="542" y="77"/>
                    </a:lnTo>
                    <a:lnTo>
                      <a:pt x="541" y="76"/>
                    </a:lnTo>
                    <a:lnTo>
                      <a:pt x="541" y="75"/>
                    </a:lnTo>
                    <a:lnTo>
                      <a:pt x="540" y="75"/>
                    </a:lnTo>
                    <a:lnTo>
                      <a:pt x="539" y="74"/>
                    </a:lnTo>
                    <a:lnTo>
                      <a:pt x="537" y="73"/>
                    </a:lnTo>
                    <a:lnTo>
                      <a:pt x="536" y="73"/>
                    </a:lnTo>
                    <a:lnTo>
                      <a:pt x="535" y="72"/>
                    </a:lnTo>
                    <a:lnTo>
                      <a:pt x="534" y="72"/>
                    </a:lnTo>
                    <a:lnTo>
                      <a:pt x="534" y="71"/>
                    </a:lnTo>
                    <a:lnTo>
                      <a:pt x="533" y="71"/>
                    </a:lnTo>
                    <a:lnTo>
                      <a:pt x="532" y="70"/>
                    </a:lnTo>
                    <a:lnTo>
                      <a:pt x="530" y="69"/>
                    </a:lnTo>
                    <a:lnTo>
                      <a:pt x="314" y="0"/>
                    </a:lnTo>
                    <a:lnTo>
                      <a:pt x="39" y="0"/>
                    </a:lnTo>
                    <a:lnTo>
                      <a:pt x="17" y="14"/>
                    </a:lnTo>
                    <a:lnTo>
                      <a:pt x="4" y="89"/>
                    </a:lnTo>
                    <a:lnTo>
                      <a:pt x="0" y="89"/>
                    </a:lnTo>
                    <a:lnTo>
                      <a:pt x="0" y="115"/>
                    </a:lnTo>
                    <a:lnTo>
                      <a:pt x="12" y="115"/>
                    </a:lnTo>
                    <a:lnTo>
                      <a:pt x="12" y="214"/>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21" name="Freeform 905"/>
              <p:cNvSpPr>
                <a:spLocks noChangeAspect="1"/>
              </p:cNvSpPr>
              <p:nvPr/>
            </p:nvSpPr>
            <p:spPr bwMode="auto">
              <a:xfrm flipH="1">
                <a:off x="2971" y="3601"/>
                <a:ext cx="523" cy="215"/>
              </a:xfrm>
              <a:custGeom>
                <a:avLst/>
                <a:gdLst>
                  <a:gd name="T0" fmla="*/ 12 w 549"/>
                  <a:gd name="T1" fmla="*/ 214 h 215"/>
                  <a:gd name="T2" fmla="*/ 287 w 549"/>
                  <a:gd name="T3" fmla="*/ 214 h 215"/>
                  <a:gd name="T4" fmla="*/ 326 w 549"/>
                  <a:gd name="T5" fmla="*/ 197 h 215"/>
                  <a:gd name="T6" fmla="*/ 347 w 549"/>
                  <a:gd name="T7" fmla="*/ 141 h 215"/>
                  <a:gd name="T8" fmla="*/ 352 w 549"/>
                  <a:gd name="T9" fmla="*/ 137 h 215"/>
                  <a:gd name="T10" fmla="*/ 355 w 549"/>
                  <a:gd name="T11" fmla="*/ 134 h 215"/>
                  <a:gd name="T12" fmla="*/ 358 w 549"/>
                  <a:gd name="T13" fmla="*/ 130 h 215"/>
                  <a:gd name="T14" fmla="*/ 360 w 549"/>
                  <a:gd name="T15" fmla="*/ 128 h 215"/>
                  <a:gd name="T16" fmla="*/ 363 w 549"/>
                  <a:gd name="T17" fmla="*/ 127 h 215"/>
                  <a:gd name="T18" fmla="*/ 367 w 549"/>
                  <a:gd name="T19" fmla="*/ 125 h 215"/>
                  <a:gd name="T20" fmla="*/ 371 w 549"/>
                  <a:gd name="T21" fmla="*/ 124 h 215"/>
                  <a:gd name="T22" fmla="*/ 375 w 549"/>
                  <a:gd name="T23" fmla="*/ 122 h 215"/>
                  <a:gd name="T24" fmla="*/ 386 w 549"/>
                  <a:gd name="T25" fmla="*/ 120 h 215"/>
                  <a:gd name="T26" fmla="*/ 398 w 549"/>
                  <a:gd name="T27" fmla="*/ 118 h 215"/>
                  <a:gd name="T28" fmla="*/ 409 w 549"/>
                  <a:gd name="T29" fmla="*/ 117 h 215"/>
                  <a:gd name="T30" fmla="*/ 420 w 549"/>
                  <a:gd name="T31" fmla="*/ 117 h 215"/>
                  <a:gd name="T32" fmla="*/ 430 w 549"/>
                  <a:gd name="T33" fmla="*/ 117 h 215"/>
                  <a:gd name="T34" fmla="*/ 441 w 549"/>
                  <a:gd name="T35" fmla="*/ 118 h 215"/>
                  <a:gd name="T36" fmla="*/ 451 w 549"/>
                  <a:gd name="T37" fmla="*/ 120 h 215"/>
                  <a:gd name="T38" fmla="*/ 462 w 549"/>
                  <a:gd name="T39" fmla="*/ 122 h 215"/>
                  <a:gd name="T40" fmla="*/ 467 w 549"/>
                  <a:gd name="T41" fmla="*/ 124 h 215"/>
                  <a:gd name="T42" fmla="*/ 471 w 549"/>
                  <a:gd name="T43" fmla="*/ 125 h 215"/>
                  <a:gd name="T44" fmla="*/ 477 w 549"/>
                  <a:gd name="T45" fmla="*/ 126 h 215"/>
                  <a:gd name="T46" fmla="*/ 482 w 549"/>
                  <a:gd name="T47" fmla="*/ 128 h 215"/>
                  <a:gd name="T48" fmla="*/ 487 w 549"/>
                  <a:gd name="T49" fmla="*/ 130 h 215"/>
                  <a:gd name="T50" fmla="*/ 491 w 549"/>
                  <a:gd name="T51" fmla="*/ 133 h 215"/>
                  <a:gd name="T52" fmla="*/ 494 w 549"/>
                  <a:gd name="T53" fmla="*/ 136 h 215"/>
                  <a:gd name="T54" fmla="*/ 497 w 549"/>
                  <a:gd name="T55" fmla="*/ 139 h 215"/>
                  <a:gd name="T56" fmla="*/ 511 w 549"/>
                  <a:gd name="T57" fmla="*/ 163 h 215"/>
                  <a:gd name="T58" fmla="*/ 548 w 549"/>
                  <a:gd name="T59" fmla="*/ 163 h 215"/>
                  <a:gd name="T60" fmla="*/ 548 w 549"/>
                  <a:gd name="T61" fmla="*/ 89 h 215"/>
                  <a:gd name="T62" fmla="*/ 547 w 549"/>
                  <a:gd name="T63" fmla="*/ 86 h 215"/>
                  <a:gd name="T64" fmla="*/ 545 w 549"/>
                  <a:gd name="T65" fmla="*/ 82 h 215"/>
                  <a:gd name="T66" fmla="*/ 544 w 549"/>
                  <a:gd name="T67" fmla="*/ 80 h 215"/>
                  <a:gd name="T68" fmla="*/ 543 w 549"/>
                  <a:gd name="T69" fmla="*/ 77 h 215"/>
                  <a:gd name="T70" fmla="*/ 541 w 549"/>
                  <a:gd name="T71" fmla="*/ 75 h 215"/>
                  <a:gd name="T72" fmla="*/ 537 w 549"/>
                  <a:gd name="T73" fmla="*/ 73 h 215"/>
                  <a:gd name="T74" fmla="*/ 534 w 549"/>
                  <a:gd name="T75" fmla="*/ 71 h 215"/>
                  <a:gd name="T76" fmla="*/ 530 w 549"/>
                  <a:gd name="T77" fmla="*/ 69 h 215"/>
                  <a:gd name="T78" fmla="*/ 314 w 549"/>
                  <a:gd name="T79" fmla="*/ 0 h 215"/>
                  <a:gd name="T80" fmla="*/ 39 w 549"/>
                  <a:gd name="T81" fmla="*/ 0 h 215"/>
                  <a:gd name="T82" fmla="*/ 17 w 549"/>
                  <a:gd name="T83" fmla="*/ 14 h 215"/>
                  <a:gd name="T84" fmla="*/ 4 w 549"/>
                  <a:gd name="T85" fmla="*/ 89 h 215"/>
                  <a:gd name="T86" fmla="*/ 0 w 549"/>
                  <a:gd name="T87" fmla="*/ 89 h 215"/>
                  <a:gd name="T88" fmla="*/ 0 w 549"/>
                  <a:gd name="T89" fmla="*/ 115 h 215"/>
                  <a:gd name="T90" fmla="*/ 12 w 549"/>
                  <a:gd name="T91" fmla="*/ 115 h 215"/>
                  <a:gd name="T92" fmla="*/ 12 w 549"/>
                  <a:gd name="T93"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9" h="215">
                    <a:moveTo>
                      <a:pt x="12" y="214"/>
                    </a:moveTo>
                    <a:lnTo>
                      <a:pt x="287" y="214"/>
                    </a:lnTo>
                    <a:lnTo>
                      <a:pt x="326" y="197"/>
                    </a:lnTo>
                    <a:lnTo>
                      <a:pt x="347" y="141"/>
                    </a:lnTo>
                    <a:lnTo>
                      <a:pt x="352" y="137"/>
                    </a:lnTo>
                    <a:lnTo>
                      <a:pt x="355" y="134"/>
                    </a:lnTo>
                    <a:lnTo>
                      <a:pt x="358" y="130"/>
                    </a:lnTo>
                    <a:lnTo>
                      <a:pt x="360" y="128"/>
                    </a:lnTo>
                    <a:lnTo>
                      <a:pt x="363" y="127"/>
                    </a:lnTo>
                    <a:lnTo>
                      <a:pt x="367" y="125"/>
                    </a:lnTo>
                    <a:lnTo>
                      <a:pt x="371" y="124"/>
                    </a:lnTo>
                    <a:lnTo>
                      <a:pt x="375" y="122"/>
                    </a:lnTo>
                    <a:lnTo>
                      <a:pt x="386" y="120"/>
                    </a:lnTo>
                    <a:lnTo>
                      <a:pt x="398" y="118"/>
                    </a:lnTo>
                    <a:lnTo>
                      <a:pt x="409" y="117"/>
                    </a:lnTo>
                    <a:lnTo>
                      <a:pt x="420" y="117"/>
                    </a:lnTo>
                    <a:lnTo>
                      <a:pt x="430" y="117"/>
                    </a:lnTo>
                    <a:lnTo>
                      <a:pt x="441" y="118"/>
                    </a:lnTo>
                    <a:lnTo>
                      <a:pt x="451" y="120"/>
                    </a:lnTo>
                    <a:lnTo>
                      <a:pt x="462" y="122"/>
                    </a:lnTo>
                    <a:lnTo>
                      <a:pt x="467" y="124"/>
                    </a:lnTo>
                    <a:lnTo>
                      <a:pt x="471" y="125"/>
                    </a:lnTo>
                    <a:lnTo>
                      <a:pt x="477" y="126"/>
                    </a:lnTo>
                    <a:lnTo>
                      <a:pt x="482" y="128"/>
                    </a:lnTo>
                    <a:lnTo>
                      <a:pt x="487" y="130"/>
                    </a:lnTo>
                    <a:lnTo>
                      <a:pt x="491" y="133"/>
                    </a:lnTo>
                    <a:lnTo>
                      <a:pt x="494" y="136"/>
                    </a:lnTo>
                    <a:lnTo>
                      <a:pt x="497" y="139"/>
                    </a:lnTo>
                    <a:lnTo>
                      <a:pt x="511" y="163"/>
                    </a:lnTo>
                    <a:lnTo>
                      <a:pt x="548" y="163"/>
                    </a:lnTo>
                    <a:lnTo>
                      <a:pt x="548" y="89"/>
                    </a:lnTo>
                    <a:lnTo>
                      <a:pt x="547" y="86"/>
                    </a:lnTo>
                    <a:lnTo>
                      <a:pt x="545" y="82"/>
                    </a:lnTo>
                    <a:lnTo>
                      <a:pt x="544" y="80"/>
                    </a:lnTo>
                    <a:lnTo>
                      <a:pt x="543" y="77"/>
                    </a:lnTo>
                    <a:lnTo>
                      <a:pt x="541" y="75"/>
                    </a:lnTo>
                    <a:lnTo>
                      <a:pt x="537" y="73"/>
                    </a:lnTo>
                    <a:lnTo>
                      <a:pt x="534" y="71"/>
                    </a:lnTo>
                    <a:lnTo>
                      <a:pt x="530" y="69"/>
                    </a:lnTo>
                    <a:lnTo>
                      <a:pt x="314" y="0"/>
                    </a:lnTo>
                    <a:lnTo>
                      <a:pt x="39" y="0"/>
                    </a:lnTo>
                    <a:lnTo>
                      <a:pt x="17" y="14"/>
                    </a:lnTo>
                    <a:lnTo>
                      <a:pt x="4" y="89"/>
                    </a:lnTo>
                    <a:lnTo>
                      <a:pt x="0" y="89"/>
                    </a:lnTo>
                    <a:lnTo>
                      <a:pt x="0" y="115"/>
                    </a:lnTo>
                    <a:lnTo>
                      <a:pt x="12" y="115"/>
                    </a:lnTo>
                    <a:lnTo>
                      <a:pt x="12" y="214"/>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22" name="Freeform 906"/>
              <p:cNvSpPr>
                <a:spLocks noChangeAspect="1"/>
              </p:cNvSpPr>
              <p:nvPr/>
            </p:nvSpPr>
            <p:spPr bwMode="auto">
              <a:xfrm flipH="1">
                <a:off x="3334" y="3615"/>
                <a:ext cx="141" cy="185"/>
              </a:xfrm>
              <a:custGeom>
                <a:avLst/>
                <a:gdLst>
                  <a:gd name="T0" fmla="*/ 140 w 148"/>
                  <a:gd name="T1" fmla="*/ 184 h 185"/>
                  <a:gd name="T2" fmla="*/ 12 w 148"/>
                  <a:gd name="T3" fmla="*/ 184 h 185"/>
                  <a:gd name="T4" fmla="*/ 7 w 148"/>
                  <a:gd name="T5" fmla="*/ 182 h 185"/>
                  <a:gd name="T6" fmla="*/ 3 w 148"/>
                  <a:gd name="T7" fmla="*/ 180 h 185"/>
                  <a:gd name="T8" fmla="*/ 1 w 148"/>
                  <a:gd name="T9" fmla="*/ 176 h 185"/>
                  <a:gd name="T10" fmla="*/ 0 w 148"/>
                  <a:gd name="T11" fmla="*/ 171 h 185"/>
                  <a:gd name="T12" fmla="*/ 0 w 148"/>
                  <a:gd name="T13" fmla="*/ 70 h 185"/>
                  <a:gd name="T14" fmla="*/ 9 w 148"/>
                  <a:gd name="T15" fmla="*/ 7 h 185"/>
                  <a:gd name="T16" fmla="*/ 9 w 148"/>
                  <a:gd name="T17" fmla="*/ 3 h 185"/>
                  <a:gd name="T18" fmla="*/ 10 w 148"/>
                  <a:gd name="T19" fmla="*/ 1 h 185"/>
                  <a:gd name="T20" fmla="*/ 12 w 148"/>
                  <a:gd name="T21" fmla="*/ 0 h 185"/>
                  <a:gd name="T22" fmla="*/ 15 w 148"/>
                  <a:gd name="T23" fmla="*/ 0 h 185"/>
                  <a:gd name="T24" fmla="*/ 140 w 148"/>
                  <a:gd name="T25" fmla="*/ 0 h 185"/>
                  <a:gd name="T26" fmla="*/ 142 w 148"/>
                  <a:gd name="T27" fmla="*/ 0 h 185"/>
                  <a:gd name="T28" fmla="*/ 144 w 148"/>
                  <a:gd name="T29" fmla="*/ 1 h 185"/>
                  <a:gd name="T30" fmla="*/ 146 w 148"/>
                  <a:gd name="T31" fmla="*/ 2 h 185"/>
                  <a:gd name="T32" fmla="*/ 147 w 148"/>
                  <a:gd name="T33" fmla="*/ 5 h 185"/>
                  <a:gd name="T34" fmla="*/ 147 w 148"/>
                  <a:gd name="T35" fmla="*/ 177 h 185"/>
                  <a:gd name="T36" fmla="*/ 147 w 148"/>
                  <a:gd name="T37" fmla="*/ 180 h 185"/>
                  <a:gd name="T38" fmla="*/ 145 w 148"/>
                  <a:gd name="T39" fmla="*/ 182 h 185"/>
                  <a:gd name="T40" fmla="*/ 142 w 148"/>
                  <a:gd name="T41" fmla="*/ 183 h 185"/>
                  <a:gd name="T42" fmla="*/ 140 w 148"/>
                  <a:gd name="T43"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85">
                    <a:moveTo>
                      <a:pt x="140" y="184"/>
                    </a:moveTo>
                    <a:lnTo>
                      <a:pt x="12" y="184"/>
                    </a:lnTo>
                    <a:lnTo>
                      <a:pt x="7" y="182"/>
                    </a:lnTo>
                    <a:lnTo>
                      <a:pt x="3" y="180"/>
                    </a:lnTo>
                    <a:lnTo>
                      <a:pt x="1" y="176"/>
                    </a:lnTo>
                    <a:lnTo>
                      <a:pt x="0" y="171"/>
                    </a:lnTo>
                    <a:lnTo>
                      <a:pt x="0" y="70"/>
                    </a:lnTo>
                    <a:lnTo>
                      <a:pt x="9" y="7"/>
                    </a:lnTo>
                    <a:lnTo>
                      <a:pt x="9" y="3"/>
                    </a:lnTo>
                    <a:lnTo>
                      <a:pt x="10" y="1"/>
                    </a:lnTo>
                    <a:lnTo>
                      <a:pt x="12" y="0"/>
                    </a:lnTo>
                    <a:lnTo>
                      <a:pt x="15" y="0"/>
                    </a:lnTo>
                    <a:lnTo>
                      <a:pt x="140" y="0"/>
                    </a:lnTo>
                    <a:lnTo>
                      <a:pt x="142" y="0"/>
                    </a:lnTo>
                    <a:lnTo>
                      <a:pt x="144" y="1"/>
                    </a:lnTo>
                    <a:lnTo>
                      <a:pt x="146" y="2"/>
                    </a:lnTo>
                    <a:lnTo>
                      <a:pt x="147" y="5"/>
                    </a:lnTo>
                    <a:lnTo>
                      <a:pt x="147" y="177"/>
                    </a:lnTo>
                    <a:lnTo>
                      <a:pt x="147" y="180"/>
                    </a:lnTo>
                    <a:lnTo>
                      <a:pt x="145" y="182"/>
                    </a:lnTo>
                    <a:lnTo>
                      <a:pt x="142" y="183"/>
                    </a:lnTo>
                    <a:lnTo>
                      <a:pt x="140" y="184"/>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23" name="Freeform 907"/>
              <p:cNvSpPr>
                <a:spLocks noChangeAspect="1"/>
              </p:cNvSpPr>
              <p:nvPr/>
            </p:nvSpPr>
            <p:spPr bwMode="auto">
              <a:xfrm flipH="1">
                <a:off x="3363" y="3618"/>
                <a:ext cx="92" cy="78"/>
              </a:xfrm>
              <a:custGeom>
                <a:avLst/>
                <a:gdLst>
                  <a:gd name="T0" fmla="*/ 96 w 97"/>
                  <a:gd name="T1" fmla="*/ 77 h 78"/>
                  <a:gd name="T2" fmla="*/ 0 w 97"/>
                  <a:gd name="T3" fmla="*/ 77 h 78"/>
                  <a:gd name="T4" fmla="*/ 0 w 97"/>
                  <a:gd name="T5" fmla="*/ 0 h 78"/>
                  <a:gd name="T6" fmla="*/ 96 w 97"/>
                  <a:gd name="T7" fmla="*/ 0 h 78"/>
                  <a:gd name="T8" fmla="*/ 96 w 97"/>
                  <a:gd name="T9" fmla="*/ 77 h 78"/>
                </a:gdLst>
                <a:ahLst/>
                <a:cxnLst>
                  <a:cxn ang="0">
                    <a:pos x="T0" y="T1"/>
                  </a:cxn>
                  <a:cxn ang="0">
                    <a:pos x="T2" y="T3"/>
                  </a:cxn>
                  <a:cxn ang="0">
                    <a:pos x="T4" y="T5"/>
                  </a:cxn>
                  <a:cxn ang="0">
                    <a:pos x="T6" y="T7"/>
                  </a:cxn>
                  <a:cxn ang="0">
                    <a:pos x="T8" y="T9"/>
                  </a:cxn>
                </a:cxnLst>
                <a:rect l="0" t="0" r="r" b="b"/>
                <a:pathLst>
                  <a:path w="97" h="78">
                    <a:moveTo>
                      <a:pt x="96" y="77"/>
                    </a:moveTo>
                    <a:lnTo>
                      <a:pt x="0" y="77"/>
                    </a:lnTo>
                    <a:lnTo>
                      <a:pt x="0" y="0"/>
                    </a:lnTo>
                    <a:lnTo>
                      <a:pt x="96" y="0"/>
                    </a:lnTo>
                    <a:lnTo>
                      <a:pt x="96" y="77"/>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24" name="Freeform 908"/>
              <p:cNvSpPr>
                <a:spLocks noChangeAspect="1"/>
              </p:cNvSpPr>
              <p:nvPr/>
            </p:nvSpPr>
            <p:spPr bwMode="auto">
              <a:xfrm flipH="1">
                <a:off x="3173" y="3615"/>
                <a:ext cx="157" cy="185"/>
              </a:xfrm>
              <a:custGeom>
                <a:avLst/>
                <a:gdLst>
                  <a:gd name="T0" fmla="*/ 6 w 165"/>
                  <a:gd name="T1" fmla="*/ 184 h 185"/>
                  <a:gd name="T2" fmla="*/ 117 w 165"/>
                  <a:gd name="T3" fmla="*/ 184 h 185"/>
                  <a:gd name="T4" fmla="*/ 120 w 165"/>
                  <a:gd name="T5" fmla="*/ 182 h 185"/>
                  <a:gd name="T6" fmla="*/ 123 w 165"/>
                  <a:gd name="T7" fmla="*/ 180 h 185"/>
                  <a:gd name="T8" fmla="*/ 126 w 165"/>
                  <a:gd name="T9" fmla="*/ 178 h 185"/>
                  <a:gd name="T10" fmla="*/ 129 w 165"/>
                  <a:gd name="T11" fmla="*/ 176 h 185"/>
                  <a:gd name="T12" fmla="*/ 133 w 165"/>
                  <a:gd name="T13" fmla="*/ 173 h 185"/>
                  <a:gd name="T14" fmla="*/ 136 w 165"/>
                  <a:gd name="T15" fmla="*/ 170 h 185"/>
                  <a:gd name="T16" fmla="*/ 138 w 165"/>
                  <a:gd name="T17" fmla="*/ 167 h 185"/>
                  <a:gd name="T18" fmla="*/ 139 w 165"/>
                  <a:gd name="T19" fmla="*/ 164 h 185"/>
                  <a:gd name="T20" fmla="*/ 164 w 165"/>
                  <a:gd name="T21" fmla="*/ 75 h 185"/>
                  <a:gd name="T22" fmla="*/ 137 w 165"/>
                  <a:gd name="T23" fmla="*/ 7 h 185"/>
                  <a:gd name="T24" fmla="*/ 136 w 165"/>
                  <a:gd name="T25" fmla="*/ 5 h 185"/>
                  <a:gd name="T26" fmla="*/ 135 w 165"/>
                  <a:gd name="T27" fmla="*/ 2 h 185"/>
                  <a:gd name="T28" fmla="*/ 133 w 165"/>
                  <a:gd name="T29" fmla="*/ 1 h 185"/>
                  <a:gd name="T30" fmla="*/ 131 w 165"/>
                  <a:gd name="T31" fmla="*/ 0 h 185"/>
                  <a:gd name="T32" fmla="*/ 6 w 165"/>
                  <a:gd name="T33" fmla="*/ 0 h 185"/>
                  <a:gd name="T34" fmla="*/ 4 w 165"/>
                  <a:gd name="T35" fmla="*/ 0 h 185"/>
                  <a:gd name="T36" fmla="*/ 2 w 165"/>
                  <a:gd name="T37" fmla="*/ 1 h 185"/>
                  <a:gd name="T38" fmla="*/ 0 w 165"/>
                  <a:gd name="T39" fmla="*/ 2 h 185"/>
                  <a:gd name="T40" fmla="*/ 0 w 165"/>
                  <a:gd name="T41" fmla="*/ 5 h 185"/>
                  <a:gd name="T42" fmla="*/ 0 w 165"/>
                  <a:gd name="T43" fmla="*/ 177 h 185"/>
                  <a:gd name="T44" fmla="*/ 0 w 165"/>
                  <a:gd name="T45" fmla="*/ 180 h 185"/>
                  <a:gd name="T46" fmla="*/ 2 w 165"/>
                  <a:gd name="T47" fmla="*/ 182 h 185"/>
                  <a:gd name="T48" fmla="*/ 4 w 165"/>
                  <a:gd name="T49" fmla="*/ 183 h 185"/>
                  <a:gd name="T50" fmla="*/ 6 w 165"/>
                  <a:gd name="T51"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85">
                    <a:moveTo>
                      <a:pt x="6" y="184"/>
                    </a:moveTo>
                    <a:lnTo>
                      <a:pt x="117" y="184"/>
                    </a:lnTo>
                    <a:lnTo>
                      <a:pt x="120" y="182"/>
                    </a:lnTo>
                    <a:lnTo>
                      <a:pt x="123" y="180"/>
                    </a:lnTo>
                    <a:lnTo>
                      <a:pt x="126" y="178"/>
                    </a:lnTo>
                    <a:lnTo>
                      <a:pt x="129" y="176"/>
                    </a:lnTo>
                    <a:lnTo>
                      <a:pt x="133" y="173"/>
                    </a:lnTo>
                    <a:lnTo>
                      <a:pt x="136" y="170"/>
                    </a:lnTo>
                    <a:lnTo>
                      <a:pt x="138" y="167"/>
                    </a:lnTo>
                    <a:lnTo>
                      <a:pt x="139" y="164"/>
                    </a:lnTo>
                    <a:lnTo>
                      <a:pt x="164" y="75"/>
                    </a:lnTo>
                    <a:lnTo>
                      <a:pt x="137" y="7"/>
                    </a:lnTo>
                    <a:lnTo>
                      <a:pt x="136" y="5"/>
                    </a:lnTo>
                    <a:lnTo>
                      <a:pt x="135" y="2"/>
                    </a:lnTo>
                    <a:lnTo>
                      <a:pt x="133" y="1"/>
                    </a:lnTo>
                    <a:lnTo>
                      <a:pt x="131" y="0"/>
                    </a:lnTo>
                    <a:lnTo>
                      <a:pt x="6" y="0"/>
                    </a:lnTo>
                    <a:lnTo>
                      <a:pt x="4" y="0"/>
                    </a:lnTo>
                    <a:lnTo>
                      <a:pt x="2" y="1"/>
                    </a:lnTo>
                    <a:lnTo>
                      <a:pt x="0" y="2"/>
                    </a:lnTo>
                    <a:lnTo>
                      <a:pt x="0" y="5"/>
                    </a:lnTo>
                    <a:lnTo>
                      <a:pt x="0" y="177"/>
                    </a:lnTo>
                    <a:lnTo>
                      <a:pt x="0" y="180"/>
                    </a:lnTo>
                    <a:lnTo>
                      <a:pt x="2" y="182"/>
                    </a:lnTo>
                    <a:lnTo>
                      <a:pt x="4" y="183"/>
                    </a:lnTo>
                    <a:lnTo>
                      <a:pt x="6" y="184"/>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25" name="Freeform 909"/>
              <p:cNvSpPr>
                <a:spLocks noChangeAspect="1"/>
              </p:cNvSpPr>
              <p:nvPr/>
            </p:nvSpPr>
            <p:spPr bwMode="auto">
              <a:xfrm flipH="1">
                <a:off x="2971" y="3615"/>
                <a:ext cx="224" cy="76"/>
              </a:xfrm>
              <a:custGeom>
                <a:avLst/>
                <a:gdLst>
                  <a:gd name="T0" fmla="*/ 234 w 235"/>
                  <a:gd name="T1" fmla="*/ 75 h 76"/>
                  <a:gd name="T2" fmla="*/ 28 w 235"/>
                  <a:gd name="T3" fmla="*/ 75 h 76"/>
                  <a:gd name="T4" fmla="*/ 0 w 235"/>
                  <a:gd name="T5" fmla="*/ 0 h 76"/>
                </a:gdLst>
                <a:ahLst/>
                <a:cxnLst>
                  <a:cxn ang="0">
                    <a:pos x="T0" y="T1"/>
                  </a:cxn>
                  <a:cxn ang="0">
                    <a:pos x="T2" y="T3"/>
                  </a:cxn>
                  <a:cxn ang="0">
                    <a:pos x="T4" y="T5"/>
                  </a:cxn>
                </a:cxnLst>
                <a:rect l="0" t="0" r="r" b="b"/>
                <a:pathLst>
                  <a:path w="235" h="76">
                    <a:moveTo>
                      <a:pt x="234" y="75"/>
                    </a:moveTo>
                    <a:lnTo>
                      <a:pt x="28" y="75"/>
                    </a:lnTo>
                    <a:lnTo>
                      <a:pt x="0"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26" name="Freeform 910"/>
              <p:cNvSpPr>
                <a:spLocks noChangeAspect="1"/>
              </p:cNvSpPr>
              <p:nvPr/>
            </p:nvSpPr>
            <p:spPr bwMode="auto">
              <a:xfrm flipH="1">
                <a:off x="3539" y="3718"/>
                <a:ext cx="127" cy="21"/>
              </a:xfrm>
              <a:custGeom>
                <a:avLst/>
                <a:gdLst>
                  <a:gd name="T0" fmla="*/ 0 w 133"/>
                  <a:gd name="T1" fmla="*/ 20 h 21"/>
                  <a:gd name="T2" fmla="*/ 19 w 133"/>
                  <a:gd name="T3" fmla="*/ 20 h 21"/>
                  <a:gd name="T4" fmla="*/ 24 w 133"/>
                  <a:gd name="T5" fmla="*/ 5 h 21"/>
                  <a:gd name="T6" fmla="*/ 30 w 133"/>
                  <a:gd name="T7" fmla="*/ 4 h 21"/>
                  <a:gd name="T8" fmla="*/ 37 w 133"/>
                  <a:gd name="T9" fmla="*/ 4 h 21"/>
                  <a:gd name="T10" fmla="*/ 44 w 133"/>
                  <a:gd name="T11" fmla="*/ 2 h 21"/>
                  <a:gd name="T12" fmla="*/ 50 w 133"/>
                  <a:gd name="T13" fmla="*/ 2 h 21"/>
                  <a:gd name="T14" fmla="*/ 58 w 133"/>
                  <a:gd name="T15" fmla="*/ 1 h 21"/>
                  <a:gd name="T16" fmla="*/ 64 w 133"/>
                  <a:gd name="T17" fmla="*/ 0 h 21"/>
                  <a:gd name="T18" fmla="*/ 71 w 133"/>
                  <a:gd name="T19" fmla="*/ 0 h 21"/>
                  <a:gd name="T20" fmla="*/ 77 w 133"/>
                  <a:gd name="T21" fmla="*/ 0 h 21"/>
                  <a:gd name="T22" fmla="*/ 85 w 133"/>
                  <a:gd name="T23" fmla="*/ 0 h 21"/>
                  <a:gd name="T24" fmla="*/ 91 w 133"/>
                  <a:gd name="T25" fmla="*/ 1 h 21"/>
                  <a:gd name="T26" fmla="*/ 97 w 133"/>
                  <a:gd name="T27" fmla="*/ 1 h 21"/>
                  <a:gd name="T28" fmla="*/ 104 w 133"/>
                  <a:gd name="T29" fmla="*/ 2 h 21"/>
                  <a:gd name="T30" fmla="*/ 110 w 133"/>
                  <a:gd name="T31" fmla="*/ 4 h 21"/>
                  <a:gd name="T32" fmla="*/ 115 w 133"/>
                  <a:gd name="T33" fmla="*/ 6 h 21"/>
                  <a:gd name="T34" fmla="*/ 121 w 133"/>
                  <a:gd name="T35" fmla="*/ 9 h 21"/>
                  <a:gd name="T36" fmla="*/ 127 w 133"/>
                  <a:gd name="T37" fmla="*/ 12 h 21"/>
                  <a:gd name="T38" fmla="*/ 132 w 133"/>
                  <a:gd name="T3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21">
                    <a:moveTo>
                      <a:pt x="0" y="20"/>
                    </a:moveTo>
                    <a:lnTo>
                      <a:pt x="19" y="20"/>
                    </a:lnTo>
                    <a:lnTo>
                      <a:pt x="24" y="5"/>
                    </a:lnTo>
                    <a:lnTo>
                      <a:pt x="30" y="4"/>
                    </a:lnTo>
                    <a:lnTo>
                      <a:pt x="37" y="4"/>
                    </a:lnTo>
                    <a:lnTo>
                      <a:pt x="44" y="2"/>
                    </a:lnTo>
                    <a:lnTo>
                      <a:pt x="50" y="2"/>
                    </a:lnTo>
                    <a:lnTo>
                      <a:pt x="58" y="1"/>
                    </a:lnTo>
                    <a:lnTo>
                      <a:pt x="64" y="0"/>
                    </a:lnTo>
                    <a:lnTo>
                      <a:pt x="71" y="0"/>
                    </a:lnTo>
                    <a:lnTo>
                      <a:pt x="77" y="0"/>
                    </a:lnTo>
                    <a:lnTo>
                      <a:pt x="85" y="0"/>
                    </a:lnTo>
                    <a:lnTo>
                      <a:pt x="91" y="1"/>
                    </a:lnTo>
                    <a:lnTo>
                      <a:pt x="97" y="1"/>
                    </a:lnTo>
                    <a:lnTo>
                      <a:pt x="104" y="2"/>
                    </a:lnTo>
                    <a:lnTo>
                      <a:pt x="110" y="4"/>
                    </a:lnTo>
                    <a:lnTo>
                      <a:pt x="115" y="6"/>
                    </a:lnTo>
                    <a:lnTo>
                      <a:pt x="121" y="9"/>
                    </a:lnTo>
                    <a:lnTo>
                      <a:pt x="127" y="12"/>
                    </a:lnTo>
                    <a:lnTo>
                      <a:pt x="132" y="2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27" name="Freeform 911"/>
              <p:cNvSpPr>
                <a:spLocks noChangeAspect="1"/>
              </p:cNvSpPr>
              <p:nvPr/>
            </p:nvSpPr>
            <p:spPr bwMode="auto">
              <a:xfrm flipH="1">
                <a:off x="3494" y="3717"/>
                <a:ext cx="53" cy="22"/>
              </a:xfrm>
              <a:custGeom>
                <a:avLst/>
                <a:gdLst>
                  <a:gd name="T0" fmla="*/ 0 w 56"/>
                  <a:gd name="T1" fmla="*/ 21 h 22"/>
                  <a:gd name="T2" fmla="*/ 17 w 56"/>
                  <a:gd name="T3" fmla="*/ 21 h 22"/>
                  <a:gd name="T4" fmla="*/ 55 w 56"/>
                  <a:gd name="T5" fmla="*/ 0 h 22"/>
                </a:gdLst>
                <a:ahLst/>
                <a:cxnLst>
                  <a:cxn ang="0">
                    <a:pos x="T0" y="T1"/>
                  </a:cxn>
                  <a:cxn ang="0">
                    <a:pos x="T2" y="T3"/>
                  </a:cxn>
                  <a:cxn ang="0">
                    <a:pos x="T4" y="T5"/>
                  </a:cxn>
                </a:cxnLst>
                <a:rect l="0" t="0" r="r" b="b"/>
                <a:pathLst>
                  <a:path w="56" h="22">
                    <a:moveTo>
                      <a:pt x="0" y="21"/>
                    </a:moveTo>
                    <a:lnTo>
                      <a:pt x="17" y="21"/>
                    </a:lnTo>
                    <a:lnTo>
                      <a:pt x="55"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28" name="Freeform 912"/>
              <p:cNvSpPr>
                <a:spLocks noChangeAspect="1"/>
              </p:cNvSpPr>
              <p:nvPr/>
            </p:nvSpPr>
            <p:spPr bwMode="auto">
              <a:xfrm flipH="1">
                <a:off x="3529" y="3692"/>
                <a:ext cx="134" cy="23"/>
              </a:xfrm>
              <a:custGeom>
                <a:avLst/>
                <a:gdLst>
                  <a:gd name="T0" fmla="*/ 0 w 141"/>
                  <a:gd name="T1" fmla="*/ 22 h 23"/>
                  <a:gd name="T2" fmla="*/ 2 w 141"/>
                  <a:gd name="T3" fmla="*/ 20 h 23"/>
                  <a:gd name="T4" fmla="*/ 4 w 141"/>
                  <a:gd name="T5" fmla="*/ 20 h 23"/>
                  <a:gd name="T6" fmla="*/ 6 w 141"/>
                  <a:gd name="T7" fmla="*/ 19 h 23"/>
                  <a:gd name="T8" fmla="*/ 9 w 141"/>
                  <a:gd name="T9" fmla="*/ 19 h 23"/>
                  <a:gd name="T10" fmla="*/ 17 w 141"/>
                  <a:gd name="T11" fmla="*/ 18 h 23"/>
                  <a:gd name="T12" fmla="*/ 25 w 141"/>
                  <a:gd name="T13" fmla="*/ 17 h 23"/>
                  <a:gd name="T14" fmla="*/ 33 w 141"/>
                  <a:gd name="T15" fmla="*/ 17 h 23"/>
                  <a:gd name="T16" fmla="*/ 40 w 141"/>
                  <a:gd name="T17" fmla="*/ 16 h 23"/>
                  <a:gd name="T18" fmla="*/ 47 w 141"/>
                  <a:gd name="T19" fmla="*/ 15 h 23"/>
                  <a:gd name="T20" fmla="*/ 56 w 141"/>
                  <a:gd name="T21" fmla="*/ 14 h 23"/>
                  <a:gd name="T22" fmla="*/ 63 w 141"/>
                  <a:gd name="T23" fmla="*/ 14 h 23"/>
                  <a:gd name="T24" fmla="*/ 70 w 141"/>
                  <a:gd name="T25" fmla="*/ 14 h 23"/>
                  <a:gd name="T26" fmla="*/ 78 w 141"/>
                  <a:gd name="T27" fmla="*/ 13 h 23"/>
                  <a:gd name="T28" fmla="*/ 85 w 141"/>
                  <a:gd name="T29" fmla="*/ 13 h 23"/>
                  <a:gd name="T30" fmla="*/ 93 w 141"/>
                  <a:gd name="T31" fmla="*/ 13 h 23"/>
                  <a:gd name="T32" fmla="*/ 100 w 141"/>
                  <a:gd name="T33" fmla="*/ 12 h 23"/>
                  <a:gd name="T34" fmla="*/ 107 w 141"/>
                  <a:gd name="T35" fmla="*/ 12 h 23"/>
                  <a:gd name="T36" fmla="*/ 115 w 141"/>
                  <a:gd name="T37" fmla="*/ 12 h 23"/>
                  <a:gd name="T38" fmla="*/ 122 w 141"/>
                  <a:gd name="T39" fmla="*/ 12 h 23"/>
                  <a:gd name="T40" fmla="*/ 129 w 141"/>
                  <a:gd name="T41" fmla="*/ 11 h 23"/>
                  <a:gd name="T42" fmla="*/ 134 w 141"/>
                  <a:gd name="T43" fmla="*/ 11 h 23"/>
                  <a:gd name="T44" fmla="*/ 137 w 141"/>
                  <a:gd name="T45" fmla="*/ 8 h 23"/>
                  <a:gd name="T46" fmla="*/ 139 w 141"/>
                  <a:gd name="T47" fmla="*/ 4 h 23"/>
                  <a:gd name="T48" fmla="*/ 140 w 141"/>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23">
                    <a:moveTo>
                      <a:pt x="0" y="22"/>
                    </a:moveTo>
                    <a:lnTo>
                      <a:pt x="2" y="20"/>
                    </a:lnTo>
                    <a:lnTo>
                      <a:pt x="4" y="20"/>
                    </a:lnTo>
                    <a:lnTo>
                      <a:pt x="6" y="19"/>
                    </a:lnTo>
                    <a:lnTo>
                      <a:pt x="9" y="19"/>
                    </a:lnTo>
                    <a:lnTo>
                      <a:pt x="17" y="18"/>
                    </a:lnTo>
                    <a:lnTo>
                      <a:pt x="25" y="17"/>
                    </a:lnTo>
                    <a:lnTo>
                      <a:pt x="33" y="17"/>
                    </a:lnTo>
                    <a:lnTo>
                      <a:pt x="40" y="16"/>
                    </a:lnTo>
                    <a:lnTo>
                      <a:pt x="47" y="15"/>
                    </a:lnTo>
                    <a:lnTo>
                      <a:pt x="56" y="14"/>
                    </a:lnTo>
                    <a:lnTo>
                      <a:pt x="63" y="14"/>
                    </a:lnTo>
                    <a:lnTo>
                      <a:pt x="70" y="14"/>
                    </a:lnTo>
                    <a:lnTo>
                      <a:pt x="78" y="13"/>
                    </a:lnTo>
                    <a:lnTo>
                      <a:pt x="85" y="13"/>
                    </a:lnTo>
                    <a:lnTo>
                      <a:pt x="93" y="13"/>
                    </a:lnTo>
                    <a:lnTo>
                      <a:pt x="100" y="12"/>
                    </a:lnTo>
                    <a:lnTo>
                      <a:pt x="107" y="12"/>
                    </a:lnTo>
                    <a:lnTo>
                      <a:pt x="115" y="12"/>
                    </a:lnTo>
                    <a:lnTo>
                      <a:pt x="122" y="12"/>
                    </a:lnTo>
                    <a:lnTo>
                      <a:pt x="129" y="11"/>
                    </a:lnTo>
                    <a:lnTo>
                      <a:pt x="134" y="11"/>
                    </a:lnTo>
                    <a:lnTo>
                      <a:pt x="137" y="8"/>
                    </a:lnTo>
                    <a:lnTo>
                      <a:pt x="139" y="4"/>
                    </a:lnTo>
                    <a:lnTo>
                      <a:pt x="140"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29" name="Freeform 913"/>
              <p:cNvSpPr>
                <a:spLocks noChangeAspect="1"/>
              </p:cNvSpPr>
              <p:nvPr/>
            </p:nvSpPr>
            <p:spPr bwMode="auto">
              <a:xfrm flipH="1">
                <a:off x="3609" y="3707"/>
                <a:ext cx="19" cy="20"/>
              </a:xfrm>
              <a:custGeom>
                <a:avLst/>
                <a:gdLst>
                  <a:gd name="T0" fmla="*/ 0 w 20"/>
                  <a:gd name="T1" fmla="*/ 19 h 20"/>
                  <a:gd name="T2" fmla="*/ 3 w 20"/>
                  <a:gd name="T3" fmla="*/ 12 h 20"/>
                  <a:gd name="T4" fmla="*/ 7 w 20"/>
                  <a:gd name="T5" fmla="*/ 6 h 20"/>
                  <a:gd name="T6" fmla="*/ 13 w 20"/>
                  <a:gd name="T7" fmla="*/ 3 h 20"/>
                  <a:gd name="T8" fmla="*/ 19 w 20"/>
                  <a:gd name="T9" fmla="*/ 0 h 20"/>
                </a:gdLst>
                <a:ahLst/>
                <a:cxnLst>
                  <a:cxn ang="0">
                    <a:pos x="T0" y="T1"/>
                  </a:cxn>
                  <a:cxn ang="0">
                    <a:pos x="T2" y="T3"/>
                  </a:cxn>
                  <a:cxn ang="0">
                    <a:pos x="T4" y="T5"/>
                  </a:cxn>
                  <a:cxn ang="0">
                    <a:pos x="T6" y="T7"/>
                  </a:cxn>
                  <a:cxn ang="0">
                    <a:pos x="T8" y="T9"/>
                  </a:cxn>
                </a:cxnLst>
                <a:rect l="0" t="0" r="r" b="b"/>
                <a:pathLst>
                  <a:path w="20" h="20">
                    <a:moveTo>
                      <a:pt x="0" y="19"/>
                    </a:moveTo>
                    <a:lnTo>
                      <a:pt x="3" y="12"/>
                    </a:lnTo>
                    <a:lnTo>
                      <a:pt x="7" y="6"/>
                    </a:lnTo>
                    <a:lnTo>
                      <a:pt x="13" y="3"/>
                    </a:lnTo>
                    <a:lnTo>
                      <a:pt x="19"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30" name="Freeform 914"/>
              <p:cNvSpPr>
                <a:spLocks noChangeAspect="1"/>
              </p:cNvSpPr>
              <p:nvPr/>
            </p:nvSpPr>
            <p:spPr bwMode="auto">
              <a:xfrm flipH="1">
                <a:off x="2976" y="3760"/>
                <a:ext cx="87" cy="25"/>
              </a:xfrm>
              <a:custGeom>
                <a:avLst/>
                <a:gdLst>
                  <a:gd name="T0" fmla="*/ 90 w 91"/>
                  <a:gd name="T1" fmla="*/ 7 h 25"/>
                  <a:gd name="T2" fmla="*/ 81 w 91"/>
                  <a:gd name="T3" fmla="*/ 4 h 25"/>
                  <a:gd name="T4" fmla="*/ 33 w 91"/>
                  <a:gd name="T5" fmla="*/ 4 h 25"/>
                  <a:gd name="T6" fmla="*/ 0 w 91"/>
                  <a:gd name="T7" fmla="*/ 0 h 25"/>
                  <a:gd name="T8" fmla="*/ 0 w 91"/>
                  <a:gd name="T9" fmla="*/ 16 h 25"/>
                  <a:gd name="T10" fmla="*/ 36 w 91"/>
                  <a:gd name="T11" fmla="*/ 24 h 25"/>
                  <a:gd name="T12" fmla="*/ 85 w 91"/>
                  <a:gd name="T13" fmla="*/ 24 h 25"/>
                  <a:gd name="T14" fmla="*/ 90 w 91"/>
                  <a:gd name="T15" fmla="*/ 21 h 25"/>
                  <a:gd name="T16" fmla="*/ 90 w 91"/>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5">
                    <a:moveTo>
                      <a:pt x="90" y="7"/>
                    </a:moveTo>
                    <a:lnTo>
                      <a:pt x="81" y="4"/>
                    </a:lnTo>
                    <a:lnTo>
                      <a:pt x="33" y="4"/>
                    </a:lnTo>
                    <a:lnTo>
                      <a:pt x="0" y="0"/>
                    </a:lnTo>
                    <a:lnTo>
                      <a:pt x="0" y="16"/>
                    </a:lnTo>
                    <a:lnTo>
                      <a:pt x="36" y="24"/>
                    </a:lnTo>
                    <a:lnTo>
                      <a:pt x="85" y="24"/>
                    </a:lnTo>
                    <a:lnTo>
                      <a:pt x="90" y="21"/>
                    </a:lnTo>
                    <a:lnTo>
                      <a:pt x="90" y="7"/>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31" name="Freeform 915"/>
              <p:cNvSpPr>
                <a:spLocks noChangeAspect="1"/>
              </p:cNvSpPr>
              <p:nvPr/>
            </p:nvSpPr>
            <p:spPr bwMode="auto">
              <a:xfrm flipH="1">
                <a:off x="2976" y="3760"/>
                <a:ext cx="87" cy="25"/>
              </a:xfrm>
              <a:custGeom>
                <a:avLst/>
                <a:gdLst>
                  <a:gd name="T0" fmla="*/ 90 w 91"/>
                  <a:gd name="T1" fmla="*/ 7 h 25"/>
                  <a:gd name="T2" fmla="*/ 81 w 91"/>
                  <a:gd name="T3" fmla="*/ 4 h 25"/>
                  <a:gd name="T4" fmla="*/ 33 w 91"/>
                  <a:gd name="T5" fmla="*/ 4 h 25"/>
                  <a:gd name="T6" fmla="*/ 0 w 91"/>
                  <a:gd name="T7" fmla="*/ 0 h 25"/>
                  <a:gd name="T8" fmla="*/ 0 w 91"/>
                  <a:gd name="T9" fmla="*/ 16 h 25"/>
                  <a:gd name="T10" fmla="*/ 36 w 91"/>
                  <a:gd name="T11" fmla="*/ 24 h 25"/>
                  <a:gd name="T12" fmla="*/ 85 w 91"/>
                  <a:gd name="T13" fmla="*/ 24 h 25"/>
                  <a:gd name="T14" fmla="*/ 90 w 91"/>
                  <a:gd name="T15" fmla="*/ 21 h 25"/>
                  <a:gd name="T16" fmla="*/ 90 w 91"/>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5">
                    <a:moveTo>
                      <a:pt x="90" y="7"/>
                    </a:moveTo>
                    <a:lnTo>
                      <a:pt x="81" y="4"/>
                    </a:lnTo>
                    <a:lnTo>
                      <a:pt x="33" y="4"/>
                    </a:lnTo>
                    <a:lnTo>
                      <a:pt x="0" y="0"/>
                    </a:lnTo>
                    <a:lnTo>
                      <a:pt x="0" y="16"/>
                    </a:lnTo>
                    <a:lnTo>
                      <a:pt x="36" y="24"/>
                    </a:lnTo>
                    <a:lnTo>
                      <a:pt x="85" y="24"/>
                    </a:lnTo>
                    <a:lnTo>
                      <a:pt x="90" y="21"/>
                    </a:lnTo>
                    <a:lnTo>
                      <a:pt x="90" y="7"/>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32" name="Freeform 916"/>
              <p:cNvSpPr>
                <a:spLocks noChangeAspect="1"/>
              </p:cNvSpPr>
              <p:nvPr/>
            </p:nvSpPr>
            <p:spPr bwMode="auto">
              <a:xfrm flipH="1">
                <a:off x="3528" y="3743"/>
                <a:ext cx="139" cy="145"/>
              </a:xfrm>
              <a:custGeom>
                <a:avLst/>
                <a:gdLst>
                  <a:gd name="T0" fmla="*/ 81 w 146"/>
                  <a:gd name="T1" fmla="*/ 0 h 145"/>
                  <a:gd name="T2" fmla="*/ 91 w 146"/>
                  <a:gd name="T3" fmla="*/ 2 h 145"/>
                  <a:gd name="T4" fmla="*/ 101 w 146"/>
                  <a:gd name="T5" fmla="*/ 6 h 145"/>
                  <a:gd name="T6" fmla="*/ 110 w 146"/>
                  <a:gd name="T7" fmla="*/ 10 h 145"/>
                  <a:gd name="T8" fmla="*/ 119 w 146"/>
                  <a:gd name="T9" fmla="*/ 16 h 145"/>
                  <a:gd name="T10" fmla="*/ 126 w 146"/>
                  <a:gd name="T11" fmla="*/ 23 h 145"/>
                  <a:gd name="T12" fmla="*/ 132 w 146"/>
                  <a:gd name="T13" fmla="*/ 31 h 145"/>
                  <a:gd name="T14" fmla="*/ 138 w 146"/>
                  <a:gd name="T15" fmla="*/ 40 h 145"/>
                  <a:gd name="T16" fmla="*/ 141 w 146"/>
                  <a:gd name="T17" fmla="*/ 50 h 145"/>
                  <a:gd name="T18" fmla="*/ 144 w 146"/>
                  <a:gd name="T19" fmla="*/ 61 h 145"/>
                  <a:gd name="T20" fmla="*/ 145 w 146"/>
                  <a:gd name="T21" fmla="*/ 72 h 145"/>
                  <a:gd name="T22" fmla="*/ 144 w 146"/>
                  <a:gd name="T23" fmla="*/ 83 h 145"/>
                  <a:gd name="T24" fmla="*/ 141 w 146"/>
                  <a:gd name="T25" fmla="*/ 93 h 145"/>
                  <a:gd name="T26" fmla="*/ 138 w 146"/>
                  <a:gd name="T27" fmla="*/ 102 h 145"/>
                  <a:gd name="T28" fmla="*/ 132 w 146"/>
                  <a:gd name="T29" fmla="*/ 111 h 145"/>
                  <a:gd name="T30" fmla="*/ 126 w 146"/>
                  <a:gd name="T31" fmla="*/ 119 h 145"/>
                  <a:gd name="T32" fmla="*/ 119 w 146"/>
                  <a:gd name="T33" fmla="*/ 127 h 145"/>
                  <a:gd name="T34" fmla="*/ 110 w 146"/>
                  <a:gd name="T35" fmla="*/ 133 h 145"/>
                  <a:gd name="T36" fmla="*/ 101 w 146"/>
                  <a:gd name="T37" fmla="*/ 138 h 145"/>
                  <a:gd name="T38" fmla="*/ 91 w 146"/>
                  <a:gd name="T39" fmla="*/ 141 h 145"/>
                  <a:gd name="T40" fmla="*/ 81 w 146"/>
                  <a:gd name="T41" fmla="*/ 144 h 145"/>
                  <a:gd name="T42" fmla="*/ 69 w 146"/>
                  <a:gd name="T43" fmla="*/ 144 h 145"/>
                  <a:gd name="T44" fmla="*/ 58 w 146"/>
                  <a:gd name="T45" fmla="*/ 143 h 145"/>
                  <a:gd name="T46" fmla="*/ 47 w 146"/>
                  <a:gd name="T47" fmla="*/ 140 h 145"/>
                  <a:gd name="T48" fmla="*/ 38 w 146"/>
                  <a:gd name="T49" fmla="*/ 135 h 145"/>
                  <a:gd name="T50" fmla="*/ 28 w 146"/>
                  <a:gd name="T51" fmla="*/ 129 h 145"/>
                  <a:gd name="T52" fmla="*/ 21 w 146"/>
                  <a:gd name="T53" fmla="*/ 122 h 145"/>
                  <a:gd name="T54" fmla="*/ 14 w 146"/>
                  <a:gd name="T55" fmla="*/ 114 h 145"/>
                  <a:gd name="T56" fmla="*/ 8 w 146"/>
                  <a:gd name="T57" fmla="*/ 106 h 145"/>
                  <a:gd name="T58" fmla="*/ 4 w 146"/>
                  <a:gd name="T59" fmla="*/ 96 h 145"/>
                  <a:gd name="T60" fmla="*/ 1 w 146"/>
                  <a:gd name="T61" fmla="*/ 86 h 145"/>
                  <a:gd name="T62" fmla="*/ 0 w 146"/>
                  <a:gd name="T63" fmla="*/ 76 h 145"/>
                  <a:gd name="T64" fmla="*/ 0 w 146"/>
                  <a:gd name="T65" fmla="*/ 64 h 145"/>
                  <a:gd name="T66" fmla="*/ 2 w 146"/>
                  <a:gd name="T67" fmla="*/ 53 h 145"/>
                  <a:gd name="T68" fmla="*/ 5 w 146"/>
                  <a:gd name="T69" fmla="*/ 43 h 145"/>
                  <a:gd name="T70" fmla="*/ 11 w 146"/>
                  <a:gd name="T71" fmla="*/ 34 h 145"/>
                  <a:gd name="T72" fmla="*/ 16 w 146"/>
                  <a:gd name="T73" fmla="*/ 25 h 145"/>
                  <a:gd name="T74" fmla="*/ 23 w 146"/>
                  <a:gd name="T75" fmla="*/ 18 h 145"/>
                  <a:gd name="T76" fmla="*/ 32 w 146"/>
                  <a:gd name="T77" fmla="*/ 12 h 145"/>
                  <a:gd name="T78" fmla="*/ 41 w 146"/>
                  <a:gd name="T79" fmla="*/ 6 h 145"/>
                  <a:gd name="T80" fmla="*/ 50 w 146"/>
                  <a:gd name="T81" fmla="*/ 3 h 145"/>
                  <a:gd name="T82" fmla="*/ 61 w 146"/>
                  <a:gd name="T83" fmla="*/ 1 h 145"/>
                  <a:gd name="T84" fmla="*/ 74 w 146"/>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45">
                    <a:moveTo>
                      <a:pt x="74" y="0"/>
                    </a:moveTo>
                    <a:lnTo>
                      <a:pt x="77" y="0"/>
                    </a:lnTo>
                    <a:lnTo>
                      <a:pt x="81" y="0"/>
                    </a:lnTo>
                    <a:lnTo>
                      <a:pt x="84" y="1"/>
                    </a:lnTo>
                    <a:lnTo>
                      <a:pt x="87" y="1"/>
                    </a:lnTo>
                    <a:lnTo>
                      <a:pt x="91" y="2"/>
                    </a:lnTo>
                    <a:lnTo>
                      <a:pt x="95" y="3"/>
                    </a:lnTo>
                    <a:lnTo>
                      <a:pt x="98" y="4"/>
                    </a:lnTo>
                    <a:lnTo>
                      <a:pt x="101" y="6"/>
                    </a:lnTo>
                    <a:lnTo>
                      <a:pt x="104" y="6"/>
                    </a:lnTo>
                    <a:lnTo>
                      <a:pt x="107" y="8"/>
                    </a:lnTo>
                    <a:lnTo>
                      <a:pt x="110" y="10"/>
                    </a:lnTo>
                    <a:lnTo>
                      <a:pt x="112" y="12"/>
                    </a:lnTo>
                    <a:lnTo>
                      <a:pt x="116" y="13"/>
                    </a:lnTo>
                    <a:lnTo>
                      <a:pt x="119" y="16"/>
                    </a:lnTo>
                    <a:lnTo>
                      <a:pt x="121" y="18"/>
                    </a:lnTo>
                    <a:lnTo>
                      <a:pt x="123" y="20"/>
                    </a:lnTo>
                    <a:lnTo>
                      <a:pt x="126" y="23"/>
                    </a:lnTo>
                    <a:lnTo>
                      <a:pt x="128" y="25"/>
                    </a:lnTo>
                    <a:lnTo>
                      <a:pt x="130" y="28"/>
                    </a:lnTo>
                    <a:lnTo>
                      <a:pt x="132" y="31"/>
                    </a:lnTo>
                    <a:lnTo>
                      <a:pt x="134" y="34"/>
                    </a:lnTo>
                    <a:lnTo>
                      <a:pt x="135" y="37"/>
                    </a:lnTo>
                    <a:lnTo>
                      <a:pt x="138" y="40"/>
                    </a:lnTo>
                    <a:lnTo>
                      <a:pt x="139" y="43"/>
                    </a:lnTo>
                    <a:lnTo>
                      <a:pt x="140" y="47"/>
                    </a:lnTo>
                    <a:lnTo>
                      <a:pt x="141" y="50"/>
                    </a:lnTo>
                    <a:lnTo>
                      <a:pt x="142" y="53"/>
                    </a:lnTo>
                    <a:lnTo>
                      <a:pt x="143" y="57"/>
                    </a:lnTo>
                    <a:lnTo>
                      <a:pt x="144" y="61"/>
                    </a:lnTo>
                    <a:lnTo>
                      <a:pt x="144" y="64"/>
                    </a:lnTo>
                    <a:lnTo>
                      <a:pt x="145" y="68"/>
                    </a:lnTo>
                    <a:lnTo>
                      <a:pt x="145" y="72"/>
                    </a:lnTo>
                    <a:lnTo>
                      <a:pt x="145" y="76"/>
                    </a:lnTo>
                    <a:lnTo>
                      <a:pt x="144" y="79"/>
                    </a:lnTo>
                    <a:lnTo>
                      <a:pt x="144" y="83"/>
                    </a:lnTo>
                    <a:lnTo>
                      <a:pt x="143" y="86"/>
                    </a:lnTo>
                    <a:lnTo>
                      <a:pt x="142" y="90"/>
                    </a:lnTo>
                    <a:lnTo>
                      <a:pt x="141" y="93"/>
                    </a:lnTo>
                    <a:lnTo>
                      <a:pt x="140" y="96"/>
                    </a:lnTo>
                    <a:lnTo>
                      <a:pt x="139" y="99"/>
                    </a:lnTo>
                    <a:lnTo>
                      <a:pt x="138" y="102"/>
                    </a:lnTo>
                    <a:lnTo>
                      <a:pt x="135" y="106"/>
                    </a:lnTo>
                    <a:lnTo>
                      <a:pt x="134" y="109"/>
                    </a:lnTo>
                    <a:lnTo>
                      <a:pt x="132" y="111"/>
                    </a:lnTo>
                    <a:lnTo>
                      <a:pt x="130" y="114"/>
                    </a:lnTo>
                    <a:lnTo>
                      <a:pt x="128" y="117"/>
                    </a:lnTo>
                    <a:lnTo>
                      <a:pt x="126" y="119"/>
                    </a:lnTo>
                    <a:lnTo>
                      <a:pt x="123" y="122"/>
                    </a:lnTo>
                    <a:lnTo>
                      <a:pt x="121" y="125"/>
                    </a:lnTo>
                    <a:lnTo>
                      <a:pt x="119" y="127"/>
                    </a:lnTo>
                    <a:lnTo>
                      <a:pt x="116" y="129"/>
                    </a:lnTo>
                    <a:lnTo>
                      <a:pt x="112" y="131"/>
                    </a:lnTo>
                    <a:lnTo>
                      <a:pt x="110" y="133"/>
                    </a:lnTo>
                    <a:lnTo>
                      <a:pt x="107" y="135"/>
                    </a:lnTo>
                    <a:lnTo>
                      <a:pt x="104" y="137"/>
                    </a:lnTo>
                    <a:lnTo>
                      <a:pt x="101" y="138"/>
                    </a:lnTo>
                    <a:lnTo>
                      <a:pt x="98" y="140"/>
                    </a:lnTo>
                    <a:lnTo>
                      <a:pt x="95" y="141"/>
                    </a:lnTo>
                    <a:lnTo>
                      <a:pt x="91" y="141"/>
                    </a:lnTo>
                    <a:lnTo>
                      <a:pt x="87" y="143"/>
                    </a:lnTo>
                    <a:lnTo>
                      <a:pt x="84" y="143"/>
                    </a:lnTo>
                    <a:lnTo>
                      <a:pt x="81" y="144"/>
                    </a:lnTo>
                    <a:lnTo>
                      <a:pt x="77" y="144"/>
                    </a:lnTo>
                    <a:lnTo>
                      <a:pt x="74" y="144"/>
                    </a:lnTo>
                    <a:lnTo>
                      <a:pt x="69" y="144"/>
                    </a:lnTo>
                    <a:lnTo>
                      <a:pt x="65" y="144"/>
                    </a:lnTo>
                    <a:lnTo>
                      <a:pt x="61" y="143"/>
                    </a:lnTo>
                    <a:lnTo>
                      <a:pt x="58" y="143"/>
                    </a:lnTo>
                    <a:lnTo>
                      <a:pt x="55" y="141"/>
                    </a:lnTo>
                    <a:lnTo>
                      <a:pt x="50" y="141"/>
                    </a:lnTo>
                    <a:lnTo>
                      <a:pt x="47" y="140"/>
                    </a:lnTo>
                    <a:lnTo>
                      <a:pt x="44" y="138"/>
                    </a:lnTo>
                    <a:lnTo>
                      <a:pt x="41" y="137"/>
                    </a:lnTo>
                    <a:lnTo>
                      <a:pt x="38" y="135"/>
                    </a:lnTo>
                    <a:lnTo>
                      <a:pt x="35" y="133"/>
                    </a:lnTo>
                    <a:lnTo>
                      <a:pt x="32" y="131"/>
                    </a:lnTo>
                    <a:lnTo>
                      <a:pt x="28" y="129"/>
                    </a:lnTo>
                    <a:lnTo>
                      <a:pt x="26" y="127"/>
                    </a:lnTo>
                    <a:lnTo>
                      <a:pt x="23" y="125"/>
                    </a:lnTo>
                    <a:lnTo>
                      <a:pt x="21" y="122"/>
                    </a:lnTo>
                    <a:lnTo>
                      <a:pt x="19" y="119"/>
                    </a:lnTo>
                    <a:lnTo>
                      <a:pt x="16" y="117"/>
                    </a:lnTo>
                    <a:lnTo>
                      <a:pt x="14" y="114"/>
                    </a:lnTo>
                    <a:lnTo>
                      <a:pt x="13" y="111"/>
                    </a:lnTo>
                    <a:lnTo>
                      <a:pt x="11" y="109"/>
                    </a:lnTo>
                    <a:lnTo>
                      <a:pt x="8" y="106"/>
                    </a:lnTo>
                    <a:lnTo>
                      <a:pt x="6" y="102"/>
                    </a:lnTo>
                    <a:lnTo>
                      <a:pt x="5" y="99"/>
                    </a:lnTo>
                    <a:lnTo>
                      <a:pt x="4" y="96"/>
                    </a:lnTo>
                    <a:lnTo>
                      <a:pt x="2" y="93"/>
                    </a:lnTo>
                    <a:lnTo>
                      <a:pt x="2" y="90"/>
                    </a:lnTo>
                    <a:lnTo>
                      <a:pt x="1" y="86"/>
                    </a:lnTo>
                    <a:lnTo>
                      <a:pt x="0" y="83"/>
                    </a:lnTo>
                    <a:lnTo>
                      <a:pt x="0" y="79"/>
                    </a:lnTo>
                    <a:lnTo>
                      <a:pt x="0" y="76"/>
                    </a:lnTo>
                    <a:lnTo>
                      <a:pt x="0" y="72"/>
                    </a:lnTo>
                    <a:lnTo>
                      <a:pt x="0" y="68"/>
                    </a:lnTo>
                    <a:lnTo>
                      <a:pt x="0" y="64"/>
                    </a:lnTo>
                    <a:lnTo>
                      <a:pt x="0" y="61"/>
                    </a:lnTo>
                    <a:lnTo>
                      <a:pt x="1" y="57"/>
                    </a:lnTo>
                    <a:lnTo>
                      <a:pt x="2" y="53"/>
                    </a:lnTo>
                    <a:lnTo>
                      <a:pt x="2" y="50"/>
                    </a:lnTo>
                    <a:lnTo>
                      <a:pt x="4" y="47"/>
                    </a:lnTo>
                    <a:lnTo>
                      <a:pt x="5" y="43"/>
                    </a:lnTo>
                    <a:lnTo>
                      <a:pt x="6" y="40"/>
                    </a:lnTo>
                    <a:lnTo>
                      <a:pt x="8" y="37"/>
                    </a:lnTo>
                    <a:lnTo>
                      <a:pt x="11" y="34"/>
                    </a:lnTo>
                    <a:lnTo>
                      <a:pt x="13" y="31"/>
                    </a:lnTo>
                    <a:lnTo>
                      <a:pt x="14" y="28"/>
                    </a:lnTo>
                    <a:lnTo>
                      <a:pt x="16" y="25"/>
                    </a:lnTo>
                    <a:lnTo>
                      <a:pt x="19" y="23"/>
                    </a:lnTo>
                    <a:lnTo>
                      <a:pt x="21" y="20"/>
                    </a:lnTo>
                    <a:lnTo>
                      <a:pt x="23" y="18"/>
                    </a:lnTo>
                    <a:lnTo>
                      <a:pt x="26" y="16"/>
                    </a:lnTo>
                    <a:lnTo>
                      <a:pt x="28" y="13"/>
                    </a:lnTo>
                    <a:lnTo>
                      <a:pt x="32" y="12"/>
                    </a:lnTo>
                    <a:lnTo>
                      <a:pt x="35" y="10"/>
                    </a:lnTo>
                    <a:lnTo>
                      <a:pt x="38" y="8"/>
                    </a:lnTo>
                    <a:lnTo>
                      <a:pt x="41" y="6"/>
                    </a:lnTo>
                    <a:lnTo>
                      <a:pt x="44" y="6"/>
                    </a:lnTo>
                    <a:lnTo>
                      <a:pt x="47" y="4"/>
                    </a:lnTo>
                    <a:lnTo>
                      <a:pt x="50" y="3"/>
                    </a:lnTo>
                    <a:lnTo>
                      <a:pt x="55" y="2"/>
                    </a:lnTo>
                    <a:lnTo>
                      <a:pt x="58" y="1"/>
                    </a:lnTo>
                    <a:lnTo>
                      <a:pt x="61" y="1"/>
                    </a:lnTo>
                    <a:lnTo>
                      <a:pt x="65" y="0"/>
                    </a:lnTo>
                    <a:lnTo>
                      <a:pt x="69" y="0"/>
                    </a:lnTo>
                    <a:lnTo>
                      <a:pt x="74"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33" name="Freeform 917"/>
              <p:cNvSpPr>
                <a:spLocks noChangeAspect="1"/>
              </p:cNvSpPr>
              <p:nvPr/>
            </p:nvSpPr>
            <p:spPr bwMode="auto">
              <a:xfrm flipH="1">
                <a:off x="3528" y="3743"/>
                <a:ext cx="139" cy="145"/>
              </a:xfrm>
              <a:custGeom>
                <a:avLst/>
                <a:gdLst>
                  <a:gd name="T0" fmla="*/ 74 w 146"/>
                  <a:gd name="T1" fmla="*/ 0 h 145"/>
                  <a:gd name="T2" fmla="*/ 87 w 146"/>
                  <a:gd name="T3" fmla="*/ 1 h 145"/>
                  <a:gd name="T4" fmla="*/ 101 w 146"/>
                  <a:gd name="T5" fmla="*/ 6 h 145"/>
                  <a:gd name="T6" fmla="*/ 112 w 146"/>
                  <a:gd name="T7" fmla="*/ 12 h 145"/>
                  <a:gd name="T8" fmla="*/ 123 w 146"/>
                  <a:gd name="T9" fmla="*/ 20 h 145"/>
                  <a:gd name="T10" fmla="*/ 132 w 146"/>
                  <a:gd name="T11" fmla="*/ 31 h 145"/>
                  <a:gd name="T12" fmla="*/ 139 w 146"/>
                  <a:gd name="T13" fmla="*/ 43 h 145"/>
                  <a:gd name="T14" fmla="*/ 143 w 146"/>
                  <a:gd name="T15" fmla="*/ 57 h 145"/>
                  <a:gd name="T16" fmla="*/ 145 w 146"/>
                  <a:gd name="T17" fmla="*/ 72 h 145"/>
                  <a:gd name="T18" fmla="*/ 143 w 146"/>
                  <a:gd name="T19" fmla="*/ 86 h 145"/>
                  <a:gd name="T20" fmla="*/ 139 w 146"/>
                  <a:gd name="T21" fmla="*/ 99 h 145"/>
                  <a:gd name="T22" fmla="*/ 132 w 146"/>
                  <a:gd name="T23" fmla="*/ 111 h 145"/>
                  <a:gd name="T24" fmla="*/ 123 w 146"/>
                  <a:gd name="T25" fmla="*/ 122 h 145"/>
                  <a:gd name="T26" fmla="*/ 112 w 146"/>
                  <a:gd name="T27" fmla="*/ 131 h 145"/>
                  <a:gd name="T28" fmla="*/ 101 w 146"/>
                  <a:gd name="T29" fmla="*/ 138 h 145"/>
                  <a:gd name="T30" fmla="*/ 87 w 146"/>
                  <a:gd name="T31" fmla="*/ 143 h 145"/>
                  <a:gd name="T32" fmla="*/ 74 w 146"/>
                  <a:gd name="T33" fmla="*/ 144 h 145"/>
                  <a:gd name="T34" fmla="*/ 58 w 146"/>
                  <a:gd name="T35" fmla="*/ 143 h 145"/>
                  <a:gd name="T36" fmla="*/ 44 w 146"/>
                  <a:gd name="T37" fmla="*/ 138 h 145"/>
                  <a:gd name="T38" fmla="*/ 32 w 146"/>
                  <a:gd name="T39" fmla="*/ 131 h 145"/>
                  <a:gd name="T40" fmla="*/ 21 w 146"/>
                  <a:gd name="T41" fmla="*/ 122 h 145"/>
                  <a:gd name="T42" fmla="*/ 13 w 146"/>
                  <a:gd name="T43" fmla="*/ 111 h 145"/>
                  <a:gd name="T44" fmla="*/ 5 w 146"/>
                  <a:gd name="T45" fmla="*/ 99 h 145"/>
                  <a:gd name="T46" fmla="*/ 1 w 146"/>
                  <a:gd name="T47" fmla="*/ 86 h 145"/>
                  <a:gd name="T48" fmla="*/ 0 w 146"/>
                  <a:gd name="T49" fmla="*/ 72 h 145"/>
                  <a:gd name="T50" fmla="*/ 1 w 146"/>
                  <a:gd name="T51" fmla="*/ 57 h 145"/>
                  <a:gd name="T52" fmla="*/ 5 w 146"/>
                  <a:gd name="T53" fmla="*/ 43 h 145"/>
                  <a:gd name="T54" fmla="*/ 13 w 146"/>
                  <a:gd name="T55" fmla="*/ 31 h 145"/>
                  <a:gd name="T56" fmla="*/ 21 w 146"/>
                  <a:gd name="T57" fmla="*/ 20 h 145"/>
                  <a:gd name="T58" fmla="*/ 32 w 146"/>
                  <a:gd name="T59" fmla="*/ 12 h 145"/>
                  <a:gd name="T60" fmla="*/ 44 w 146"/>
                  <a:gd name="T61" fmla="*/ 6 h 145"/>
                  <a:gd name="T62" fmla="*/ 58 w 146"/>
                  <a:gd name="T63" fmla="*/ 1 h 145"/>
                  <a:gd name="T64" fmla="*/ 74 w 146"/>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145">
                    <a:moveTo>
                      <a:pt x="74" y="0"/>
                    </a:moveTo>
                    <a:lnTo>
                      <a:pt x="87" y="1"/>
                    </a:lnTo>
                    <a:lnTo>
                      <a:pt x="101" y="6"/>
                    </a:lnTo>
                    <a:lnTo>
                      <a:pt x="112" y="12"/>
                    </a:lnTo>
                    <a:lnTo>
                      <a:pt x="123" y="20"/>
                    </a:lnTo>
                    <a:lnTo>
                      <a:pt x="132" y="31"/>
                    </a:lnTo>
                    <a:lnTo>
                      <a:pt x="139" y="43"/>
                    </a:lnTo>
                    <a:lnTo>
                      <a:pt x="143" y="57"/>
                    </a:lnTo>
                    <a:lnTo>
                      <a:pt x="145" y="72"/>
                    </a:lnTo>
                    <a:lnTo>
                      <a:pt x="143" y="86"/>
                    </a:lnTo>
                    <a:lnTo>
                      <a:pt x="139" y="99"/>
                    </a:lnTo>
                    <a:lnTo>
                      <a:pt x="132" y="111"/>
                    </a:lnTo>
                    <a:lnTo>
                      <a:pt x="123" y="122"/>
                    </a:lnTo>
                    <a:lnTo>
                      <a:pt x="112" y="131"/>
                    </a:lnTo>
                    <a:lnTo>
                      <a:pt x="101" y="138"/>
                    </a:lnTo>
                    <a:lnTo>
                      <a:pt x="87" y="143"/>
                    </a:lnTo>
                    <a:lnTo>
                      <a:pt x="74" y="144"/>
                    </a:lnTo>
                    <a:lnTo>
                      <a:pt x="58" y="143"/>
                    </a:lnTo>
                    <a:lnTo>
                      <a:pt x="44" y="138"/>
                    </a:lnTo>
                    <a:lnTo>
                      <a:pt x="32" y="131"/>
                    </a:lnTo>
                    <a:lnTo>
                      <a:pt x="21" y="122"/>
                    </a:lnTo>
                    <a:lnTo>
                      <a:pt x="13" y="111"/>
                    </a:lnTo>
                    <a:lnTo>
                      <a:pt x="5" y="99"/>
                    </a:lnTo>
                    <a:lnTo>
                      <a:pt x="1" y="86"/>
                    </a:lnTo>
                    <a:lnTo>
                      <a:pt x="0" y="72"/>
                    </a:lnTo>
                    <a:lnTo>
                      <a:pt x="1" y="57"/>
                    </a:lnTo>
                    <a:lnTo>
                      <a:pt x="5" y="43"/>
                    </a:lnTo>
                    <a:lnTo>
                      <a:pt x="13" y="31"/>
                    </a:lnTo>
                    <a:lnTo>
                      <a:pt x="21" y="20"/>
                    </a:lnTo>
                    <a:lnTo>
                      <a:pt x="32" y="12"/>
                    </a:lnTo>
                    <a:lnTo>
                      <a:pt x="44" y="6"/>
                    </a:lnTo>
                    <a:lnTo>
                      <a:pt x="58" y="1"/>
                    </a:lnTo>
                    <a:lnTo>
                      <a:pt x="74"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34" name="Freeform 918"/>
              <p:cNvSpPr>
                <a:spLocks noChangeAspect="1"/>
              </p:cNvSpPr>
              <p:nvPr/>
            </p:nvSpPr>
            <p:spPr bwMode="auto">
              <a:xfrm flipH="1">
                <a:off x="3563" y="3779"/>
                <a:ext cx="69" cy="69"/>
              </a:xfrm>
              <a:custGeom>
                <a:avLst/>
                <a:gdLst>
                  <a:gd name="T0" fmla="*/ 38 w 72"/>
                  <a:gd name="T1" fmla="*/ 0 h 69"/>
                  <a:gd name="T2" fmla="*/ 43 w 72"/>
                  <a:gd name="T3" fmla="*/ 1 h 69"/>
                  <a:gd name="T4" fmla="*/ 48 w 72"/>
                  <a:gd name="T5" fmla="*/ 2 h 69"/>
                  <a:gd name="T6" fmla="*/ 53 w 72"/>
                  <a:gd name="T7" fmla="*/ 5 h 69"/>
                  <a:gd name="T8" fmla="*/ 57 w 72"/>
                  <a:gd name="T9" fmla="*/ 8 h 69"/>
                  <a:gd name="T10" fmla="*/ 61 w 72"/>
                  <a:gd name="T11" fmla="*/ 11 h 69"/>
                  <a:gd name="T12" fmla="*/ 64 w 72"/>
                  <a:gd name="T13" fmla="*/ 15 h 69"/>
                  <a:gd name="T14" fmla="*/ 67 w 72"/>
                  <a:gd name="T15" fmla="*/ 19 h 69"/>
                  <a:gd name="T16" fmla="*/ 69 w 72"/>
                  <a:gd name="T17" fmla="*/ 24 h 69"/>
                  <a:gd name="T18" fmla="*/ 71 w 72"/>
                  <a:gd name="T19" fmla="*/ 29 h 69"/>
                  <a:gd name="T20" fmla="*/ 71 w 72"/>
                  <a:gd name="T21" fmla="*/ 33 h 69"/>
                  <a:gd name="T22" fmla="*/ 71 w 72"/>
                  <a:gd name="T23" fmla="*/ 38 h 69"/>
                  <a:gd name="T24" fmla="*/ 69 w 72"/>
                  <a:gd name="T25" fmla="*/ 44 h 69"/>
                  <a:gd name="T26" fmla="*/ 67 w 72"/>
                  <a:gd name="T27" fmla="*/ 48 h 69"/>
                  <a:gd name="T28" fmla="*/ 64 w 72"/>
                  <a:gd name="T29" fmla="*/ 52 h 69"/>
                  <a:gd name="T30" fmla="*/ 61 w 72"/>
                  <a:gd name="T31" fmla="*/ 56 h 69"/>
                  <a:gd name="T32" fmla="*/ 57 w 72"/>
                  <a:gd name="T33" fmla="*/ 60 h 69"/>
                  <a:gd name="T34" fmla="*/ 53 w 72"/>
                  <a:gd name="T35" fmla="*/ 62 h 69"/>
                  <a:gd name="T36" fmla="*/ 48 w 72"/>
                  <a:gd name="T37" fmla="*/ 64 h 69"/>
                  <a:gd name="T38" fmla="*/ 43 w 72"/>
                  <a:gd name="T39" fmla="*/ 66 h 69"/>
                  <a:gd name="T40" fmla="*/ 38 w 72"/>
                  <a:gd name="T41" fmla="*/ 67 h 69"/>
                  <a:gd name="T42" fmla="*/ 32 w 72"/>
                  <a:gd name="T43" fmla="*/ 68 h 69"/>
                  <a:gd name="T44" fmla="*/ 27 w 72"/>
                  <a:gd name="T45" fmla="*/ 66 h 69"/>
                  <a:gd name="T46" fmla="*/ 23 w 72"/>
                  <a:gd name="T47" fmla="*/ 65 h 69"/>
                  <a:gd name="T48" fmla="*/ 18 w 72"/>
                  <a:gd name="T49" fmla="*/ 63 h 69"/>
                  <a:gd name="T50" fmla="*/ 15 w 72"/>
                  <a:gd name="T51" fmla="*/ 61 h 69"/>
                  <a:gd name="T52" fmla="*/ 10 w 72"/>
                  <a:gd name="T53" fmla="*/ 57 h 69"/>
                  <a:gd name="T54" fmla="*/ 7 w 72"/>
                  <a:gd name="T55" fmla="*/ 54 h 69"/>
                  <a:gd name="T56" fmla="*/ 4 w 72"/>
                  <a:gd name="T57" fmla="*/ 49 h 69"/>
                  <a:gd name="T58" fmla="*/ 2 w 72"/>
                  <a:gd name="T59" fmla="*/ 45 h 69"/>
                  <a:gd name="T60" fmla="*/ 1 w 72"/>
                  <a:gd name="T61" fmla="*/ 40 h 69"/>
                  <a:gd name="T62" fmla="*/ 0 w 72"/>
                  <a:gd name="T63" fmla="*/ 35 h 69"/>
                  <a:gd name="T64" fmla="*/ 0 w 72"/>
                  <a:gd name="T65" fmla="*/ 30 h 69"/>
                  <a:gd name="T66" fmla="*/ 1 w 72"/>
                  <a:gd name="T67" fmla="*/ 26 h 69"/>
                  <a:gd name="T68" fmla="*/ 2 w 72"/>
                  <a:gd name="T69" fmla="*/ 21 h 69"/>
                  <a:gd name="T70" fmla="*/ 5 w 72"/>
                  <a:gd name="T71" fmla="*/ 16 h 69"/>
                  <a:gd name="T72" fmla="*/ 8 w 72"/>
                  <a:gd name="T73" fmla="*/ 12 h 69"/>
                  <a:gd name="T74" fmla="*/ 11 w 72"/>
                  <a:gd name="T75" fmla="*/ 9 h 69"/>
                  <a:gd name="T76" fmla="*/ 16 w 72"/>
                  <a:gd name="T77" fmla="*/ 6 h 69"/>
                  <a:gd name="T78" fmla="*/ 20 w 72"/>
                  <a:gd name="T79" fmla="*/ 3 h 69"/>
                  <a:gd name="T80" fmla="*/ 25 w 72"/>
                  <a:gd name="T81" fmla="*/ 1 h 69"/>
                  <a:gd name="T82" fmla="*/ 29 w 72"/>
                  <a:gd name="T83" fmla="*/ 0 h 69"/>
                  <a:gd name="T84" fmla="*/ 34 w 72"/>
                  <a:gd name="T8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9">
                    <a:moveTo>
                      <a:pt x="34" y="0"/>
                    </a:moveTo>
                    <a:lnTo>
                      <a:pt x="35" y="0"/>
                    </a:lnTo>
                    <a:lnTo>
                      <a:pt x="38" y="0"/>
                    </a:lnTo>
                    <a:lnTo>
                      <a:pt x="40" y="0"/>
                    </a:lnTo>
                    <a:lnTo>
                      <a:pt x="41" y="0"/>
                    </a:lnTo>
                    <a:lnTo>
                      <a:pt x="43" y="1"/>
                    </a:lnTo>
                    <a:lnTo>
                      <a:pt x="45" y="1"/>
                    </a:lnTo>
                    <a:lnTo>
                      <a:pt x="46" y="2"/>
                    </a:lnTo>
                    <a:lnTo>
                      <a:pt x="48" y="2"/>
                    </a:lnTo>
                    <a:lnTo>
                      <a:pt x="49" y="3"/>
                    </a:lnTo>
                    <a:lnTo>
                      <a:pt x="51" y="3"/>
                    </a:lnTo>
                    <a:lnTo>
                      <a:pt x="53" y="5"/>
                    </a:lnTo>
                    <a:lnTo>
                      <a:pt x="54" y="6"/>
                    </a:lnTo>
                    <a:lnTo>
                      <a:pt x="55" y="6"/>
                    </a:lnTo>
                    <a:lnTo>
                      <a:pt x="57" y="8"/>
                    </a:lnTo>
                    <a:lnTo>
                      <a:pt x="58" y="9"/>
                    </a:lnTo>
                    <a:lnTo>
                      <a:pt x="59" y="10"/>
                    </a:lnTo>
                    <a:lnTo>
                      <a:pt x="61" y="11"/>
                    </a:lnTo>
                    <a:lnTo>
                      <a:pt x="63" y="12"/>
                    </a:lnTo>
                    <a:lnTo>
                      <a:pt x="64" y="14"/>
                    </a:lnTo>
                    <a:lnTo>
                      <a:pt x="64" y="15"/>
                    </a:lnTo>
                    <a:lnTo>
                      <a:pt x="66" y="16"/>
                    </a:lnTo>
                    <a:lnTo>
                      <a:pt x="66" y="18"/>
                    </a:lnTo>
                    <a:lnTo>
                      <a:pt x="67" y="19"/>
                    </a:lnTo>
                    <a:lnTo>
                      <a:pt x="68" y="21"/>
                    </a:lnTo>
                    <a:lnTo>
                      <a:pt x="68" y="22"/>
                    </a:lnTo>
                    <a:lnTo>
                      <a:pt x="69" y="24"/>
                    </a:lnTo>
                    <a:lnTo>
                      <a:pt x="69" y="26"/>
                    </a:lnTo>
                    <a:lnTo>
                      <a:pt x="70" y="27"/>
                    </a:lnTo>
                    <a:lnTo>
                      <a:pt x="71" y="29"/>
                    </a:lnTo>
                    <a:lnTo>
                      <a:pt x="71" y="30"/>
                    </a:lnTo>
                    <a:lnTo>
                      <a:pt x="71" y="31"/>
                    </a:lnTo>
                    <a:lnTo>
                      <a:pt x="71" y="33"/>
                    </a:lnTo>
                    <a:lnTo>
                      <a:pt x="71" y="35"/>
                    </a:lnTo>
                    <a:lnTo>
                      <a:pt x="71" y="37"/>
                    </a:lnTo>
                    <a:lnTo>
                      <a:pt x="71" y="38"/>
                    </a:lnTo>
                    <a:lnTo>
                      <a:pt x="70" y="40"/>
                    </a:lnTo>
                    <a:lnTo>
                      <a:pt x="69" y="42"/>
                    </a:lnTo>
                    <a:lnTo>
                      <a:pt x="69" y="44"/>
                    </a:lnTo>
                    <a:lnTo>
                      <a:pt x="68" y="45"/>
                    </a:lnTo>
                    <a:lnTo>
                      <a:pt x="68" y="47"/>
                    </a:lnTo>
                    <a:lnTo>
                      <a:pt x="67" y="48"/>
                    </a:lnTo>
                    <a:lnTo>
                      <a:pt x="66" y="49"/>
                    </a:lnTo>
                    <a:lnTo>
                      <a:pt x="66" y="51"/>
                    </a:lnTo>
                    <a:lnTo>
                      <a:pt x="64" y="52"/>
                    </a:lnTo>
                    <a:lnTo>
                      <a:pt x="64" y="54"/>
                    </a:lnTo>
                    <a:lnTo>
                      <a:pt x="63" y="55"/>
                    </a:lnTo>
                    <a:lnTo>
                      <a:pt x="61" y="56"/>
                    </a:lnTo>
                    <a:lnTo>
                      <a:pt x="59" y="57"/>
                    </a:lnTo>
                    <a:lnTo>
                      <a:pt x="58" y="59"/>
                    </a:lnTo>
                    <a:lnTo>
                      <a:pt x="57" y="60"/>
                    </a:lnTo>
                    <a:lnTo>
                      <a:pt x="55" y="61"/>
                    </a:lnTo>
                    <a:lnTo>
                      <a:pt x="54" y="61"/>
                    </a:lnTo>
                    <a:lnTo>
                      <a:pt x="53" y="62"/>
                    </a:lnTo>
                    <a:lnTo>
                      <a:pt x="51" y="63"/>
                    </a:lnTo>
                    <a:lnTo>
                      <a:pt x="49" y="64"/>
                    </a:lnTo>
                    <a:lnTo>
                      <a:pt x="48" y="64"/>
                    </a:lnTo>
                    <a:lnTo>
                      <a:pt x="46" y="65"/>
                    </a:lnTo>
                    <a:lnTo>
                      <a:pt x="45" y="66"/>
                    </a:lnTo>
                    <a:lnTo>
                      <a:pt x="43" y="66"/>
                    </a:lnTo>
                    <a:lnTo>
                      <a:pt x="41" y="66"/>
                    </a:lnTo>
                    <a:lnTo>
                      <a:pt x="40" y="67"/>
                    </a:lnTo>
                    <a:lnTo>
                      <a:pt x="38" y="67"/>
                    </a:lnTo>
                    <a:lnTo>
                      <a:pt x="35" y="68"/>
                    </a:lnTo>
                    <a:lnTo>
                      <a:pt x="34" y="68"/>
                    </a:lnTo>
                    <a:lnTo>
                      <a:pt x="32" y="68"/>
                    </a:lnTo>
                    <a:lnTo>
                      <a:pt x="30" y="67"/>
                    </a:lnTo>
                    <a:lnTo>
                      <a:pt x="29" y="67"/>
                    </a:lnTo>
                    <a:lnTo>
                      <a:pt x="27" y="66"/>
                    </a:lnTo>
                    <a:lnTo>
                      <a:pt x="26" y="66"/>
                    </a:lnTo>
                    <a:lnTo>
                      <a:pt x="25" y="66"/>
                    </a:lnTo>
                    <a:lnTo>
                      <a:pt x="23" y="65"/>
                    </a:lnTo>
                    <a:lnTo>
                      <a:pt x="21" y="64"/>
                    </a:lnTo>
                    <a:lnTo>
                      <a:pt x="20" y="64"/>
                    </a:lnTo>
                    <a:lnTo>
                      <a:pt x="18" y="63"/>
                    </a:lnTo>
                    <a:lnTo>
                      <a:pt x="18" y="62"/>
                    </a:lnTo>
                    <a:lnTo>
                      <a:pt x="16" y="61"/>
                    </a:lnTo>
                    <a:lnTo>
                      <a:pt x="15" y="61"/>
                    </a:lnTo>
                    <a:lnTo>
                      <a:pt x="13" y="60"/>
                    </a:lnTo>
                    <a:lnTo>
                      <a:pt x="11" y="59"/>
                    </a:lnTo>
                    <a:lnTo>
                      <a:pt x="10" y="57"/>
                    </a:lnTo>
                    <a:lnTo>
                      <a:pt x="9" y="56"/>
                    </a:lnTo>
                    <a:lnTo>
                      <a:pt x="8" y="55"/>
                    </a:lnTo>
                    <a:lnTo>
                      <a:pt x="7" y="54"/>
                    </a:lnTo>
                    <a:lnTo>
                      <a:pt x="6" y="52"/>
                    </a:lnTo>
                    <a:lnTo>
                      <a:pt x="5" y="51"/>
                    </a:lnTo>
                    <a:lnTo>
                      <a:pt x="4" y="49"/>
                    </a:lnTo>
                    <a:lnTo>
                      <a:pt x="4" y="48"/>
                    </a:lnTo>
                    <a:lnTo>
                      <a:pt x="2" y="47"/>
                    </a:lnTo>
                    <a:lnTo>
                      <a:pt x="2" y="45"/>
                    </a:lnTo>
                    <a:lnTo>
                      <a:pt x="1" y="44"/>
                    </a:lnTo>
                    <a:lnTo>
                      <a:pt x="1" y="42"/>
                    </a:lnTo>
                    <a:lnTo>
                      <a:pt x="1" y="40"/>
                    </a:lnTo>
                    <a:lnTo>
                      <a:pt x="0" y="38"/>
                    </a:lnTo>
                    <a:lnTo>
                      <a:pt x="0" y="37"/>
                    </a:lnTo>
                    <a:lnTo>
                      <a:pt x="0" y="35"/>
                    </a:lnTo>
                    <a:lnTo>
                      <a:pt x="0" y="33"/>
                    </a:lnTo>
                    <a:lnTo>
                      <a:pt x="0" y="31"/>
                    </a:lnTo>
                    <a:lnTo>
                      <a:pt x="0" y="30"/>
                    </a:lnTo>
                    <a:lnTo>
                      <a:pt x="0" y="29"/>
                    </a:lnTo>
                    <a:lnTo>
                      <a:pt x="1" y="27"/>
                    </a:lnTo>
                    <a:lnTo>
                      <a:pt x="1" y="26"/>
                    </a:lnTo>
                    <a:lnTo>
                      <a:pt x="1" y="24"/>
                    </a:lnTo>
                    <a:lnTo>
                      <a:pt x="2" y="22"/>
                    </a:lnTo>
                    <a:lnTo>
                      <a:pt x="2" y="21"/>
                    </a:lnTo>
                    <a:lnTo>
                      <a:pt x="4" y="19"/>
                    </a:lnTo>
                    <a:lnTo>
                      <a:pt x="4" y="18"/>
                    </a:lnTo>
                    <a:lnTo>
                      <a:pt x="5" y="16"/>
                    </a:lnTo>
                    <a:lnTo>
                      <a:pt x="6" y="15"/>
                    </a:lnTo>
                    <a:lnTo>
                      <a:pt x="7" y="14"/>
                    </a:lnTo>
                    <a:lnTo>
                      <a:pt x="8" y="12"/>
                    </a:lnTo>
                    <a:lnTo>
                      <a:pt x="9" y="11"/>
                    </a:lnTo>
                    <a:lnTo>
                      <a:pt x="10" y="10"/>
                    </a:lnTo>
                    <a:lnTo>
                      <a:pt x="11" y="9"/>
                    </a:lnTo>
                    <a:lnTo>
                      <a:pt x="13" y="8"/>
                    </a:lnTo>
                    <a:lnTo>
                      <a:pt x="15" y="6"/>
                    </a:lnTo>
                    <a:lnTo>
                      <a:pt x="16" y="6"/>
                    </a:lnTo>
                    <a:lnTo>
                      <a:pt x="18" y="5"/>
                    </a:lnTo>
                    <a:lnTo>
                      <a:pt x="18" y="3"/>
                    </a:lnTo>
                    <a:lnTo>
                      <a:pt x="20" y="3"/>
                    </a:lnTo>
                    <a:lnTo>
                      <a:pt x="21" y="2"/>
                    </a:lnTo>
                    <a:lnTo>
                      <a:pt x="23" y="2"/>
                    </a:lnTo>
                    <a:lnTo>
                      <a:pt x="25" y="1"/>
                    </a:lnTo>
                    <a:lnTo>
                      <a:pt x="26" y="1"/>
                    </a:lnTo>
                    <a:lnTo>
                      <a:pt x="27" y="0"/>
                    </a:lnTo>
                    <a:lnTo>
                      <a:pt x="29" y="0"/>
                    </a:lnTo>
                    <a:lnTo>
                      <a:pt x="30" y="0"/>
                    </a:lnTo>
                    <a:lnTo>
                      <a:pt x="32" y="0"/>
                    </a:lnTo>
                    <a:lnTo>
                      <a:pt x="34"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35" name="Freeform 919"/>
              <p:cNvSpPr>
                <a:spLocks noChangeAspect="1"/>
              </p:cNvSpPr>
              <p:nvPr/>
            </p:nvSpPr>
            <p:spPr bwMode="auto">
              <a:xfrm flipH="1">
                <a:off x="3032" y="3743"/>
                <a:ext cx="137" cy="145"/>
              </a:xfrm>
              <a:custGeom>
                <a:avLst/>
                <a:gdLst>
                  <a:gd name="T0" fmla="*/ 79 w 144"/>
                  <a:gd name="T1" fmla="*/ 0 h 145"/>
                  <a:gd name="T2" fmla="*/ 89 w 144"/>
                  <a:gd name="T3" fmla="*/ 2 h 145"/>
                  <a:gd name="T4" fmla="*/ 100 w 144"/>
                  <a:gd name="T5" fmla="*/ 6 h 145"/>
                  <a:gd name="T6" fmla="*/ 108 w 144"/>
                  <a:gd name="T7" fmla="*/ 10 h 145"/>
                  <a:gd name="T8" fmla="*/ 117 w 144"/>
                  <a:gd name="T9" fmla="*/ 16 h 145"/>
                  <a:gd name="T10" fmla="*/ 124 w 144"/>
                  <a:gd name="T11" fmla="*/ 23 h 145"/>
                  <a:gd name="T12" fmla="*/ 130 w 144"/>
                  <a:gd name="T13" fmla="*/ 31 h 145"/>
                  <a:gd name="T14" fmla="*/ 136 w 144"/>
                  <a:gd name="T15" fmla="*/ 40 h 145"/>
                  <a:gd name="T16" fmla="*/ 140 w 144"/>
                  <a:gd name="T17" fmla="*/ 50 h 145"/>
                  <a:gd name="T18" fmla="*/ 142 w 144"/>
                  <a:gd name="T19" fmla="*/ 61 h 145"/>
                  <a:gd name="T20" fmla="*/ 143 w 144"/>
                  <a:gd name="T21" fmla="*/ 72 h 145"/>
                  <a:gd name="T22" fmla="*/ 142 w 144"/>
                  <a:gd name="T23" fmla="*/ 83 h 145"/>
                  <a:gd name="T24" fmla="*/ 140 w 144"/>
                  <a:gd name="T25" fmla="*/ 93 h 145"/>
                  <a:gd name="T26" fmla="*/ 136 w 144"/>
                  <a:gd name="T27" fmla="*/ 102 h 145"/>
                  <a:gd name="T28" fmla="*/ 130 w 144"/>
                  <a:gd name="T29" fmla="*/ 111 h 145"/>
                  <a:gd name="T30" fmla="*/ 124 w 144"/>
                  <a:gd name="T31" fmla="*/ 119 h 145"/>
                  <a:gd name="T32" fmla="*/ 117 w 144"/>
                  <a:gd name="T33" fmla="*/ 127 h 145"/>
                  <a:gd name="T34" fmla="*/ 108 w 144"/>
                  <a:gd name="T35" fmla="*/ 133 h 145"/>
                  <a:gd name="T36" fmla="*/ 100 w 144"/>
                  <a:gd name="T37" fmla="*/ 138 h 145"/>
                  <a:gd name="T38" fmla="*/ 89 w 144"/>
                  <a:gd name="T39" fmla="*/ 141 h 145"/>
                  <a:gd name="T40" fmla="*/ 79 w 144"/>
                  <a:gd name="T41" fmla="*/ 144 h 145"/>
                  <a:gd name="T42" fmla="*/ 68 w 144"/>
                  <a:gd name="T43" fmla="*/ 144 h 145"/>
                  <a:gd name="T44" fmla="*/ 57 w 144"/>
                  <a:gd name="T45" fmla="*/ 143 h 145"/>
                  <a:gd name="T46" fmla="*/ 46 w 144"/>
                  <a:gd name="T47" fmla="*/ 140 h 145"/>
                  <a:gd name="T48" fmla="*/ 37 w 144"/>
                  <a:gd name="T49" fmla="*/ 135 h 145"/>
                  <a:gd name="T50" fmla="*/ 27 w 144"/>
                  <a:gd name="T51" fmla="*/ 129 h 145"/>
                  <a:gd name="T52" fmla="*/ 20 w 144"/>
                  <a:gd name="T53" fmla="*/ 122 h 145"/>
                  <a:gd name="T54" fmla="*/ 14 w 144"/>
                  <a:gd name="T55" fmla="*/ 114 h 145"/>
                  <a:gd name="T56" fmla="*/ 7 w 144"/>
                  <a:gd name="T57" fmla="*/ 106 h 145"/>
                  <a:gd name="T58" fmla="*/ 3 w 144"/>
                  <a:gd name="T59" fmla="*/ 96 h 145"/>
                  <a:gd name="T60" fmla="*/ 0 w 144"/>
                  <a:gd name="T61" fmla="*/ 86 h 145"/>
                  <a:gd name="T62" fmla="*/ 0 w 144"/>
                  <a:gd name="T63" fmla="*/ 76 h 145"/>
                  <a:gd name="T64" fmla="*/ 0 w 144"/>
                  <a:gd name="T65" fmla="*/ 64 h 145"/>
                  <a:gd name="T66" fmla="*/ 1 w 144"/>
                  <a:gd name="T67" fmla="*/ 53 h 145"/>
                  <a:gd name="T68" fmla="*/ 4 w 144"/>
                  <a:gd name="T69" fmla="*/ 43 h 145"/>
                  <a:gd name="T70" fmla="*/ 9 w 144"/>
                  <a:gd name="T71" fmla="*/ 34 h 145"/>
                  <a:gd name="T72" fmla="*/ 15 w 144"/>
                  <a:gd name="T73" fmla="*/ 25 h 145"/>
                  <a:gd name="T74" fmla="*/ 23 w 144"/>
                  <a:gd name="T75" fmla="*/ 18 h 145"/>
                  <a:gd name="T76" fmla="*/ 30 w 144"/>
                  <a:gd name="T77" fmla="*/ 12 h 145"/>
                  <a:gd name="T78" fmla="*/ 40 w 144"/>
                  <a:gd name="T79" fmla="*/ 6 h 145"/>
                  <a:gd name="T80" fmla="*/ 50 w 144"/>
                  <a:gd name="T81" fmla="*/ 3 h 145"/>
                  <a:gd name="T82" fmla="*/ 61 w 144"/>
                  <a:gd name="T83" fmla="*/ 1 h 145"/>
                  <a:gd name="T84" fmla="*/ 71 w 144"/>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145">
                    <a:moveTo>
                      <a:pt x="71" y="0"/>
                    </a:moveTo>
                    <a:lnTo>
                      <a:pt x="76" y="0"/>
                    </a:lnTo>
                    <a:lnTo>
                      <a:pt x="79" y="0"/>
                    </a:lnTo>
                    <a:lnTo>
                      <a:pt x="83" y="1"/>
                    </a:lnTo>
                    <a:lnTo>
                      <a:pt x="86" y="1"/>
                    </a:lnTo>
                    <a:lnTo>
                      <a:pt x="89" y="2"/>
                    </a:lnTo>
                    <a:lnTo>
                      <a:pt x="92" y="3"/>
                    </a:lnTo>
                    <a:lnTo>
                      <a:pt x="96" y="4"/>
                    </a:lnTo>
                    <a:lnTo>
                      <a:pt x="100" y="6"/>
                    </a:lnTo>
                    <a:lnTo>
                      <a:pt x="103" y="6"/>
                    </a:lnTo>
                    <a:lnTo>
                      <a:pt x="105" y="8"/>
                    </a:lnTo>
                    <a:lnTo>
                      <a:pt x="108" y="10"/>
                    </a:lnTo>
                    <a:lnTo>
                      <a:pt x="111" y="12"/>
                    </a:lnTo>
                    <a:lnTo>
                      <a:pt x="115" y="13"/>
                    </a:lnTo>
                    <a:lnTo>
                      <a:pt x="117" y="16"/>
                    </a:lnTo>
                    <a:lnTo>
                      <a:pt x="120" y="18"/>
                    </a:lnTo>
                    <a:lnTo>
                      <a:pt x="122" y="20"/>
                    </a:lnTo>
                    <a:lnTo>
                      <a:pt x="124" y="23"/>
                    </a:lnTo>
                    <a:lnTo>
                      <a:pt x="126" y="25"/>
                    </a:lnTo>
                    <a:lnTo>
                      <a:pt x="128" y="28"/>
                    </a:lnTo>
                    <a:lnTo>
                      <a:pt x="130" y="31"/>
                    </a:lnTo>
                    <a:lnTo>
                      <a:pt x="132" y="34"/>
                    </a:lnTo>
                    <a:lnTo>
                      <a:pt x="135" y="37"/>
                    </a:lnTo>
                    <a:lnTo>
                      <a:pt x="136" y="40"/>
                    </a:lnTo>
                    <a:lnTo>
                      <a:pt x="137" y="43"/>
                    </a:lnTo>
                    <a:lnTo>
                      <a:pt x="138" y="47"/>
                    </a:lnTo>
                    <a:lnTo>
                      <a:pt x="140" y="50"/>
                    </a:lnTo>
                    <a:lnTo>
                      <a:pt x="141" y="53"/>
                    </a:lnTo>
                    <a:lnTo>
                      <a:pt x="141" y="57"/>
                    </a:lnTo>
                    <a:lnTo>
                      <a:pt x="142" y="61"/>
                    </a:lnTo>
                    <a:lnTo>
                      <a:pt x="143" y="64"/>
                    </a:lnTo>
                    <a:lnTo>
                      <a:pt x="143" y="68"/>
                    </a:lnTo>
                    <a:lnTo>
                      <a:pt x="143" y="72"/>
                    </a:lnTo>
                    <a:lnTo>
                      <a:pt x="143" y="76"/>
                    </a:lnTo>
                    <a:lnTo>
                      <a:pt x="143" y="79"/>
                    </a:lnTo>
                    <a:lnTo>
                      <a:pt x="142" y="83"/>
                    </a:lnTo>
                    <a:lnTo>
                      <a:pt x="141" y="86"/>
                    </a:lnTo>
                    <a:lnTo>
                      <a:pt x="141" y="90"/>
                    </a:lnTo>
                    <a:lnTo>
                      <a:pt x="140" y="93"/>
                    </a:lnTo>
                    <a:lnTo>
                      <a:pt x="138" y="96"/>
                    </a:lnTo>
                    <a:lnTo>
                      <a:pt x="137" y="99"/>
                    </a:lnTo>
                    <a:lnTo>
                      <a:pt x="136" y="102"/>
                    </a:lnTo>
                    <a:lnTo>
                      <a:pt x="135" y="106"/>
                    </a:lnTo>
                    <a:lnTo>
                      <a:pt x="132" y="109"/>
                    </a:lnTo>
                    <a:lnTo>
                      <a:pt x="130" y="111"/>
                    </a:lnTo>
                    <a:lnTo>
                      <a:pt x="128" y="114"/>
                    </a:lnTo>
                    <a:lnTo>
                      <a:pt x="126" y="117"/>
                    </a:lnTo>
                    <a:lnTo>
                      <a:pt x="124" y="119"/>
                    </a:lnTo>
                    <a:lnTo>
                      <a:pt x="122" y="122"/>
                    </a:lnTo>
                    <a:lnTo>
                      <a:pt x="120" y="125"/>
                    </a:lnTo>
                    <a:lnTo>
                      <a:pt x="117" y="127"/>
                    </a:lnTo>
                    <a:lnTo>
                      <a:pt x="115" y="129"/>
                    </a:lnTo>
                    <a:lnTo>
                      <a:pt x="111" y="131"/>
                    </a:lnTo>
                    <a:lnTo>
                      <a:pt x="108" y="133"/>
                    </a:lnTo>
                    <a:lnTo>
                      <a:pt x="105" y="135"/>
                    </a:lnTo>
                    <a:lnTo>
                      <a:pt x="103" y="137"/>
                    </a:lnTo>
                    <a:lnTo>
                      <a:pt x="100" y="138"/>
                    </a:lnTo>
                    <a:lnTo>
                      <a:pt x="96" y="140"/>
                    </a:lnTo>
                    <a:lnTo>
                      <a:pt x="92" y="141"/>
                    </a:lnTo>
                    <a:lnTo>
                      <a:pt x="89" y="141"/>
                    </a:lnTo>
                    <a:lnTo>
                      <a:pt x="86" y="143"/>
                    </a:lnTo>
                    <a:lnTo>
                      <a:pt x="83" y="143"/>
                    </a:lnTo>
                    <a:lnTo>
                      <a:pt x="79" y="144"/>
                    </a:lnTo>
                    <a:lnTo>
                      <a:pt x="76" y="144"/>
                    </a:lnTo>
                    <a:lnTo>
                      <a:pt x="71" y="144"/>
                    </a:lnTo>
                    <a:lnTo>
                      <a:pt x="68" y="144"/>
                    </a:lnTo>
                    <a:lnTo>
                      <a:pt x="64" y="144"/>
                    </a:lnTo>
                    <a:lnTo>
                      <a:pt x="61" y="143"/>
                    </a:lnTo>
                    <a:lnTo>
                      <a:pt x="57" y="143"/>
                    </a:lnTo>
                    <a:lnTo>
                      <a:pt x="54" y="141"/>
                    </a:lnTo>
                    <a:lnTo>
                      <a:pt x="50" y="141"/>
                    </a:lnTo>
                    <a:lnTo>
                      <a:pt x="46" y="140"/>
                    </a:lnTo>
                    <a:lnTo>
                      <a:pt x="43" y="138"/>
                    </a:lnTo>
                    <a:lnTo>
                      <a:pt x="40" y="137"/>
                    </a:lnTo>
                    <a:lnTo>
                      <a:pt x="37" y="135"/>
                    </a:lnTo>
                    <a:lnTo>
                      <a:pt x="34" y="133"/>
                    </a:lnTo>
                    <a:lnTo>
                      <a:pt x="30" y="131"/>
                    </a:lnTo>
                    <a:lnTo>
                      <a:pt x="27" y="129"/>
                    </a:lnTo>
                    <a:lnTo>
                      <a:pt x="25" y="127"/>
                    </a:lnTo>
                    <a:lnTo>
                      <a:pt x="23" y="125"/>
                    </a:lnTo>
                    <a:lnTo>
                      <a:pt x="20" y="122"/>
                    </a:lnTo>
                    <a:lnTo>
                      <a:pt x="18" y="119"/>
                    </a:lnTo>
                    <a:lnTo>
                      <a:pt x="15" y="117"/>
                    </a:lnTo>
                    <a:lnTo>
                      <a:pt x="14" y="114"/>
                    </a:lnTo>
                    <a:lnTo>
                      <a:pt x="12" y="111"/>
                    </a:lnTo>
                    <a:lnTo>
                      <a:pt x="9" y="109"/>
                    </a:lnTo>
                    <a:lnTo>
                      <a:pt x="7" y="106"/>
                    </a:lnTo>
                    <a:lnTo>
                      <a:pt x="6" y="102"/>
                    </a:lnTo>
                    <a:lnTo>
                      <a:pt x="4" y="99"/>
                    </a:lnTo>
                    <a:lnTo>
                      <a:pt x="3" y="96"/>
                    </a:lnTo>
                    <a:lnTo>
                      <a:pt x="2" y="93"/>
                    </a:lnTo>
                    <a:lnTo>
                      <a:pt x="1" y="90"/>
                    </a:lnTo>
                    <a:lnTo>
                      <a:pt x="0" y="86"/>
                    </a:lnTo>
                    <a:lnTo>
                      <a:pt x="0" y="83"/>
                    </a:lnTo>
                    <a:lnTo>
                      <a:pt x="0" y="79"/>
                    </a:lnTo>
                    <a:lnTo>
                      <a:pt x="0" y="76"/>
                    </a:lnTo>
                    <a:lnTo>
                      <a:pt x="0" y="72"/>
                    </a:lnTo>
                    <a:lnTo>
                      <a:pt x="0" y="68"/>
                    </a:lnTo>
                    <a:lnTo>
                      <a:pt x="0" y="64"/>
                    </a:lnTo>
                    <a:lnTo>
                      <a:pt x="0" y="61"/>
                    </a:lnTo>
                    <a:lnTo>
                      <a:pt x="0" y="57"/>
                    </a:lnTo>
                    <a:lnTo>
                      <a:pt x="1" y="53"/>
                    </a:lnTo>
                    <a:lnTo>
                      <a:pt x="2" y="50"/>
                    </a:lnTo>
                    <a:lnTo>
                      <a:pt x="3" y="47"/>
                    </a:lnTo>
                    <a:lnTo>
                      <a:pt x="4" y="43"/>
                    </a:lnTo>
                    <a:lnTo>
                      <a:pt x="6" y="40"/>
                    </a:lnTo>
                    <a:lnTo>
                      <a:pt x="7" y="37"/>
                    </a:lnTo>
                    <a:lnTo>
                      <a:pt x="9" y="34"/>
                    </a:lnTo>
                    <a:lnTo>
                      <a:pt x="12" y="31"/>
                    </a:lnTo>
                    <a:lnTo>
                      <a:pt x="14" y="28"/>
                    </a:lnTo>
                    <a:lnTo>
                      <a:pt x="15" y="25"/>
                    </a:lnTo>
                    <a:lnTo>
                      <a:pt x="18" y="23"/>
                    </a:lnTo>
                    <a:lnTo>
                      <a:pt x="20" y="20"/>
                    </a:lnTo>
                    <a:lnTo>
                      <a:pt x="23" y="18"/>
                    </a:lnTo>
                    <a:lnTo>
                      <a:pt x="25" y="16"/>
                    </a:lnTo>
                    <a:lnTo>
                      <a:pt x="27" y="13"/>
                    </a:lnTo>
                    <a:lnTo>
                      <a:pt x="30" y="12"/>
                    </a:lnTo>
                    <a:lnTo>
                      <a:pt x="34" y="10"/>
                    </a:lnTo>
                    <a:lnTo>
                      <a:pt x="37" y="8"/>
                    </a:lnTo>
                    <a:lnTo>
                      <a:pt x="40" y="6"/>
                    </a:lnTo>
                    <a:lnTo>
                      <a:pt x="43" y="6"/>
                    </a:lnTo>
                    <a:lnTo>
                      <a:pt x="46" y="4"/>
                    </a:lnTo>
                    <a:lnTo>
                      <a:pt x="50" y="3"/>
                    </a:lnTo>
                    <a:lnTo>
                      <a:pt x="54" y="2"/>
                    </a:lnTo>
                    <a:lnTo>
                      <a:pt x="57" y="1"/>
                    </a:lnTo>
                    <a:lnTo>
                      <a:pt x="61" y="1"/>
                    </a:lnTo>
                    <a:lnTo>
                      <a:pt x="64" y="0"/>
                    </a:lnTo>
                    <a:lnTo>
                      <a:pt x="68" y="0"/>
                    </a:lnTo>
                    <a:lnTo>
                      <a:pt x="71"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36" name="Freeform 920"/>
              <p:cNvSpPr>
                <a:spLocks noChangeAspect="1"/>
              </p:cNvSpPr>
              <p:nvPr/>
            </p:nvSpPr>
            <p:spPr bwMode="auto">
              <a:xfrm flipH="1">
                <a:off x="3032" y="3743"/>
                <a:ext cx="137" cy="145"/>
              </a:xfrm>
              <a:custGeom>
                <a:avLst/>
                <a:gdLst>
                  <a:gd name="T0" fmla="*/ 71 w 144"/>
                  <a:gd name="T1" fmla="*/ 0 h 145"/>
                  <a:gd name="T2" fmla="*/ 86 w 144"/>
                  <a:gd name="T3" fmla="*/ 1 h 145"/>
                  <a:gd name="T4" fmla="*/ 100 w 144"/>
                  <a:gd name="T5" fmla="*/ 6 h 145"/>
                  <a:gd name="T6" fmla="*/ 111 w 144"/>
                  <a:gd name="T7" fmla="*/ 12 h 145"/>
                  <a:gd name="T8" fmla="*/ 122 w 144"/>
                  <a:gd name="T9" fmla="*/ 20 h 145"/>
                  <a:gd name="T10" fmla="*/ 130 w 144"/>
                  <a:gd name="T11" fmla="*/ 31 h 145"/>
                  <a:gd name="T12" fmla="*/ 137 w 144"/>
                  <a:gd name="T13" fmla="*/ 43 h 145"/>
                  <a:gd name="T14" fmla="*/ 141 w 144"/>
                  <a:gd name="T15" fmla="*/ 57 h 145"/>
                  <a:gd name="T16" fmla="*/ 143 w 144"/>
                  <a:gd name="T17" fmla="*/ 72 h 145"/>
                  <a:gd name="T18" fmla="*/ 141 w 144"/>
                  <a:gd name="T19" fmla="*/ 86 h 145"/>
                  <a:gd name="T20" fmla="*/ 137 w 144"/>
                  <a:gd name="T21" fmla="*/ 99 h 145"/>
                  <a:gd name="T22" fmla="*/ 130 w 144"/>
                  <a:gd name="T23" fmla="*/ 111 h 145"/>
                  <a:gd name="T24" fmla="*/ 122 w 144"/>
                  <a:gd name="T25" fmla="*/ 122 h 145"/>
                  <a:gd name="T26" fmla="*/ 111 w 144"/>
                  <a:gd name="T27" fmla="*/ 131 h 145"/>
                  <a:gd name="T28" fmla="*/ 100 w 144"/>
                  <a:gd name="T29" fmla="*/ 138 h 145"/>
                  <a:gd name="T30" fmla="*/ 86 w 144"/>
                  <a:gd name="T31" fmla="*/ 143 h 145"/>
                  <a:gd name="T32" fmla="*/ 71 w 144"/>
                  <a:gd name="T33" fmla="*/ 144 h 145"/>
                  <a:gd name="T34" fmla="*/ 57 w 144"/>
                  <a:gd name="T35" fmla="*/ 143 h 145"/>
                  <a:gd name="T36" fmla="*/ 43 w 144"/>
                  <a:gd name="T37" fmla="*/ 138 h 145"/>
                  <a:gd name="T38" fmla="*/ 30 w 144"/>
                  <a:gd name="T39" fmla="*/ 131 h 145"/>
                  <a:gd name="T40" fmla="*/ 20 w 144"/>
                  <a:gd name="T41" fmla="*/ 122 h 145"/>
                  <a:gd name="T42" fmla="*/ 12 w 144"/>
                  <a:gd name="T43" fmla="*/ 111 h 145"/>
                  <a:gd name="T44" fmla="*/ 4 w 144"/>
                  <a:gd name="T45" fmla="*/ 99 h 145"/>
                  <a:gd name="T46" fmla="*/ 0 w 144"/>
                  <a:gd name="T47" fmla="*/ 86 h 145"/>
                  <a:gd name="T48" fmla="*/ 0 w 144"/>
                  <a:gd name="T49" fmla="*/ 72 h 145"/>
                  <a:gd name="T50" fmla="*/ 0 w 144"/>
                  <a:gd name="T51" fmla="*/ 57 h 145"/>
                  <a:gd name="T52" fmla="*/ 4 w 144"/>
                  <a:gd name="T53" fmla="*/ 43 h 145"/>
                  <a:gd name="T54" fmla="*/ 12 w 144"/>
                  <a:gd name="T55" fmla="*/ 31 h 145"/>
                  <a:gd name="T56" fmla="*/ 20 w 144"/>
                  <a:gd name="T57" fmla="*/ 20 h 145"/>
                  <a:gd name="T58" fmla="*/ 30 w 144"/>
                  <a:gd name="T59" fmla="*/ 12 h 145"/>
                  <a:gd name="T60" fmla="*/ 43 w 144"/>
                  <a:gd name="T61" fmla="*/ 6 h 145"/>
                  <a:gd name="T62" fmla="*/ 57 w 144"/>
                  <a:gd name="T63" fmla="*/ 1 h 145"/>
                  <a:gd name="T64" fmla="*/ 71 w 144"/>
                  <a:gd name="T6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5">
                    <a:moveTo>
                      <a:pt x="71" y="0"/>
                    </a:moveTo>
                    <a:lnTo>
                      <a:pt x="86" y="1"/>
                    </a:lnTo>
                    <a:lnTo>
                      <a:pt x="100" y="6"/>
                    </a:lnTo>
                    <a:lnTo>
                      <a:pt x="111" y="12"/>
                    </a:lnTo>
                    <a:lnTo>
                      <a:pt x="122" y="20"/>
                    </a:lnTo>
                    <a:lnTo>
                      <a:pt x="130" y="31"/>
                    </a:lnTo>
                    <a:lnTo>
                      <a:pt x="137" y="43"/>
                    </a:lnTo>
                    <a:lnTo>
                      <a:pt x="141" y="57"/>
                    </a:lnTo>
                    <a:lnTo>
                      <a:pt x="143" y="72"/>
                    </a:lnTo>
                    <a:lnTo>
                      <a:pt x="141" y="86"/>
                    </a:lnTo>
                    <a:lnTo>
                      <a:pt x="137" y="99"/>
                    </a:lnTo>
                    <a:lnTo>
                      <a:pt x="130" y="111"/>
                    </a:lnTo>
                    <a:lnTo>
                      <a:pt x="122" y="122"/>
                    </a:lnTo>
                    <a:lnTo>
                      <a:pt x="111" y="131"/>
                    </a:lnTo>
                    <a:lnTo>
                      <a:pt x="100" y="138"/>
                    </a:lnTo>
                    <a:lnTo>
                      <a:pt x="86" y="143"/>
                    </a:lnTo>
                    <a:lnTo>
                      <a:pt x="71" y="144"/>
                    </a:lnTo>
                    <a:lnTo>
                      <a:pt x="57" y="143"/>
                    </a:lnTo>
                    <a:lnTo>
                      <a:pt x="43" y="138"/>
                    </a:lnTo>
                    <a:lnTo>
                      <a:pt x="30" y="131"/>
                    </a:lnTo>
                    <a:lnTo>
                      <a:pt x="20" y="122"/>
                    </a:lnTo>
                    <a:lnTo>
                      <a:pt x="12" y="111"/>
                    </a:lnTo>
                    <a:lnTo>
                      <a:pt x="4" y="99"/>
                    </a:lnTo>
                    <a:lnTo>
                      <a:pt x="0" y="86"/>
                    </a:lnTo>
                    <a:lnTo>
                      <a:pt x="0" y="72"/>
                    </a:lnTo>
                    <a:lnTo>
                      <a:pt x="0" y="57"/>
                    </a:lnTo>
                    <a:lnTo>
                      <a:pt x="4" y="43"/>
                    </a:lnTo>
                    <a:lnTo>
                      <a:pt x="12" y="31"/>
                    </a:lnTo>
                    <a:lnTo>
                      <a:pt x="20" y="20"/>
                    </a:lnTo>
                    <a:lnTo>
                      <a:pt x="30" y="12"/>
                    </a:lnTo>
                    <a:lnTo>
                      <a:pt x="43" y="6"/>
                    </a:lnTo>
                    <a:lnTo>
                      <a:pt x="57" y="1"/>
                    </a:lnTo>
                    <a:lnTo>
                      <a:pt x="71"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37" name="Freeform 921"/>
              <p:cNvSpPr>
                <a:spLocks noChangeAspect="1"/>
              </p:cNvSpPr>
              <p:nvPr/>
            </p:nvSpPr>
            <p:spPr bwMode="auto">
              <a:xfrm flipH="1">
                <a:off x="3067" y="3779"/>
                <a:ext cx="68" cy="69"/>
              </a:xfrm>
              <a:custGeom>
                <a:avLst/>
                <a:gdLst>
                  <a:gd name="T0" fmla="*/ 38 w 71"/>
                  <a:gd name="T1" fmla="*/ 0 h 69"/>
                  <a:gd name="T2" fmla="*/ 43 w 71"/>
                  <a:gd name="T3" fmla="*/ 1 h 69"/>
                  <a:gd name="T4" fmla="*/ 47 w 71"/>
                  <a:gd name="T5" fmla="*/ 2 h 69"/>
                  <a:gd name="T6" fmla="*/ 51 w 71"/>
                  <a:gd name="T7" fmla="*/ 5 h 69"/>
                  <a:gd name="T8" fmla="*/ 56 w 71"/>
                  <a:gd name="T9" fmla="*/ 8 h 69"/>
                  <a:gd name="T10" fmla="*/ 60 w 71"/>
                  <a:gd name="T11" fmla="*/ 11 h 69"/>
                  <a:gd name="T12" fmla="*/ 63 w 71"/>
                  <a:gd name="T13" fmla="*/ 15 h 69"/>
                  <a:gd name="T14" fmla="*/ 66 w 71"/>
                  <a:gd name="T15" fmla="*/ 19 h 69"/>
                  <a:gd name="T16" fmla="*/ 68 w 71"/>
                  <a:gd name="T17" fmla="*/ 24 h 69"/>
                  <a:gd name="T18" fmla="*/ 69 w 71"/>
                  <a:gd name="T19" fmla="*/ 29 h 69"/>
                  <a:gd name="T20" fmla="*/ 70 w 71"/>
                  <a:gd name="T21" fmla="*/ 33 h 69"/>
                  <a:gd name="T22" fmla="*/ 69 w 71"/>
                  <a:gd name="T23" fmla="*/ 38 h 69"/>
                  <a:gd name="T24" fmla="*/ 68 w 71"/>
                  <a:gd name="T25" fmla="*/ 44 h 69"/>
                  <a:gd name="T26" fmla="*/ 66 w 71"/>
                  <a:gd name="T27" fmla="*/ 48 h 69"/>
                  <a:gd name="T28" fmla="*/ 63 w 71"/>
                  <a:gd name="T29" fmla="*/ 52 h 69"/>
                  <a:gd name="T30" fmla="*/ 60 w 71"/>
                  <a:gd name="T31" fmla="*/ 56 h 69"/>
                  <a:gd name="T32" fmla="*/ 56 w 71"/>
                  <a:gd name="T33" fmla="*/ 60 h 69"/>
                  <a:gd name="T34" fmla="*/ 51 w 71"/>
                  <a:gd name="T35" fmla="*/ 62 h 69"/>
                  <a:gd name="T36" fmla="*/ 47 w 71"/>
                  <a:gd name="T37" fmla="*/ 64 h 69"/>
                  <a:gd name="T38" fmla="*/ 43 w 71"/>
                  <a:gd name="T39" fmla="*/ 66 h 69"/>
                  <a:gd name="T40" fmla="*/ 38 w 71"/>
                  <a:gd name="T41" fmla="*/ 67 h 69"/>
                  <a:gd name="T42" fmla="*/ 32 w 71"/>
                  <a:gd name="T43" fmla="*/ 68 h 69"/>
                  <a:gd name="T44" fmla="*/ 27 w 71"/>
                  <a:gd name="T45" fmla="*/ 66 h 69"/>
                  <a:gd name="T46" fmla="*/ 23 w 71"/>
                  <a:gd name="T47" fmla="*/ 65 h 69"/>
                  <a:gd name="T48" fmla="*/ 18 w 71"/>
                  <a:gd name="T49" fmla="*/ 63 h 69"/>
                  <a:gd name="T50" fmla="*/ 14 w 71"/>
                  <a:gd name="T51" fmla="*/ 61 h 69"/>
                  <a:gd name="T52" fmla="*/ 10 w 71"/>
                  <a:gd name="T53" fmla="*/ 57 h 69"/>
                  <a:gd name="T54" fmla="*/ 6 w 71"/>
                  <a:gd name="T55" fmla="*/ 54 h 69"/>
                  <a:gd name="T56" fmla="*/ 4 w 71"/>
                  <a:gd name="T57" fmla="*/ 49 h 69"/>
                  <a:gd name="T58" fmla="*/ 2 w 71"/>
                  <a:gd name="T59" fmla="*/ 45 h 69"/>
                  <a:gd name="T60" fmla="*/ 0 w 71"/>
                  <a:gd name="T61" fmla="*/ 40 h 69"/>
                  <a:gd name="T62" fmla="*/ 0 w 71"/>
                  <a:gd name="T63" fmla="*/ 35 h 69"/>
                  <a:gd name="T64" fmla="*/ 0 w 71"/>
                  <a:gd name="T65" fmla="*/ 30 h 69"/>
                  <a:gd name="T66" fmla="*/ 1 w 71"/>
                  <a:gd name="T67" fmla="*/ 26 h 69"/>
                  <a:gd name="T68" fmla="*/ 2 w 71"/>
                  <a:gd name="T69" fmla="*/ 21 h 69"/>
                  <a:gd name="T70" fmla="*/ 5 w 71"/>
                  <a:gd name="T71" fmla="*/ 16 h 69"/>
                  <a:gd name="T72" fmla="*/ 7 w 71"/>
                  <a:gd name="T73" fmla="*/ 12 h 69"/>
                  <a:gd name="T74" fmla="*/ 11 w 71"/>
                  <a:gd name="T75" fmla="*/ 9 h 69"/>
                  <a:gd name="T76" fmla="*/ 16 w 71"/>
                  <a:gd name="T77" fmla="*/ 6 h 69"/>
                  <a:gd name="T78" fmla="*/ 19 w 71"/>
                  <a:gd name="T79" fmla="*/ 3 h 69"/>
                  <a:gd name="T80" fmla="*/ 24 w 71"/>
                  <a:gd name="T81" fmla="*/ 1 h 69"/>
                  <a:gd name="T82" fmla="*/ 28 w 71"/>
                  <a:gd name="T83" fmla="*/ 0 h 69"/>
                  <a:gd name="T84" fmla="*/ 33 w 71"/>
                  <a:gd name="T8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69">
                    <a:moveTo>
                      <a:pt x="33" y="0"/>
                    </a:moveTo>
                    <a:lnTo>
                      <a:pt x="35" y="0"/>
                    </a:lnTo>
                    <a:lnTo>
                      <a:pt x="38" y="0"/>
                    </a:lnTo>
                    <a:lnTo>
                      <a:pt x="39" y="0"/>
                    </a:lnTo>
                    <a:lnTo>
                      <a:pt x="41" y="0"/>
                    </a:lnTo>
                    <a:lnTo>
                      <a:pt x="43" y="1"/>
                    </a:lnTo>
                    <a:lnTo>
                      <a:pt x="44" y="1"/>
                    </a:lnTo>
                    <a:lnTo>
                      <a:pt x="45" y="2"/>
                    </a:lnTo>
                    <a:lnTo>
                      <a:pt x="47" y="2"/>
                    </a:lnTo>
                    <a:lnTo>
                      <a:pt x="49" y="3"/>
                    </a:lnTo>
                    <a:lnTo>
                      <a:pt x="50" y="3"/>
                    </a:lnTo>
                    <a:lnTo>
                      <a:pt x="51" y="5"/>
                    </a:lnTo>
                    <a:lnTo>
                      <a:pt x="53" y="6"/>
                    </a:lnTo>
                    <a:lnTo>
                      <a:pt x="54" y="6"/>
                    </a:lnTo>
                    <a:lnTo>
                      <a:pt x="56" y="8"/>
                    </a:lnTo>
                    <a:lnTo>
                      <a:pt x="57" y="9"/>
                    </a:lnTo>
                    <a:lnTo>
                      <a:pt x="58" y="10"/>
                    </a:lnTo>
                    <a:lnTo>
                      <a:pt x="60" y="11"/>
                    </a:lnTo>
                    <a:lnTo>
                      <a:pt x="61" y="12"/>
                    </a:lnTo>
                    <a:lnTo>
                      <a:pt x="62" y="14"/>
                    </a:lnTo>
                    <a:lnTo>
                      <a:pt x="63" y="15"/>
                    </a:lnTo>
                    <a:lnTo>
                      <a:pt x="65" y="16"/>
                    </a:lnTo>
                    <a:lnTo>
                      <a:pt x="65" y="18"/>
                    </a:lnTo>
                    <a:lnTo>
                      <a:pt x="66" y="19"/>
                    </a:lnTo>
                    <a:lnTo>
                      <a:pt x="67" y="21"/>
                    </a:lnTo>
                    <a:lnTo>
                      <a:pt x="67" y="22"/>
                    </a:lnTo>
                    <a:lnTo>
                      <a:pt x="68" y="24"/>
                    </a:lnTo>
                    <a:lnTo>
                      <a:pt x="68" y="26"/>
                    </a:lnTo>
                    <a:lnTo>
                      <a:pt x="69" y="27"/>
                    </a:lnTo>
                    <a:lnTo>
                      <a:pt x="69" y="29"/>
                    </a:lnTo>
                    <a:lnTo>
                      <a:pt x="70" y="30"/>
                    </a:lnTo>
                    <a:lnTo>
                      <a:pt x="70" y="31"/>
                    </a:lnTo>
                    <a:lnTo>
                      <a:pt x="70" y="33"/>
                    </a:lnTo>
                    <a:lnTo>
                      <a:pt x="70" y="35"/>
                    </a:lnTo>
                    <a:lnTo>
                      <a:pt x="70" y="37"/>
                    </a:lnTo>
                    <a:lnTo>
                      <a:pt x="69" y="38"/>
                    </a:lnTo>
                    <a:lnTo>
                      <a:pt x="69" y="40"/>
                    </a:lnTo>
                    <a:lnTo>
                      <a:pt x="68" y="42"/>
                    </a:lnTo>
                    <a:lnTo>
                      <a:pt x="68" y="44"/>
                    </a:lnTo>
                    <a:lnTo>
                      <a:pt x="67" y="45"/>
                    </a:lnTo>
                    <a:lnTo>
                      <a:pt x="67" y="47"/>
                    </a:lnTo>
                    <a:lnTo>
                      <a:pt x="66" y="48"/>
                    </a:lnTo>
                    <a:lnTo>
                      <a:pt x="65" y="49"/>
                    </a:lnTo>
                    <a:lnTo>
                      <a:pt x="65" y="51"/>
                    </a:lnTo>
                    <a:lnTo>
                      <a:pt x="63" y="52"/>
                    </a:lnTo>
                    <a:lnTo>
                      <a:pt x="62" y="54"/>
                    </a:lnTo>
                    <a:lnTo>
                      <a:pt x="61" y="55"/>
                    </a:lnTo>
                    <a:lnTo>
                      <a:pt x="60" y="56"/>
                    </a:lnTo>
                    <a:lnTo>
                      <a:pt x="58" y="57"/>
                    </a:lnTo>
                    <a:lnTo>
                      <a:pt x="57" y="59"/>
                    </a:lnTo>
                    <a:lnTo>
                      <a:pt x="56" y="60"/>
                    </a:lnTo>
                    <a:lnTo>
                      <a:pt x="54" y="61"/>
                    </a:lnTo>
                    <a:lnTo>
                      <a:pt x="53" y="61"/>
                    </a:lnTo>
                    <a:lnTo>
                      <a:pt x="51" y="62"/>
                    </a:lnTo>
                    <a:lnTo>
                      <a:pt x="50" y="63"/>
                    </a:lnTo>
                    <a:lnTo>
                      <a:pt x="49" y="64"/>
                    </a:lnTo>
                    <a:lnTo>
                      <a:pt x="47" y="64"/>
                    </a:lnTo>
                    <a:lnTo>
                      <a:pt x="45" y="65"/>
                    </a:lnTo>
                    <a:lnTo>
                      <a:pt x="44" y="66"/>
                    </a:lnTo>
                    <a:lnTo>
                      <a:pt x="43" y="66"/>
                    </a:lnTo>
                    <a:lnTo>
                      <a:pt x="41" y="66"/>
                    </a:lnTo>
                    <a:lnTo>
                      <a:pt x="39" y="67"/>
                    </a:lnTo>
                    <a:lnTo>
                      <a:pt x="38" y="67"/>
                    </a:lnTo>
                    <a:lnTo>
                      <a:pt x="35" y="68"/>
                    </a:lnTo>
                    <a:lnTo>
                      <a:pt x="33" y="68"/>
                    </a:lnTo>
                    <a:lnTo>
                      <a:pt x="32" y="68"/>
                    </a:lnTo>
                    <a:lnTo>
                      <a:pt x="30" y="67"/>
                    </a:lnTo>
                    <a:lnTo>
                      <a:pt x="28" y="67"/>
                    </a:lnTo>
                    <a:lnTo>
                      <a:pt x="27" y="66"/>
                    </a:lnTo>
                    <a:lnTo>
                      <a:pt x="25" y="66"/>
                    </a:lnTo>
                    <a:lnTo>
                      <a:pt x="24" y="66"/>
                    </a:lnTo>
                    <a:lnTo>
                      <a:pt x="23" y="65"/>
                    </a:lnTo>
                    <a:lnTo>
                      <a:pt x="21" y="64"/>
                    </a:lnTo>
                    <a:lnTo>
                      <a:pt x="19" y="64"/>
                    </a:lnTo>
                    <a:lnTo>
                      <a:pt x="18" y="63"/>
                    </a:lnTo>
                    <a:lnTo>
                      <a:pt x="17" y="62"/>
                    </a:lnTo>
                    <a:lnTo>
                      <a:pt x="16" y="61"/>
                    </a:lnTo>
                    <a:lnTo>
                      <a:pt x="14" y="61"/>
                    </a:lnTo>
                    <a:lnTo>
                      <a:pt x="13" y="60"/>
                    </a:lnTo>
                    <a:lnTo>
                      <a:pt x="11" y="59"/>
                    </a:lnTo>
                    <a:lnTo>
                      <a:pt x="10" y="57"/>
                    </a:lnTo>
                    <a:lnTo>
                      <a:pt x="8" y="56"/>
                    </a:lnTo>
                    <a:lnTo>
                      <a:pt x="7" y="55"/>
                    </a:lnTo>
                    <a:lnTo>
                      <a:pt x="6" y="54"/>
                    </a:lnTo>
                    <a:lnTo>
                      <a:pt x="6" y="52"/>
                    </a:lnTo>
                    <a:lnTo>
                      <a:pt x="5" y="51"/>
                    </a:lnTo>
                    <a:lnTo>
                      <a:pt x="4" y="49"/>
                    </a:lnTo>
                    <a:lnTo>
                      <a:pt x="3" y="48"/>
                    </a:lnTo>
                    <a:lnTo>
                      <a:pt x="2" y="47"/>
                    </a:lnTo>
                    <a:lnTo>
                      <a:pt x="2" y="45"/>
                    </a:lnTo>
                    <a:lnTo>
                      <a:pt x="1" y="44"/>
                    </a:lnTo>
                    <a:lnTo>
                      <a:pt x="1" y="42"/>
                    </a:lnTo>
                    <a:lnTo>
                      <a:pt x="0" y="40"/>
                    </a:lnTo>
                    <a:lnTo>
                      <a:pt x="0" y="38"/>
                    </a:lnTo>
                    <a:lnTo>
                      <a:pt x="0" y="37"/>
                    </a:lnTo>
                    <a:lnTo>
                      <a:pt x="0" y="35"/>
                    </a:lnTo>
                    <a:lnTo>
                      <a:pt x="0" y="33"/>
                    </a:lnTo>
                    <a:lnTo>
                      <a:pt x="0" y="31"/>
                    </a:lnTo>
                    <a:lnTo>
                      <a:pt x="0" y="30"/>
                    </a:lnTo>
                    <a:lnTo>
                      <a:pt x="0" y="29"/>
                    </a:lnTo>
                    <a:lnTo>
                      <a:pt x="0" y="27"/>
                    </a:lnTo>
                    <a:lnTo>
                      <a:pt x="1" y="26"/>
                    </a:lnTo>
                    <a:lnTo>
                      <a:pt x="1" y="24"/>
                    </a:lnTo>
                    <a:lnTo>
                      <a:pt x="2" y="22"/>
                    </a:lnTo>
                    <a:lnTo>
                      <a:pt x="2" y="21"/>
                    </a:lnTo>
                    <a:lnTo>
                      <a:pt x="3" y="19"/>
                    </a:lnTo>
                    <a:lnTo>
                      <a:pt x="4" y="18"/>
                    </a:lnTo>
                    <a:lnTo>
                      <a:pt x="5" y="16"/>
                    </a:lnTo>
                    <a:lnTo>
                      <a:pt x="6" y="15"/>
                    </a:lnTo>
                    <a:lnTo>
                      <a:pt x="6" y="14"/>
                    </a:lnTo>
                    <a:lnTo>
                      <a:pt x="7" y="12"/>
                    </a:lnTo>
                    <a:lnTo>
                      <a:pt x="8" y="11"/>
                    </a:lnTo>
                    <a:lnTo>
                      <a:pt x="10" y="10"/>
                    </a:lnTo>
                    <a:lnTo>
                      <a:pt x="11" y="9"/>
                    </a:lnTo>
                    <a:lnTo>
                      <a:pt x="13" y="8"/>
                    </a:lnTo>
                    <a:lnTo>
                      <a:pt x="14" y="6"/>
                    </a:lnTo>
                    <a:lnTo>
                      <a:pt x="16" y="6"/>
                    </a:lnTo>
                    <a:lnTo>
                      <a:pt x="17" y="5"/>
                    </a:lnTo>
                    <a:lnTo>
                      <a:pt x="18" y="3"/>
                    </a:lnTo>
                    <a:lnTo>
                      <a:pt x="19" y="3"/>
                    </a:lnTo>
                    <a:lnTo>
                      <a:pt x="21" y="2"/>
                    </a:lnTo>
                    <a:lnTo>
                      <a:pt x="23" y="2"/>
                    </a:lnTo>
                    <a:lnTo>
                      <a:pt x="24" y="1"/>
                    </a:lnTo>
                    <a:lnTo>
                      <a:pt x="25" y="1"/>
                    </a:lnTo>
                    <a:lnTo>
                      <a:pt x="27" y="0"/>
                    </a:lnTo>
                    <a:lnTo>
                      <a:pt x="28" y="0"/>
                    </a:lnTo>
                    <a:lnTo>
                      <a:pt x="30" y="0"/>
                    </a:lnTo>
                    <a:lnTo>
                      <a:pt x="32" y="0"/>
                    </a:lnTo>
                    <a:lnTo>
                      <a:pt x="33" y="0"/>
                    </a:lnTo>
                  </a:path>
                </a:pathLst>
              </a:custGeom>
              <a:solidFill>
                <a:srgbClr val="0000FF"/>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38" name="Freeform 922"/>
              <p:cNvSpPr>
                <a:spLocks noChangeAspect="1"/>
              </p:cNvSpPr>
              <p:nvPr/>
            </p:nvSpPr>
            <p:spPr bwMode="auto">
              <a:xfrm flipH="1">
                <a:off x="3214" y="3618"/>
                <a:ext cx="94" cy="78"/>
              </a:xfrm>
              <a:custGeom>
                <a:avLst/>
                <a:gdLst>
                  <a:gd name="T0" fmla="*/ 97 w 98"/>
                  <a:gd name="T1" fmla="*/ 77 h 78"/>
                  <a:gd name="T2" fmla="*/ 0 w 98"/>
                  <a:gd name="T3" fmla="*/ 77 h 78"/>
                  <a:gd name="T4" fmla="*/ 0 w 98"/>
                  <a:gd name="T5" fmla="*/ 0 h 78"/>
                  <a:gd name="T6" fmla="*/ 97 w 98"/>
                  <a:gd name="T7" fmla="*/ 0 h 78"/>
                  <a:gd name="T8" fmla="*/ 97 w 98"/>
                  <a:gd name="T9" fmla="*/ 77 h 78"/>
                </a:gdLst>
                <a:ahLst/>
                <a:cxnLst>
                  <a:cxn ang="0">
                    <a:pos x="T0" y="T1"/>
                  </a:cxn>
                  <a:cxn ang="0">
                    <a:pos x="T2" y="T3"/>
                  </a:cxn>
                  <a:cxn ang="0">
                    <a:pos x="T4" y="T5"/>
                  </a:cxn>
                  <a:cxn ang="0">
                    <a:pos x="T6" y="T7"/>
                  </a:cxn>
                  <a:cxn ang="0">
                    <a:pos x="T8" y="T9"/>
                  </a:cxn>
                </a:cxnLst>
                <a:rect l="0" t="0" r="r" b="b"/>
                <a:pathLst>
                  <a:path w="98" h="78">
                    <a:moveTo>
                      <a:pt x="97" y="77"/>
                    </a:moveTo>
                    <a:lnTo>
                      <a:pt x="0" y="77"/>
                    </a:lnTo>
                    <a:lnTo>
                      <a:pt x="0" y="0"/>
                    </a:lnTo>
                    <a:lnTo>
                      <a:pt x="97" y="0"/>
                    </a:lnTo>
                    <a:lnTo>
                      <a:pt x="97" y="77"/>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39" name="Freeform 923"/>
              <p:cNvSpPr>
                <a:spLocks noChangeAspect="1"/>
              </p:cNvSpPr>
              <p:nvPr/>
            </p:nvSpPr>
            <p:spPr bwMode="auto">
              <a:xfrm flipH="1">
                <a:off x="3410" y="3708"/>
                <a:ext cx="45" cy="70"/>
              </a:xfrm>
              <a:custGeom>
                <a:avLst/>
                <a:gdLst>
                  <a:gd name="T0" fmla="*/ 0 w 48"/>
                  <a:gd name="T1" fmla="*/ 66 h 70"/>
                  <a:gd name="T2" fmla="*/ 0 w 48"/>
                  <a:gd name="T3" fmla="*/ 3 h 70"/>
                  <a:gd name="T4" fmla="*/ 0 w 48"/>
                  <a:gd name="T5" fmla="*/ 1 h 70"/>
                  <a:gd name="T6" fmla="*/ 2 w 48"/>
                  <a:gd name="T7" fmla="*/ 0 h 70"/>
                  <a:gd name="T8" fmla="*/ 4 w 48"/>
                  <a:gd name="T9" fmla="*/ 0 h 70"/>
                  <a:gd name="T10" fmla="*/ 6 w 48"/>
                  <a:gd name="T11" fmla="*/ 1 h 70"/>
                  <a:gd name="T12" fmla="*/ 46 w 48"/>
                  <a:gd name="T13" fmla="*/ 32 h 70"/>
                  <a:gd name="T14" fmla="*/ 47 w 48"/>
                  <a:gd name="T15" fmla="*/ 33 h 70"/>
                  <a:gd name="T16" fmla="*/ 46 w 48"/>
                  <a:gd name="T17" fmla="*/ 34 h 70"/>
                  <a:gd name="T18" fmla="*/ 46 w 48"/>
                  <a:gd name="T19" fmla="*/ 35 h 70"/>
                  <a:gd name="T20" fmla="*/ 46 w 48"/>
                  <a:gd name="T21" fmla="*/ 37 h 70"/>
                  <a:gd name="T22" fmla="*/ 6 w 48"/>
                  <a:gd name="T23" fmla="*/ 69 h 70"/>
                  <a:gd name="T24" fmla="*/ 4 w 48"/>
                  <a:gd name="T25" fmla="*/ 69 h 70"/>
                  <a:gd name="T26" fmla="*/ 2 w 48"/>
                  <a:gd name="T27" fmla="*/ 68 h 70"/>
                  <a:gd name="T28" fmla="*/ 0 w 48"/>
                  <a:gd name="T29" fmla="*/ 67 h 70"/>
                  <a:gd name="T30" fmla="*/ 0 w 48"/>
                  <a:gd name="T31"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70">
                    <a:moveTo>
                      <a:pt x="0" y="66"/>
                    </a:moveTo>
                    <a:lnTo>
                      <a:pt x="0" y="3"/>
                    </a:lnTo>
                    <a:lnTo>
                      <a:pt x="0" y="1"/>
                    </a:lnTo>
                    <a:lnTo>
                      <a:pt x="2" y="0"/>
                    </a:lnTo>
                    <a:lnTo>
                      <a:pt x="4" y="0"/>
                    </a:lnTo>
                    <a:lnTo>
                      <a:pt x="6" y="1"/>
                    </a:lnTo>
                    <a:lnTo>
                      <a:pt x="46" y="32"/>
                    </a:lnTo>
                    <a:lnTo>
                      <a:pt x="47" y="33"/>
                    </a:lnTo>
                    <a:lnTo>
                      <a:pt x="46" y="34"/>
                    </a:lnTo>
                    <a:lnTo>
                      <a:pt x="46" y="35"/>
                    </a:lnTo>
                    <a:lnTo>
                      <a:pt x="46" y="37"/>
                    </a:lnTo>
                    <a:lnTo>
                      <a:pt x="6" y="69"/>
                    </a:lnTo>
                    <a:lnTo>
                      <a:pt x="4" y="69"/>
                    </a:lnTo>
                    <a:lnTo>
                      <a:pt x="2" y="68"/>
                    </a:lnTo>
                    <a:lnTo>
                      <a:pt x="0" y="67"/>
                    </a:lnTo>
                    <a:lnTo>
                      <a:pt x="0" y="66"/>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40" name="Freeform 924"/>
              <p:cNvSpPr>
                <a:spLocks noChangeAspect="1"/>
              </p:cNvSpPr>
              <p:nvPr/>
            </p:nvSpPr>
            <p:spPr bwMode="auto">
              <a:xfrm flipH="1">
                <a:off x="3346" y="3717"/>
                <a:ext cx="48" cy="61"/>
              </a:xfrm>
              <a:custGeom>
                <a:avLst/>
                <a:gdLst>
                  <a:gd name="T0" fmla="*/ 50 w 51"/>
                  <a:gd name="T1" fmla="*/ 56 h 61"/>
                  <a:gd name="T2" fmla="*/ 50 w 51"/>
                  <a:gd name="T3" fmla="*/ 25 h 61"/>
                  <a:gd name="T4" fmla="*/ 40 w 51"/>
                  <a:gd name="T5" fmla="*/ 25 h 61"/>
                  <a:gd name="T6" fmla="*/ 39 w 51"/>
                  <a:gd name="T7" fmla="*/ 25 h 61"/>
                  <a:gd name="T8" fmla="*/ 37 w 51"/>
                  <a:gd name="T9" fmla="*/ 25 h 61"/>
                  <a:gd name="T10" fmla="*/ 37 w 51"/>
                  <a:gd name="T11" fmla="*/ 24 h 61"/>
                  <a:gd name="T12" fmla="*/ 37 w 51"/>
                  <a:gd name="T13" fmla="*/ 23 h 61"/>
                  <a:gd name="T14" fmla="*/ 37 w 51"/>
                  <a:gd name="T15" fmla="*/ 2 h 61"/>
                  <a:gd name="T16" fmla="*/ 36 w 51"/>
                  <a:gd name="T17" fmla="*/ 0 h 61"/>
                  <a:gd name="T18" fmla="*/ 34 w 51"/>
                  <a:gd name="T19" fmla="*/ 0 h 61"/>
                  <a:gd name="T20" fmla="*/ 32 w 51"/>
                  <a:gd name="T21" fmla="*/ 0 h 61"/>
                  <a:gd name="T22" fmla="*/ 3 w 51"/>
                  <a:gd name="T23" fmla="*/ 21 h 61"/>
                  <a:gd name="T24" fmla="*/ 1 w 51"/>
                  <a:gd name="T25" fmla="*/ 24 h 61"/>
                  <a:gd name="T26" fmla="*/ 0 w 51"/>
                  <a:gd name="T27" fmla="*/ 25 h 61"/>
                  <a:gd name="T28" fmla="*/ 1 w 51"/>
                  <a:gd name="T29" fmla="*/ 28 h 61"/>
                  <a:gd name="T30" fmla="*/ 3 w 51"/>
                  <a:gd name="T31" fmla="*/ 31 h 61"/>
                  <a:gd name="T32" fmla="*/ 43 w 51"/>
                  <a:gd name="T33" fmla="*/ 59 h 61"/>
                  <a:gd name="T34" fmla="*/ 46 w 51"/>
                  <a:gd name="T35" fmla="*/ 60 h 61"/>
                  <a:gd name="T36" fmla="*/ 48 w 51"/>
                  <a:gd name="T37" fmla="*/ 60 h 61"/>
                  <a:gd name="T38" fmla="*/ 50 w 51"/>
                  <a:gd name="T39" fmla="*/ 58 h 61"/>
                  <a:gd name="T40" fmla="*/ 50 w 51"/>
                  <a:gd name="T41"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1">
                    <a:moveTo>
                      <a:pt x="50" y="56"/>
                    </a:moveTo>
                    <a:lnTo>
                      <a:pt x="50" y="25"/>
                    </a:lnTo>
                    <a:lnTo>
                      <a:pt x="40" y="25"/>
                    </a:lnTo>
                    <a:lnTo>
                      <a:pt x="39" y="25"/>
                    </a:lnTo>
                    <a:lnTo>
                      <a:pt x="37" y="25"/>
                    </a:lnTo>
                    <a:lnTo>
                      <a:pt x="37" y="24"/>
                    </a:lnTo>
                    <a:lnTo>
                      <a:pt x="37" y="23"/>
                    </a:lnTo>
                    <a:lnTo>
                      <a:pt x="37" y="2"/>
                    </a:lnTo>
                    <a:lnTo>
                      <a:pt x="36" y="0"/>
                    </a:lnTo>
                    <a:lnTo>
                      <a:pt x="34" y="0"/>
                    </a:lnTo>
                    <a:lnTo>
                      <a:pt x="32" y="0"/>
                    </a:lnTo>
                    <a:lnTo>
                      <a:pt x="3" y="21"/>
                    </a:lnTo>
                    <a:lnTo>
                      <a:pt x="1" y="24"/>
                    </a:lnTo>
                    <a:lnTo>
                      <a:pt x="0" y="25"/>
                    </a:lnTo>
                    <a:lnTo>
                      <a:pt x="1" y="28"/>
                    </a:lnTo>
                    <a:lnTo>
                      <a:pt x="3" y="31"/>
                    </a:lnTo>
                    <a:lnTo>
                      <a:pt x="43" y="59"/>
                    </a:lnTo>
                    <a:lnTo>
                      <a:pt x="46" y="60"/>
                    </a:lnTo>
                    <a:lnTo>
                      <a:pt x="48" y="60"/>
                    </a:lnTo>
                    <a:lnTo>
                      <a:pt x="50" y="58"/>
                    </a:lnTo>
                    <a:lnTo>
                      <a:pt x="50" y="56"/>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41" name="Freeform 925"/>
              <p:cNvSpPr>
                <a:spLocks noChangeAspect="1"/>
              </p:cNvSpPr>
              <p:nvPr/>
            </p:nvSpPr>
            <p:spPr bwMode="auto">
              <a:xfrm flipH="1">
                <a:off x="3358" y="3749"/>
                <a:ext cx="84" cy="39"/>
              </a:xfrm>
              <a:custGeom>
                <a:avLst/>
                <a:gdLst>
                  <a:gd name="T0" fmla="*/ 4 w 88"/>
                  <a:gd name="T1" fmla="*/ 38 h 39"/>
                  <a:gd name="T2" fmla="*/ 83 w 88"/>
                  <a:gd name="T3" fmla="*/ 38 h 39"/>
                  <a:gd name="T4" fmla="*/ 85 w 88"/>
                  <a:gd name="T5" fmla="*/ 37 h 39"/>
                  <a:gd name="T6" fmla="*/ 86 w 88"/>
                  <a:gd name="T7" fmla="*/ 36 h 39"/>
                  <a:gd name="T8" fmla="*/ 87 w 88"/>
                  <a:gd name="T9" fmla="*/ 34 h 39"/>
                  <a:gd name="T10" fmla="*/ 85 w 88"/>
                  <a:gd name="T11" fmla="*/ 33 h 39"/>
                  <a:gd name="T12" fmla="*/ 46 w 88"/>
                  <a:gd name="T13" fmla="*/ 1 h 39"/>
                  <a:gd name="T14" fmla="*/ 45 w 88"/>
                  <a:gd name="T15" fmla="*/ 0 h 39"/>
                  <a:gd name="T16" fmla="*/ 42 w 88"/>
                  <a:gd name="T17" fmla="*/ 0 h 39"/>
                  <a:gd name="T18" fmla="*/ 40 w 88"/>
                  <a:gd name="T19" fmla="*/ 0 h 39"/>
                  <a:gd name="T20" fmla="*/ 38 w 88"/>
                  <a:gd name="T21" fmla="*/ 1 h 39"/>
                  <a:gd name="T22" fmla="*/ 0 w 88"/>
                  <a:gd name="T23" fmla="*/ 30 h 39"/>
                  <a:gd name="T24" fmla="*/ 0 w 88"/>
                  <a:gd name="T25" fmla="*/ 33 h 39"/>
                  <a:gd name="T26" fmla="*/ 1 w 88"/>
                  <a:gd name="T27" fmla="*/ 36 h 39"/>
                  <a:gd name="T28" fmla="*/ 2 w 88"/>
                  <a:gd name="T29" fmla="*/ 37 h 39"/>
                  <a:gd name="T30" fmla="*/ 4 w 88"/>
                  <a:gd name="T31"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39">
                    <a:moveTo>
                      <a:pt x="4" y="38"/>
                    </a:moveTo>
                    <a:lnTo>
                      <a:pt x="83" y="38"/>
                    </a:lnTo>
                    <a:lnTo>
                      <a:pt x="85" y="37"/>
                    </a:lnTo>
                    <a:lnTo>
                      <a:pt x="86" y="36"/>
                    </a:lnTo>
                    <a:lnTo>
                      <a:pt x="87" y="34"/>
                    </a:lnTo>
                    <a:lnTo>
                      <a:pt x="85" y="33"/>
                    </a:lnTo>
                    <a:lnTo>
                      <a:pt x="46" y="1"/>
                    </a:lnTo>
                    <a:lnTo>
                      <a:pt x="45" y="0"/>
                    </a:lnTo>
                    <a:lnTo>
                      <a:pt x="42" y="0"/>
                    </a:lnTo>
                    <a:lnTo>
                      <a:pt x="40" y="0"/>
                    </a:lnTo>
                    <a:lnTo>
                      <a:pt x="38" y="1"/>
                    </a:lnTo>
                    <a:lnTo>
                      <a:pt x="0" y="30"/>
                    </a:lnTo>
                    <a:lnTo>
                      <a:pt x="0" y="33"/>
                    </a:lnTo>
                    <a:lnTo>
                      <a:pt x="1" y="36"/>
                    </a:lnTo>
                    <a:lnTo>
                      <a:pt x="2" y="37"/>
                    </a:lnTo>
                    <a:lnTo>
                      <a:pt x="4" y="3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42" name="Freeform 926"/>
              <p:cNvSpPr>
                <a:spLocks noChangeAspect="1"/>
              </p:cNvSpPr>
              <p:nvPr/>
            </p:nvSpPr>
            <p:spPr bwMode="auto">
              <a:xfrm flipH="1">
                <a:off x="3363" y="3702"/>
                <a:ext cx="78" cy="39"/>
              </a:xfrm>
              <a:custGeom>
                <a:avLst/>
                <a:gdLst>
                  <a:gd name="T0" fmla="*/ 3 w 82"/>
                  <a:gd name="T1" fmla="*/ 0 h 39"/>
                  <a:gd name="T2" fmla="*/ 78 w 82"/>
                  <a:gd name="T3" fmla="*/ 0 h 39"/>
                  <a:gd name="T4" fmla="*/ 79 w 82"/>
                  <a:gd name="T5" fmla="*/ 0 h 39"/>
                  <a:gd name="T6" fmla="*/ 81 w 82"/>
                  <a:gd name="T7" fmla="*/ 1 h 39"/>
                  <a:gd name="T8" fmla="*/ 81 w 82"/>
                  <a:gd name="T9" fmla="*/ 3 h 39"/>
                  <a:gd name="T10" fmla="*/ 81 w 82"/>
                  <a:gd name="T11" fmla="*/ 5 h 39"/>
                  <a:gd name="T12" fmla="*/ 42 w 82"/>
                  <a:gd name="T13" fmla="*/ 36 h 39"/>
                  <a:gd name="T14" fmla="*/ 40 w 82"/>
                  <a:gd name="T15" fmla="*/ 37 h 39"/>
                  <a:gd name="T16" fmla="*/ 38 w 82"/>
                  <a:gd name="T17" fmla="*/ 38 h 39"/>
                  <a:gd name="T18" fmla="*/ 37 w 82"/>
                  <a:gd name="T19" fmla="*/ 37 h 39"/>
                  <a:gd name="T20" fmla="*/ 35 w 82"/>
                  <a:gd name="T21" fmla="*/ 36 h 39"/>
                  <a:gd name="T22" fmla="*/ 1 w 82"/>
                  <a:gd name="T23" fmla="*/ 5 h 39"/>
                  <a:gd name="T24" fmla="*/ 0 w 82"/>
                  <a:gd name="T25" fmla="*/ 3 h 39"/>
                  <a:gd name="T26" fmla="*/ 0 w 82"/>
                  <a:gd name="T27" fmla="*/ 1 h 39"/>
                  <a:gd name="T28" fmla="*/ 1 w 82"/>
                  <a:gd name="T29" fmla="*/ 0 h 39"/>
                  <a:gd name="T30" fmla="*/ 3 w 82"/>
                  <a:gd name="T3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39">
                    <a:moveTo>
                      <a:pt x="3" y="0"/>
                    </a:moveTo>
                    <a:lnTo>
                      <a:pt x="78" y="0"/>
                    </a:lnTo>
                    <a:lnTo>
                      <a:pt x="79" y="0"/>
                    </a:lnTo>
                    <a:lnTo>
                      <a:pt x="81" y="1"/>
                    </a:lnTo>
                    <a:lnTo>
                      <a:pt x="81" y="3"/>
                    </a:lnTo>
                    <a:lnTo>
                      <a:pt x="81" y="5"/>
                    </a:lnTo>
                    <a:lnTo>
                      <a:pt x="42" y="36"/>
                    </a:lnTo>
                    <a:lnTo>
                      <a:pt x="40" y="37"/>
                    </a:lnTo>
                    <a:lnTo>
                      <a:pt x="38" y="38"/>
                    </a:lnTo>
                    <a:lnTo>
                      <a:pt x="37" y="37"/>
                    </a:lnTo>
                    <a:lnTo>
                      <a:pt x="35" y="36"/>
                    </a:lnTo>
                    <a:lnTo>
                      <a:pt x="1" y="5"/>
                    </a:lnTo>
                    <a:lnTo>
                      <a:pt x="0" y="3"/>
                    </a:lnTo>
                    <a:lnTo>
                      <a:pt x="0" y="1"/>
                    </a:lnTo>
                    <a:lnTo>
                      <a:pt x="1" y="0"/>
                    </a:lnTo>
                    <a:lnTo>
                      <a:pt x="3"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43" name="Freeform 927"/>
              <p:cNvSpPr>
                <a:spLocks noChangeAspect="1"/>
              </p:cNvSpPr>
              <p:nvPr/>
            </p:nvSpPr>
            <p:spPr bwMode="auto">
              <a:xfrm flipH="1">
                <a:off x="3266" y="3708"/>
                <a:ext cx="43" cy="70"/>
              </a:xfrm>
              <a:custGeom>
                <a:avLst/>
                <a:gdLst>
                  <a:gd name="T0" fmla="*/ 0 w 46"/>
                  <a:gd name="T1" fmla="*/ 66 h 70"/>
                  <a:gd name="T2" fmla="*/ 0 w 46"/>
                  <a:gd name="T3" fmla="*/ 3 h 70"/>
                  <a:gd name="T4" fmla="*/ 0 w 46"/>
                  <a:gd name="T5" fmla="*/ 1 h 70"/>
                  <a:gd name="T6" fmla="*/ 1 w 46"/>
                  <a:gd name="T7" fmla="*/ 0 h 70"/>
                  <a:gd name="T8" fmla="*/ 2 w 46"/>
                  <a:gd name="T9" fmla="*/ 0 h 70"/>
                  <a:gd name="T10" fmla="*/ 4 w 46"/>
                  <a:gd name="T11" fmla="*/ 1 h 70"/>
                  <a:gd name="T12" fmla="*/ 43 w 46"/>
                  <a:gd name="T13" fmla="*/ 32 h 70"/>
                  <a:gd name="T14" fmla="*/ 45 w 46"/>
                  <a:gd name="T15" fmla="*/ 33 h 70"/>
                  <a:gd name="T16" fmla="*/ 45 w 46"/>
                  <a:gd name="T17" fmla="*/ 34 h 70"/>
                  <a:gd name="T18" fmla="*/ 45 w 46"/>
                  <a:gd name="T19" fmla="*/ 35 h 70"/>
                  <a:gd name="T20" fmla="*/ 43 w 46"/>
                  <a:gd name="T21" fmla="*/ 37 h 70"/>
                  <a:gd name="T22" fmla="*/ 7 w 46"/>
                  <a:gd name="T23" fmla="*/ 69 h 70"/>
                  <a:gd name="T24" fmla="*/ 3 w 46"/>
                  <a:gd name="T25" fmla="*/ 69 h 70"/>
                  <a:gd name="T26" fmla="*/ 1 w 46"/>
                  <a:gd name="T27" fmla="*/ 68 h 70"/>
                  <a:gd name="T28" fmla="*/ 0 w 46"/>
                  <a:gd name="T29" fmla="*/ 67 h 70"/>
                  <a:gd name="T30" fmla="*/ 0 w 46"/>
                  <a:gd name="T31"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0">
                    <a:moveTo>
                      <a:pt x="0" y="66"/>
                    </a:moveTo>
                    <a:lnTo>
                      <a:pt x="0" y="3"/>
                    </a:lnTo>
                    <a:lnTo>
                      <a:pt x="0" y="1"/>
                    </a:lnTo>
                    <a:lnTo>
                      <a:pt x="1" y="0"/>
                    </a:lnTo>
                    <a:lnTo>
                      <a:pt x="2" y="0"/>
                    </a:lnTo>
                    <a:lnTo>
                      <a:pt x="4" y="1"/>
                    </a:lnTo>
                    <a:lnTo>
                      <a:pt x="43" y="32"/>
                    </a:lnTo>
                    <a:lnTo>
                      <a:pt x="45" y="33"/>
                    </a:lnTo>
                    <a:lnTo>
                      <a:pt x="45" y="34"/>
                    </a:lnTo>
                    <a:lnTo>
                      <a:pt x="45" y="35"/>
                    </a:lnTo>
                    <a:lnTo>
                      <a:pt x="43" y="37"/>
                    </a:lnTo>
                    <a:lnTo>
                      <a:pt x="7" y="69"/>
                    </a:lnTo>
                    <a:lnTo>
                      <a:pt x="3" y="69"/>
                    </a:lnTo>
                    <a:lnTo>
                      <a:pt x="1" y="68"/>
                    </a:lnTo>
                    <a:lnTo>
                      <a:pt x="0" y="67"/>
                    </a:lnTo>
                    <a:lnTo>
                      <a:pt x="0" y="66"/>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44" name="Freeform 928"/>
              <p:cNvSpPr>
                <a:spLocks noChangeAspect="1"/>
              </p:cNvSpPr>
              <p:nvPr/>
            </p:nvSpPr>
            <p:spPr bwMode="auto">
              <a:xfrm flipH="1">
                <a:off x="3202" y="3717"/>
                <a:ext cx="48" cy="59"/>
              </a:xfrm>
              <a:custGeom>
                <a:avLst/>
                <a:gdLst>
                  <a:gd name="T0" fmla="*/ 42 w 51"/>
                  <a:gd name="T1" fmla="*/ 58 h 59"/>
                  <a:gd name="T2" fmla="*/ 44 w 51"/>
                  <a:gd name="T3" fmla="*/ 55 h 59"/>
                  <a:gd name="T4" fmla="*/ 45 w 51"/>
                  <a:gd name="T5" fmla="*/ 52 h 59"/>
                  <a:gd name="T6" fmla="*/ 47 w 51"/>
                  <a:gd name="T7" fmla="*/ 50 h 59"/>
                  <a:gd name="T8" fmla="*/ 48 w 51"/>
                  <a:gd name="T9" fmla="*/ 46 h 59"/>
                  <a:gd name="T10" fmla="*/ 48 w 51"/>
                  <a:gd name="T11" fmla="*/ 43 h 59"/>
                  <a:gd name="T12" fmla="*/ 49 w 51"/>
                  <a:gd name="T13" fmla="*/ 38 h 59"/>
                  <a:gd name="T14" fmla="*/ 50 w 51"/>
                  <a:gd name="T15" fmla="*/ 32 h 59"/>
                  <a:gd name="T16" fmla="*/ 50 w 51"/>
                  <a:gd name="T17" fmla="*/ 26 h 59"/>
                  <a:gd name="T18" fmla="*/ 40 w 51"/>
                  <a:gd name="T19" fmla="*/ 26 h 59"/>
                  <a:gd name="T20" fmla="*/ 39 w 51"/>
                  <a:gd name="T21" fmla="*/ 26 h 59"/>
                  <a:gd name="T22" fmla="*/ 37 w 51"/>
                  <a:gd name="T23" fmla="*/ 26 h 59"/>
                  <a:gd name="T24" fmla="*/ 37 w 51"/>
                  <a:gd name="T25" fmla="*/ 25 h 59"/>
                  <a:gd name="T26" fmla="*/ 37 w 51"/>
                  <a:gd name="T27" fmla="*/ 24 h 59"/>
                  <a:gd name="T28" fmla="*/ 37 w 51"/>
                  <a:gd name="T29" fmla="*/ 2 h 59"/>
                  <a:gd name="T30" fmla="*/ 36 w 51"/>
                  <a:gd name="T31" fmla="*/ 0 h 59"/>
                  <a:gd name="T32" fmla="*/ 35 w 51"/>
                  <a:gd name="T33" fmla="*/ 0 h 59"/>
                  <a:gd name="T34" fmla="*/ 34 w 51"/>
                  <a:gd name="T35" fmla="*/ 0 h 59"/>
                  <a:gd name="T36" fmla="*/ 32 w 51"/>
                  <a:gd name="T37" fmla="*/ 0 h 59"/>
                  <a:gd name="T38" fmla="*/ 3 w 51"/>
                  <a:gd name="T39" fmla="*/ 21 h 59"/>
                  <a:gd name="T40" fmla="*/ 1 w 51"/>
                  <a:gd name="T41" fmla="*/ 24 h 59"/>
                  <a:gd name="T42" fmla="*/ 0 w 51"/>
                  <a:gd name="T43" fmla="*/ 26 h 59"/>
                  <a:gd name="T44" fmla="*/ 1 w 51"/>
                  <a:gd name="T45" fmla="*/ 28 h 59"/>
                  <a:gd name="T46" fmla="*/ 3 w 51"/>
                  <a:gd name="T47" fmla="*/ 31 h 59"/>
                  <a:gd name="T48" fmla="*/ 37 w 51"/>
                  <a:gd name="T49" fmla="*/ 58 h 59"/>
                  <a:gd name="T50" fmla="*/ 39 w 51"/>
                  <a:gd name="T51" fmla="*/ 58 h 59"/>
                  <a:gd name="T52" fmla="*/ 40 w 51"/>
                  <a:gd name="T53" fmla="*/ 58 h 59"/>
                  <a:gd name="T54" fmla="*/ 41 w 51"/>
                  <a:gd name="T55" fmla="*/ 58 h 59"/>
                  <a:gd name="T56" fmla="*/ 42 w 51"/>
                  <a:gd name="T5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9">
                    <a:moveTo>
                      <a:pt x="42" y="58"/>
                    </a:moveTo>
                    <a:lnTo>
                      <a:pt x="44" y="55"/>
                    </a:lnTo>
                    <a:lnTo>
                      <a:pt x="45" y="52"/>
                    </a:lnTo>
                    <a:lnTo>
                      <a:pt x="47" y="50"/>
                    </a:lnTo>
                    <a:lnTo>
                      <a:pt x="48" y="46"/>
                    </a:lnTo>
                    <a:lnTo>
                      <a:pt x="48" y="43"/>
                    </a:lnTo>
                    <a:lnTo>
                      <a:pt x="49" y="38"/>
                    </a:lnTo>
                    <a:lnTo>
                      <a:pt x="50" y="32"/>
                    </a:lnTo>
                    <a:lnTo>
                      <a:pt x="50" y="26"/>
                    </a:lnTo>
                    <a:lnTo>
                      <a:pt x="40" y="26"/>
                    </a:lnTo>
                    <a:lnTo>
                      <a:pt x="39" y="26"/>
                    </a:lnTo>
                    <a:lnTo>
                      <a:pt x="37" y="26"/>
                    </a:lnTo>
                    <a:lnTo>
                      <a:pt x="37" y="25"/>
                    </a:lnTo>
                    <a:lnTo>
                      <a:pt x="37" y="24"/>
                    </a:lnTo>
                    <a:lnTo>
                      <a:pt x="37" y="2"/>
                    </a:lnTo>
                    <a:lnTo>
                      <a:pt x="36" y="0"/>
                    </a:lnTo>
                    <a:lnTo>
                      <a:pt x="35" y="0"/>
                    </a:lnTo>
                    <a:lnTo>
                      <a:pt x="34" y="0"/>
                    </a:lnTo>
                    <a:lnTo>
                      <a:pt x="32" y="0"/>
                    </a:lnTo>
                    <a:lnTo>
                      <a:pt x="3" y="21"/>
                    </a:lnTo>
                    <a:lnTo>
                      <a:pt x="1" y="24"/>
                    </a:lnTo>
                    <a:lnTo>
                      <a:pt x="0" y="26"/>
                    </a:lnTo>
                    <a:lnTo>
                      <a:pt x="1" y="28"/>
                    </a:lnTo>
                    <a:lnTo>
                      <a:pt x="3" y="31"/>
                    </a:lnTo>
                    <a:lnTo>
                      <a:pt x="37" y="58"/>
                    </a:lnTo>
                    <a:lnTo>
                      <a:pt x="39" y="58"/>
                    </a:lnTo>
                    <a:lnTo>
                      <a:pt x="40" y="58"/>
                    </a:lnTo>
                    <a:lnTo>
                      <a:pt x="41" y="58"/>
                    </a:lnTo>
                    <a:lnTo>
                      <a:pt x="42" y="5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45" name="Freeform 929"/>
              <p:cNvSpPr>
                <a:spLocks noChangeAspect="1"/>
              </p:cNvSpPr>
              <p:nvPr/>
            </p:nvSpPr>
            <p:spPr bwMode="auto">
              <a:xfrm flipH="1">
                <a:off x="3214" y="3749"/>
                <a:ext cx="82" cy="39"/>
              </a:xfrm>
              <a:custGeom>
                <a:avLst/>
                <a:gdLst>
                  <a:gd name="T0" fmla="*/ 3 w 86"/>
                  <a:gd name="T1" fmla="*/ 38 h 39"/>
                  <a:gd name="T2" fmla="*/ 82 w 86"/>
                  <a:gd name="T3" fmla="*/ 38 h 39"/>
                  <a:gd name="T4" fmla="*/ 83 w 86"/>
                  <a:gd name="T5" fmla="*/ 37 h 39"/>
                  <a:gd name="T6" fmla="*/ 85 w 86"/>
                  <a:gd name="T7" fmla="*/ 36 h 39"/>
                  <a:gd name="T8" fmla="*/ 85 w 86"/>
                  <a:gd name="T9" fmla="*/ 34 h 39"/>
                  <a:gd name="T10" fmla="*/ 84 w 86"/>
                  <a:gd name="T11" fmla="*/ 33 h 39"/>
                  <a:gd name="T12" fmla="*/ 44 w 86"/>
                  <a:gd name="T13" fmla="*/ 1 h 39"/>
                  <a:gd name="T14" fmla="*/ 43 w 86"/>
                  <a:gd name="T15" fmla="*/ 0 h 39"/>
                  <a:gd name="T16" fmla="*/ 41 w 86"/>
                  <a:gd name="T17" fmla="*/ 0 h 39"/>
                  <a:gd name="T18" fmla="*/ 39 w 86"/>
                  <a:gd name="T19" fmla="*/ 0 h 39"/>
                  <a:gd name="T20" fmla="*/ 38 w 86"/>
                  <a:gd name="T21" fmla="*/ 1 h 39"/>
                  <a:gd name="T22" fmla="*/ 1 w 86"/>
                  <a:gd name="T23" fmla="*/ 30 h 39"/>
                  <a:gd name="T24" fmla="*/ 0 w 86"/>
                  <a:gd name="T25" fmla="*/ 33 h 39"/>
                  <a:gd name="T26" fmla="*/ 0 w 86"/>
                  <a:gd name="T27" fmla="*/ 36 h 39"/>
                  <a:gd name="T28" fmla="*/ 1 w 86"/>
                  <a:gd name="T29" fmla="*/ 37 h 39"/>
                  <a:gd name="T30" fmla="*/ 3 w 86"/>
                  <a:gd name="T31"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39">
                    <a:moveTo>
                      <a:pt x="3" y="38"/>
                    </a:moveTo>
                    <a:lnTo>
                      <a:pt x="82" y="38"/>
                    </a:lnTo>
                    <a:lnTo>
                      <a:pt x="83" y="37"/>
                    </a:lnTo>
                    <a:lnTo>
                      <a:pt x="85" y="36"/>
                    </a:lnTo>
                    <a:lnTo>
                      <a:pt x="85" y="34"/>
                    </a:lnTo>
                    <a:lnTo>
                      <a:pt x="84" y="33"/>
                    </a:lnTo>
                    <a:lnTo>
                      <a:pt x="44" y="1"/>
                    </a:lnTo>
                    <a:lnTo>
                      <a:pt x="43" y="0"/>
                    </a:lnTo>
                    <a:lnTo>
                      <a:pt x="41" y="0"/>
                    </a:lnTo>
                    <a:lnTo>
                      <a:pt x="39" y="0"/>
                    </a:lnTo>
                    <a:lnTo>
                      <a:pt x="38" y="1"/>
                    </a:lnTo>
                    <a:lnTo>
                      <a:pt x="1" y="30"/>
                    </a:lnTo>
                    <a:lnTo>
                      <a:pt x="0" y="33"/>
                    </a:lnTo>
                    <a:lnTo>
                      <a:pt x="0" y="36"/>
                    </a:lnTo>
                    <a:lnTo>
                      <a:pt x="1" y="37"/>
                    </a:lnTo>
                    <a:lnTo>
                      <a:pt x="3" y="38"/>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46" name="Freeform 930"/>
              <p:cNvSpPr>
                <a:spLocks noChangeAspect="1"/>
              </p:cNvSpPr>
              <p:nvPr/>
            </p:nvSpPr>
            <p:spPr bwMode="auto">
              <a:xfrm flipH="1">
                <a:off x="3216" y="3702"/>
                <a:ext cx="79" cy="39"/>
              </a:xfrm>
              <a:custGeom>
                <a:avLst/>
                <a:gdLst>
                  <a:gd name="T0" fmla="*/ 5 w 83"/>
                  <a:gd name="T1" fmla="*/ 0 h 39"/>
                  <a:gd name="T2" fmla="*/ 78 w 83"/>
                  <a:gd name="T3" fmla="*/ 0 h 39"/>
                  <a:gd name="T4" fmla="*/ 80 w 83"/>
                  <a:gd name="T5" fmla="*/ 0 h 39"/>
                  <a:gd name="T6" fmla="*/ 82 w 83"/>
                  <a:gd name="T7" fmla="*/ 1 h 39"/>
                  <a:gd name="T8" fmla="*/ 82 w 83"/>
                  <a:gd name="T9" fmla="*/ 3 h 39"/>
                  <a:gd name="T10" fmla="*/ 81 w 83"/>
                  <a:gd name="T11" fmla="*/ 5 h 39"/>
                  <a:gd name="T12" fmla="*/ 44 w 83"/>
                  <a:gd name="T13" fmla="*/ 36 h 39"/>
                  <a:gd name="T14" fmla="*/ 42 w 83"/>
                  <a:gd name="T15" fmla="*/ 37 h 39"/>
                  <a:gd name="T16" fmla="*/ 41 w 83"/>
                  <a:gd name="T17" fmla="*/ 38 h 39"/>
                  <a:gd name="T18" fmla="*/ 39 w 83"/>
                  <a:gd name="T19" fmla="*/ 37 h 39"/>
                  <a:gd name="T20" fmla="*/ 37 w 83"/>
                  <a:gd name="T21" fmla="*/ 36 h 39"/>
                  <a:gd name="T22" fmla="*/ 0 w 83"/>
                  <a:gd name="T23" fmla="*/ 5 h 39"/>
                  <a:gd name="T24" fmla="*/ 0 w 83"/>
                  <a:gd name="T25" fmla="*/ 3 h 39"/>
                  <a:gd name="T26" fmla="*/ 0 w 83"/>
                  <a:gd name="T27" fmla="*/ 1 h 39"/>
                  <a:gd name="T28" fmla="*/ 2 w 83"/>
                  <a:gd name="T29" fmla="*/ 0 h 39"/>
                  <a:gd name="T30" fmla="*/ 5 w 83"/>
                  <a:gd name="T3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39">
                    <a:moveTo>
                      <a:pt x="5" y="0"/>
                    </a:moveTo>
                    <a:lnTo>
                      <a:pt x="78" y="0"/>
                    </a:lnTo>
                    <a:lnTo>
                      <a:pt x="80" y="0"/>
                    </a:lnTo>
                    <a:lnTo>
                      <a:pt x="82" y="1"/>
                    </a:lnTo>
                    <a:lnTo>
                      <a:pt x="82" y="3"/>
                    </a:lnTo>
                    <a:lnTo>
                      <a:pt x="81" y="5"/>
                    </a:lnTo>
                    <a:lnTo>
                      <a:pt x="44" y="36"/>
                    </a:lnTo>
                    <a:lnTo>
                      <a:pt x="42" y="37"/>
                    </a:lnTo>
                    <a:lnTo>
                      <a:pt x="41" y="38"/>
                    </a:lnTo>
                    <a:lnTo>
                      <a:pt x="39" y="37"/>
                    </a:lnTo>
                    <a:lnTo>
                      <a:pt x="37" y="36"/>
                    </a:lnTo>
                    <a:lnTo>
                      <a:pt x="0" y="5"/>
                    </a:lnTo>
                    <a:lnTo>
                      <a:pt x="0" y="3"/>
                    </a:lnTo>
                    <a:lnTo>
                      <a:pt x="0" y="1"/>
                    </a:lnTo>
                    <a:lnTo>
                      <a:pt x="2" y="0"/>
                    </a:lnTo>
                    <a:lnTo>
                      <a:pt x="5" y="0"/>
                    </a:lnTo>
                  </a:path>
                </a:pathLst>
              </a:custGeom>
              <a:solidFill>
                <a:srgbClr val="0000F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grpSp>
      <p:pic>
        <p:nvPicPr>
          <p:cNvPr id="163747" name="Picture 931" descr="C:\Documents and Settings\pleimannm\Desktop\ship.gi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57600" y="6019800"/>
            <a:ext cx="304800" cy="211138"/>
          </a:xfrm>
          <a:prstGeom prst="rect">
            <a:avLst/>
          </a:prstGeom>
          <a:noFill/>
          <a:extLst>
            <a:ext uri="{909E8E84-426E-40DD-AFC4-6F175D3DCCD1}">
              <a14:hiddenFill xmlns:a14="http://schemas.microsoft.com/office/drawing/2010/main">
                <a:solidFill>
                  <a:srgbClr val="FFFFFF"/>
                </a:solidFill>
              </a14:hiddenFill>
            </a:ext>
          </a:extLst>
        </p:spPr>
      </p:pic>
      <p:pic>
        <p:nvPicPr>
          <p:cNvPr id="163748" name="Picture 932" descr="C:\Documents and Settings\pleimannm\Desktop\Launch2.tif"/>
          <p:cNvPicPr>
            <a:picLocks noChangeAspect="1" noChangeArrowheads="1"/>
          </p:cNvPicPr>
          <p:nvPr/>
        </p:nvPicPr>
        <p:blipFill>
          <a:blip r:embed="rId20" cstate="print">
            <a:extLst>
              <a:ext uri="{28A0092B-C50C-407E-A947-70E740481C1C}">
                <a14:useLocalDpi xmlns:a14="http://schemas.microsoft.com/office/drawing/2010/main" val="0"/>
              </a:ext>
            </a:extLst>
          </a:blip>
          <a:srcRect r="17361" b="33577"/>
          <a:stretch>
            <a:fillRect/>
          </a:stretch>
        </p:blipFill>
        <p:spPr bwMode="auto">
          <a:xfrm>
            <a:off x="2103438" y="5978525"/>
            <a:ext cx="258762" cy="346075"/>
          </a:xfrm>
          <a:prstGeom prst="rect">
            <a:avLst/>
          </a:prstGeom>
          <a:noFill/>
          <a:extLst>
            <a:ext uri="{909E8E84-426E-40DD-AFC4-6F175D3DCCD1}">
              <a14:hiddenFill xmlns:a14="http://schemas.microsoft.com/office/drawing/2010/main">
                <a:solidFill>
                  <a:srgbClr val="FFFFFF"/>
                </a:solidFill>
              </a14:hiddenFill>
            </a:ext>
          </a:extLst>
        </p:spPr>
      </p:pic>
      <p:grpSp>
        <p:nvGrpSpPr>
          <p:cNvPr id="163749" name="Group 933"/>
          <p:cNvGrpSpPr>
            <a:grpSpLocks/>
          </p:cNvGrpSpPr>
          <p:nvPr/>
        </p:nvGrpSpPr>
        <p:grpSpPr bwMode="auto">
          <a:xfrm>
            <a:off x="2743200" y="5410200"/>
            <a:ext cx="381000" cy="228600"/>
            <a:chOff x="1567" y="3408"/>
            <a:chExt cx="353" cy="200"/>
          </a:xfrm>
        </p:grpSpPr>
        <p:graphicFrame>
          <p:nvGraphicFramePr>
            <p:cNvPr id="163750" name="Object 934">
              <a:hlinkClick r:id="" action="ppaction://ole?verb=0"/>
            </p:cNvPr>
            <p:cNvGraphicFramePr>
              <a:graphicFrameLocks/>
            </p:cNvGraphicFramePr>
            <p:nvPr/>
          </p:nvGraphicFramePr>
          <p:xfrm>
            <a:off x="1567" y="3504"/>
            <a:ext cx="288" cy="101"/>
          </p:xfrm>
          <a:graphic>
            <a:graphicData uri="http://schemas.openxmlformats.org/presentationml/2006/ole">
              <mc:AlternateContent xmlns:mc="http://schemas.openxmlformats.org/markup-compatibility/2006">
                <mc:Choice xmlns:v="urn:schemas-microsoft-com:vml" Requires="v">
                  <p:oleObj spid="_x0000_s6219" name="Clip" r:id="rId24" imgW="5599080" imgH="3587400" progId="MS_ClipArt_Gallery.5">
                    <p:embed/>
                  </p:oleObj>
                </mc:Choice>
                <mc:Fallback>
                  <p:oleObj name="Clip" r:id="rId24" imgW="5599080" imgH="3587400" progId="MS_ClipArt_Gallery.5">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67" y="3504"/>
                          <a:ext cx="288" cy="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3751" name="Group 935"/>
            <p:cNvGrpSpPr>
              <a:grpSpLocks noChangeAspect="1"/>
            </p:cNvGrpSpPr>
            <p:nvPr/>
          </p:nvGrpSpPr>
          <p:grpSpPr bwMode="auto">
            <a:xfrm>
              <a:off x="1759" y="3408"/>
              <a:ext cx="161" cy="200"/>
              <a:chOff x="3930" y="3209"/>
              <a:chExt cx="120" cy="149"/>
            </a:xfrm>
          </p:grpSpPr>
          <p:sp>
            <p:nvSpPr>
              <p:cNvPr id="163752" name="Freeform 936"/>
              <p:cNvSpPr>
                <a:spLocks noChangeAspect="1"/>
              </p:cNvSpPr>
              <p:nvPr/>
            </p:nvSpPr>
            <p:spPr bwMode="auto">
              <a:xfrm>
                <a:off x="3954" y="3279"/>
                <a:ext cx="96" cy="76"/>
              </a:xfrm>
              <a:custGeom>
                <a:avLst/>
                <a:gdLst>
                  <a:gd name="T0" fmla="*/ 95 w 96"/>
                  <a:gd name="T1" fmla="*/ 69 h 76"/>
                  <a:gd name="T2" fmla="*/ 84 w 96"/>
                  <a:gd name="T3" fmla="*/ 61 h 76"/>
                  <a:gd name="T4" fmla="*/ 86 w 96"/>
                  <a:gd name="T5" fmla="*/ 56 h 76"/>
                  <a:gd name="T6" fmla="*/ 73 w 96"/>
                  <a:gd name="T7" fmla="*/ 52 h 76"/>
                  <a:gd name="T8" fmla="*/ 76 w 96"/>
                  <a:gd name="T9" fmla="*/ 50 h 76"/>
                  <a:gd name="T10" fmla="*/ 59 w 96"/>
                  <a:gd name="T11" fmla="*/ 16 h 76"/>
                  <a:gd name="T12" fmla="*/ 59 w 96"/>
                  <a:gd name="T13" fmla="*/ 16 h 76"/>
                  <a:gd name="T14" fmla="*/ 52 w 96"/>
                  <a:gd name="T15" fmla="*/ 3 h 76"/>
                  <a:gd name="T16" fmla="*/ 48 w 96"/>
                  <a:gd name="T17" fmla="*/ 10 h 76"/>
                  <a:gd name="T18" fmla="*/ 44 w 96"/>
                  <a:gd name="T19" fmla="*/ 17 h 76"/>
                  <a:gd name="T20" fmla="*/ 39 w 96"/>
                  <a:gd name="T21" fmla="*/ 23 h 76"/>
                  <a:gd name="T22" fmla="*/ 19 w 96"/>
                  <a:gd name="T23" fmla="*/ 51 h 76"/>
                  <a:gd name="T24" fmla="*/ 40 w 96"/>
                  <a:gd name="T25" fmla="*/ 34 h 76"/>
                  <a:gd name="T26" fmla="*/ 38 w 96"/>
                  <a:gd name="T27" fmla="*/ 51 h 76"/>
                  <a:gd name="T28" fmla="*/ 48 w 96"/>
                  <a:gd name="T29" fmla="*/ 51 h 76"/>
                  <a:gd name="T30" fmla="*/ 48 w 96"/>
                  <a:gd name="T31" fmla="*/ 47 h 76"/>
                  <a:gd name="T32" fmla="*/ 45 w 96"/>
                  <a:gd name="T33" fmla="*/ 31 h 76"/>
                  <a:gd name="T34" fmla="*/ 41 w 96"/>
                  <a:gd name="T35" fmla="*/ 31 h 76"/>
                  <a:gd name="T36" fmla="*/ 23 w 96"/>
                  <a:gd name="T37" fmla="*/ 48 h 76"/>
                  <a:gd name="T38" fmla="*/ 40 w 96"/>
                  <a:gd name="T39" fmla="*/ 30 h 76"/>
                  <a:gd name="T40" fmla="*/ 41 w 96"/>
                  <a:gd name="T41" fmla="*/ 22 h 76"/>
                  <a:gd name="T42" fmla="*/ 45 w 96"/>
                  <a:gd name="T43" fmla="*/ 30 h 76"/>
                  <a:gd name="T44" fmla="*/ 51 w 96"/>
                  <a:gd name="T45" fmla="*/ 7 h 76"/>
                  <a:gd name="T46" fmla="*/ 49 w 96"/>
                  <a:gd name="T47" fmla="*/ 30 h 76"/>
                  <a:gd name="T48" fmla="*/ 35 w 96"/>
                  <a:gd name="T49" fmla="*/ 31 h 76"/>
                  <a:gd name="T50" fmla="*/ 48 w 96"/>
                  <a:gd name="T51" fmla="*/ 51 h 76"/>
                  <a:gd name="T52" fmla="*/ 52 w 96"/>
                  <a:gd name="T53" fmla="*/ 31 h 76"/>
                  <a:gd name="T54" fmla="*/ 58 w 96"/>
                  <a:gd name="T55" fmla="*/ 48 h 76"/>
                  <a:gd name="T56" fmla="*/ 52 w 96"/>
                  <a:gd name="T57" fmla="*/ 31 h 76"/>
                  <a:gd name="T58" fmla="*/ 58 w 96"/>
                  <a:gd name="T59" fmla="*/ 51 h 76"/>
                  <a:gd name="T60" fmla="*/ 61 w 96"/>
                  <a:gd name="T61" fmla="*/ 34 h 76"/>
                  <a:gd name="T62" fmla="*/ 52 w 96"/>
                  <a:gd name="T63" fmla="*/ 30 h 76"/>
                  <a:gd name="T64" fmla="*/ 57 w 96"/>
                  <a:gd name="T65" fmla="*/ 15 h 76"/>
                  <a:gd name="T66" fmla="*/ 53 w 96"/>
                  <a:gd name="T67" fmla="*/ 20 h 76"/>
                  <a:gd name="T68" fmla="*/ 66 w 96"/>
                  <a:gd name="T69" fmla="*/ 51 h 76"/>
                  <a:gd name="T70" fmla="*/ 19 w 96"/>
                  <a:gd name="T71" fmla="*/ 56 h 76"/>
                  <a:gd name="T72" fmla="*/ 7 w 96"/>
                  <a:gd name="T73" fmla="*/ 61 h 76"/>
                  <a:gd name="T74" fmla="*/ 2 w 96"/>
                  <a:gd name="T75" fmla="*/ 69 h 76"/>
                  <a:gd name="T76" fmla="*/ 0 w 96"/>
                  <a:gd name="T77" fmla="*/ 75 h 76"/>
                  <a:gd name="T78" fmla="*/ 66 w 96"/>
                  <a:gd name="T79" fmla="*/ 56 h 76"/>
                  <a:gd name="T80" fmla="*/ 51 w 96"/>
                  <a:gd name="T81" fmla="*/ 53 h 76"/>
                  <a:gd name="T82" fmla="*/ 66 w 96"/>
                  <a:gd name="T83" fmla="*/ 56 h 76"/>
                  <a:gd name="T84" fmla="*/ 48 w 96"/>
                  <a:gd name="T85" fmla="*/ 56 h 76"/>
                  <a:gd name="T86" fmla="*/ 21 w 96"/>
                  <a:gd name="T87" fmla="*/ 53 h 76"/>
                  <a:gd name="T88" fmla="*/ 48 w 96"/>
                  <a:gd name="T89"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 h="76">
                    <a:moveTo>
                      <a:pt x="95" y="75"/>
                    </a:moveTo>
                    <a:lnTo>
                      <a:pt x="95" y="69"/>
                    </a:lnTo>
                    <a:lnTo>
                      <a:pt x="91" y="69"/>
                    </a:lnTo>
                    <a:lnTo>
                      <a:pt x="84" y="61"/>
                    </a:lnTo>
                    <a:lnTo>
                      <a:pt x="86" y="61"/>
                    </a:lnTo>
                    <a:lnTo>
                      <a:pt x="86" y="56"/>
                    </a:lnTo>
                    <a:lnTo>
                      <a:pt x="71" y="56"/>
                    </a:lnTo>
                    <a:lnTo>
                      <a:pt x="73" y="52"/>
                    </a:lnTo>
                    <a:lnTo>
                      <a:pt x="76" y="52"/>
                    </a:lnTo>
                    <a:lnTo>
                      <a:pt x="76" y="50"/>
                    </a:lnTo>
                    <a:lnTo>
                      <a:pt x="68" y="50"/>
                    </a:lnTo>
                    <a:lnTo>
                      <a:pt x="59" y="16"/>
                    </a:lnTo>
                    <a:lnTo>
                      <a:pt x="63" y="15"/>
                    </a:lnTo>
                    <a:lnTo>
                      <a:pt x="59" y="16"/>
                    </a:lnTo>
                    <a:lnTo>
                      <a:pt x="54" y="0"/>
                    </a:lnTo>
                    <a:lnTo>
                      <a:pt x="52" y="3"/>
                    </a:lnTo>
                    <a:lnTo>
                      <a:pt x="51" y="6"/>
                    </a:lnTo>
                    <a:lnTo>
                      <a:pt x="48" y="10"/>
                    </a:lnTo>
                    <a:lnTo>
                      <a:pt x="46" y="14"/>
                    </a:lnTo>
                    <a:lnTo>
                      <a:pt x="44" y="17"/>
                    </a:lnTo>
                    <a:lnTo>
                      <a:pt x="41" y="20"/>
                    </a:lnTo>
                    <a:lnTo>
                      <a:pt x="39" y="23"/>
                    </a:lnTo>
                    <a:lnTo>
                      <a:pt x="35" y="26"/>
                    </a:lnTo>
                    <a:lnTo>
                      <a:pt x="19" y="51"/>
                    </a:lnTo>
                    <a:lnTo>
                      <a:pt x="23" y="51"/>
                    </a:lnTo>
                    <a:lnTo>
                      <a:pt x="40" y="34"/>
                    </a:lnTo>
                    <a:lnTo>
                      <a:pt x="36" y="51"/>
                    </a:lnTo>
                    <a:lnTo>
                      <a:pt x="38" y="51"/>
                    </a:lnTo>
                    <a:lnTo>
                      <a:pt x="46" y="34"/>
                    </a:lnTo>
                    <a:lnTo>
                      <a:pt x="48" y="51"/>
                    </a:lnTo>
                    <a:lnTo>
                      <a:pt x="48" y="51"/>
                    </a:lnTo>
                    <a:lnTo>
                      <a:pt x="48" y="47"/>
                    </a:lnTo>
                    <a:lnTo>
                      <a:pt x="47" y="31"/>
                    </a:lnTo>
                    <a:lnTo>
                      <a:pt x="45" y="31"/>
                    </a:lnTo>
                    <a:lnTo>
                      <a:pt x="39" y="45"/>
                    </a:lnTo>
                    <a:lnTo>
                      <a:pt x="41" y="31"/>
                    </a:lnTo>
                    <a:lnTo>
                      <a:pt x="40" y="31"/>
                    </a:lnTo>
                    <a:lnTo>
                      <a:pt x="23" y="48"/>
                    </a:lnTo>
                    <a:lnTo>
                      <a:pt x="40" y="24"/>
                    </a:lnTo>
                    <a:lnTo>
                      <a:pt x="40" y="30"/>
                    </a:lnTo>
                    <a:lnTo>
                      <a:pt x="41" y="30"/>
                    </a:lnTo>
                    <a:lnTo>
                      <a:pt x="41" y="22"/>
                    </a:lnTo>
                    <a:lnTo>
                      <a:pt x="49" y="10"/>
                    </a:lnTo>
                    <a:lnTo>
                      <a:pt x="45" y="30"/>
                    </a:lnTo>
                    <a:lnTo>
                      <a:pt x="47" y="30"/>
                    </a:lnTo>
                    <a:lnTo>
                      <a:pt x="51" y="7"/>
                    </a:lnTo>
                    <a:lnTo>
                      <a:pt x="52" y="6"/>
                    </a:lnTo>
                    <a:lnTo>
                      <a:pt x="49" y="30"/>
                    </a:lnTo>
                    <a:lnTo>
                      <a:pt x="36" y="30"/>
                    </a:lnTo>
                    <a:lnTo>
                      <a:pt x="35" y="31"/>
                    </a:lnTo>
                    <a:lnTo>
                      <a:pt x="49" y="31"/>
                    </a:lnTo>
                    <a:lnTo>
                      <a:pt x="48" y="51"/>
                    </a:lnTo>
                    <a:lnTo>
                      <a:pt x="51" y="51"/>
                    </a:lnTo>
                    <a:lnTo>
                      <a:pt x="52" y="31"/>
                    </a:lnTo>
                    <a:lnTo>
                      <a:pt x="60" y="31"/>
                    </a:lnTo>
                    <a:lnTo>
                      <a:pt x="58" y="48"/>
                    </a:lnTo>
                    <a:lnTo>
                      <a:pt x="53" y="31"/>
                    </a:lnTo>
                    <a:lnTo>
                      <a:pt x="52" y="31"/>
                    </a:lnTo>
                    <a:lnTo>
                      <a:pt x="52" y="34"/>
                    </a:lnTo>
                    <a:lnTo>
                      <a:pt x="58" y="51"/>
                    </a:lnTo>
                    <a:lnTo>
                      <a:pt x="59" y="51"/>
                    </a:lnTo>
                    <a:lnTo>
                      <a:pt x="61" y="34"/>
                    </a:lnTo>
                    <a:lnTo>
                      <a:pt x="60" y="30"/>
                    </a:lnTo>
                    <a:lnTo>
                      <a:pt x="52" y="30"/>
                    </a:lnTo>
                    <a:lnTo>
                      <a:pt x="54" y="6"/>
                    </a:lnTo>
                    <a:lnTo>
                      <a:pt x="57" y="15"/>
                    </a:lnTo>
                    <a:lnTo>
                      <a:pt x="53" y="19"/>
                    </a:lnTo>
                    <a:lnTo>
                      <a:pt x="53" y="20"/>
                    </a:lnTo>
                    <a:lnTo>
                      <a:pt x="57" y="16"/>
                    </a:lnTo>
                    <a:lnTo>
                      <a:pt x="66" y="51"/>
                    </a:lnTo>
                    <a:lnTo>
                      <a:pt x="19" y="51"/>
                    </a:lnTo>
                    <a:lnTo>
                      <a:pt x="19" y="56"/>
                    </a:lnTo>
                    <a:lnTo>
                      <a:pt x="7" y="56"/>
                    </a:lnTo>
                    <a:lnTo>
                      <a:pt x="7" y="61"/>
                    </a:lnTo>
                    <a:lnTo>
                      <a:pt x="9" y="61"/>
                    </a:lnTo>
                    <a:lnTo>
                      <a:pt x="2" y="69"/>
                    </a:lnTo>
                    <a:lnTo>
                      <a:pt x="0" y="69"/>
                    </a:lnTo>
                    <a:lnTo>
                      <a:pt x="0" y="75"/>
                    </a:lnTo>
                    <a:lnTo>
                      <a:pt x="95" y="75"/>
                    </a:lnTo>
                    <a:lnTo>
                      <a:pt x="66" y="56"/>
                    </a:lnTo>
                    <a:lnTo>
                      <a:pt x="67" y="53"/>
                    </a:lnTo>
                    <a:lnTo>
                      <a:pt x="51" y="53"/>
                    </a:lnTo>
                    <a:lnTo>
                      <a:pt x="51" y="56"/>
                    </a:lnTo>
                    <a:lnTo>
                      <a:pt x="66" y="56"/>
                    </a:lnTo>
                    <a:lnTo>
                      <a:pt x="95" y="75"/>
                    </a:lnTo>
                    <a:lnTo>
                      <a:pt x="48" y="56"/>
                    </a:lnTo>
                    <a:lnTo>
                      <a:pt x="48" y="53"/>
                    </a:lnTo>
                    <a:lnTo>
                      <a:pt x="21" y="53"/>
                    </a:lnTo>
                    <a:lnTo>
                      <a:pt x="21" y="56"/>
                    </a:lnTo>
                    <a:lnTo>
                      <a:pt x="48" y="56"/>
                    </a:lnTo>
                    <a:lnTo>
                      <a:pt x="95" y="75"/>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53" name="Freeform 937"/>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54" name="Freeform 938"/>
              <p:cNvSpPr>
                <a:spLocks noChangeAspect="1"/>
              </p:cNvSpPr>
              <p:nvPr/>
            </p:nvSpPr>
            <p:spPr bwMode="auto">
              <a:xfrm>
                <a:off x="3931" y="3209"/>
                <a:ext cx="88" cy="116"/>
              </a:xfrm>
              <a:custGeom>
                <a:avLst/>
                <a:gdLst>
                  <a:gd name="T0" fmla="*/ 20 w 88"/>
                  <a:gd name="T1" fmla="*/ 115 h 116"/>
                  <a:gd name="T2" fmla="*/ 27 w 88"/>
                  <a:gd name="T3" fmla="*/ 113 h 116"/>
                  <a:gd name="T4" fmla="*/ 33 w 88"/>
                  <a:gd name="T5" fmla="*/ 111 h 116"/>
                  <a:gd name="T6" fmla="*/ 40 w 88"/>
                  <a:gd name="T7" fmla="*/ 107 h 116"/>
                  <a:gd name="T8" fmla="*/ 47 w 88"/>
                  <a:gd name="T9" fmla="*/ 102 h 116"/>
                  <a:gd name="T10" fmla="*/ 52 w 88"/>
                  <a:gd name="T11" fmla="*/ 96 h 116"/>
                  <a:gd name="T12" fmla="*/ 58 w 88"/>
                  <a:gd name="T13" fmla="*/ 89 h 116"/>
                  <a:gd name="T14" fmla="*/ 64 w 88"/>
                  <a:gd name="T15" fmla="*/ 82 h 116"/>
                  <a:gd name="T16" fmla="*/ 69 w 88"/>
                  <a:gd name="T17" fmla="*/ 73 h 116"/>
                  <a:gd name="T18" fmla="*/ 74 w 88"/>
                  <a:gd name="T19" fmla="*/ 65 h 116"/>
                  <a:gd name="T20" fmla="*/ 78 w 88"/>
                  <a:gd name="T21" fmla="*/ 56 h 116"/>
                  <a:gd name="T22" fmla="*/ 81 w 88"/>
                  <a:gd name="T23" fmla="*/ 48 h 116"/>
                  <a:gd name="T24" fmla="*/ 84 w 88"/>
                  <a:gd name="T25" fmla="*/ 39 h 116"/>
                  <a:gd name="T26" fmla="*/ 85 w 88"/>
                  <a:gd name="T27" fmla="*/ 31 h 116"/>
                  <a:gd name="T28" fmla="*/ 87 w 88"/>
                  <a:gd name="T29" fmla="*/ 24 h 116"/>
                  <a:gd name="T30" fmla="*/ 87 w 88"/>
                  <a:gd name="T31" fmla="*/ 17 h 116"/>
                  <a:gd name="T32" fmla="*/ 85 w 88"/>
                  <a:gd name="T33" fmla="*/ 12 h 116"/>
                  <a:gd name="T34" fmla="*/ 84 w 88"/>
                  <a:gd name="T35" fmla="*/ 9 h 116"/>
                  <a:gd name="T36" fmla="*/ 82 w 88"/>
                  <a:gd name="T37" fmla="*/ 5 h 116"/>
                  <a:gd name="T38" fmla="*/ 78 w 88"/>
                  <a:gd name="T39" fmla="*/ 2 h 116"/>
                  <a:gd name="T40" fmla="*/ 75 w 88"/>
                  <a:gd name="T41" fmla="*/ 1 h 116"/>
                  <a:gd name="T42" fmla="*/ 72 w 88"/>
                  <a:gd name="T43" fmla="*/ 0 h 116"/>
                  <a:gd name="T44" fmla="*/ 68 w 88"/>
                  <a:gd name="T45" fmla="*/ 0 h 116"/>
                  <a:gd name="T46" fmla="*/ 62 w 88"/>
                  <a:gd name="T47" fmla="*/ 0 h 116"/>
                  <a:gd name="T48" fmla="*/ 56 w 88"/>
                  <a:gd name="T49" fmla="*/ 2 h 116"/>
                  <a:gd name="T50" fmla="*/ 50 w 88"/>
                  <a:gd name="T51" fmla="*/ 6 h 116"/>
                  <a:gd name="T52" fmla="*/ 45 w 88"/>
                  <a:gd name="T53" fmla="*/ 9 h 116"/>
                  <a:gd name="T54" fmla="*/ 38 w 88"/>
                  <a:gd name="T55" fmla="*/ 15 h 116"/>
                  <a:gd name="T56" fmla="*/ 27 w 88"/>
                  <a:gd name="T57" fmla="*/ 19 h 116"/>
                  <a:gd name="T58" fmla="*/ 11 w 88"/>
                  <a:gd name="T59" fmla="*/ 44 h 116"/>
                  <a:gd name="T60" fmla="*/ 10 w 88"/>
                  <a:gd name="T61" fmla="*/ 50 h 116"/>
                  <a:gd name="T62" fmla="*/ 7 w 88"/>
                  <a:gd name="T63" fmla="*/ 58 h 116"/>
                  <a:gd name="T64" fmla="*/ 3 w 88"/>
                  <a:gd name="T65" fmla="*/ 66 h 116"/>
                  <a:gd name="T66" fmla="*/ 1 w 88"/>
                  <a:gd name="T67" fmla="*/ 76 h 116"/>
                  <a:gd name="T68" fmla="*/ 0 w 88"/>
                  <a:gd name="T69" fmla="*/ 83 h 116"/>
                  <a:gd name="T70" fmla="*/ 0 w 88"/>
                  <a:gd name="T71" fmla="*/ 88 h 116"/>
                  <a:gd name="T72" fmla="*/ 0 w 88"/>
                  <a:gd name="T73" fmla="*/ 93 h 116"/>
                  <a:gd name="T74" fmla="*/ 0 w 88"/>
                  <a:gd name="T75" fmla="*/ 97 h 116"/>
                  <a:gd name="T76" fmla="*/ 1 w 88"/>
                  <a:gd name="T77" fmla="*/ 101 h 116"/>
                  <a:gd name="T78" fmla="*/ 2 w 88"/>
                  <a:gd name="T79" fmla="*/ 105 h 116"/>
                  <a:gd name="T80" fmla="*/ 5 w 88"/>
                  <a:gd name="T81" fmla="*/ 107 h 116"/>
                  <a:gd name="T82" fmla="*/ 8 w 88"/>
                  <a:gd name="T83" fmla="*/ 110 h 116"/>
                  <a:gd name="T84" fmla="*/ 10 w 88"/>
                  <a:gd name="T85" fmla="*/ 112 h 116"/>
                  <a:gd name="T86" fmla="*/ 12 w 88"/>
                  <a:gd name="T87" fmla="*/ 113 h 116"/>
                  <a:gd name="T88" fmla="*/ 16 w 88"/>
                  <a:gd name="T89" fmla="*/ 1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116">
                    <a:moveTo>
                      <a:pt x="16" y="115"/>
                    </a:moveTo>
                    <a:lnTo>
                      <a:pt x="20" y="115"/>
                    </a:lnTo>
                    <a:lnTo>
                      <a:pt x="23" y="114"/>
                    </a:lnTo>
                    <a:lnTo>
                      <a:pt x="27" y="113"/>
                    </a:lnTo>
                    <a:lnTo>
                      <a:pt x="30" y="113"/>
                    </a:lnTo>
                    <a:lnTo>
                      <a:pt x="33" y="111"/>
                    </a:lnTo>
                    <a:lnTo>
                      <a:pt x="37" y="109"/>
                    </a:lnTo>
                    <a:lnTo>
                      <a:pt x="40" y="107"/>
                    </a:lnTo>
                    <a:lnTo>
                      <a:pt x="43" y="105"/>
                    </a:lnTo>
                    <a:lnTo>
                      <a:pt x="47" y="102"/>
                    </a:lnTo>
                    <a:lnTo>
                      <a:pt x="50" y="99"/>
                    </a:lnTo>
                    <a:lnTo>
                      <a:pt x="52" y="96"/>
                    </a:lnTo>
                    <a:lnTo>
                      <a:pt x="56" y="93"/>
                    </a:lnTo>
                    <a:lnTo>
                      <a:pt x="58" y="89"/>
                    </a:lnTo>
                    <a:lnTo>
                      <a:pt x="62" y="85"/>
                    </a:lnTo>
                    <a:lnTo>
                      <a:pt x="64" y="82"/>
                    </a:lnTo>
                    <a:lnTo>
                      <a:pt x="67" y="78"/>
                    </a:lnTo>
                    <a:lnTo>
                      <a:pt x="69" y="73"/>
                    </a:lnTo>
                    <a:lnTo>
                      <a:pt x="71" y="69"/>
                    </a:lnTo>
                    <a:lnTo>
                      <a:pt x="74" y="65"/>
                    </a:lnTo>
                    <a:lnTo>
                      <a:pt x="76" y="61"/>
                    </a:lnTo>
                    <a:lnTo>
                      <a:pt x="78" y="56"/>
                    </a:lnTo>
                    <a:lnTo>
                      <a:pt x="79" y="52"/>
                    </a:lnTo>
                    <a:lnTo>
                      <a:pt x="81" y="48"/>
                    </a:lnTo>
                    <a:lnTo>
                      <a:pt x="82" y="44"/>
                    </a:lnTo>
                    <a:lnTo>
                      <a:pt x="84" y="39"/>
                    </a:lnTo>
                    <a:lnTo>
                      <a:pt x="84" y="36"/>
                    </a:lnTo>
                    <a:lnTo>
                      <a:pt x="85" y="31"/>
                    </a:lnTo>
                    <a:lnTo>
                      <a:pt x="85" y="28"/>
                    </a:lnTo>
                    <a:lnTo>
                      <a:pt x="87" y="24"/>
                    </a:lnTo>
                    <a:lnTo>
                      <a:pt x="87" y="21"/>
                    </a:lnTo>
                    <a:lnTo>
                      <a:pt x="87" y="17"/>
                    </a:lnTo>
                    <a:lnTo>
                      <a:pt x="85" y="14"/>
                    </a:lnTo>
                    <a:lnTo>
                      <a:pt x="85" y="12"/>
                    </a:lnTo>
                    <a:lnTo>
                      <a:pt x="84" y="11"/>
                    </a:lnTo>
                    <a:lnTo>
                      <a:pt x="84" y="9"/>
                    </a:lnTo>
                    <a:lnTo>
                      <a:pt x="82" y="7"/>
                    </a:lnTo>
                    <a:lnTo>
                      <a:pt x="82" y="5"/>
                    </a:lnTo>
                    <a:lnTo>
                      <a:pt x="81" y="4"/>
                    </a:lnTo>
                    <a:lnTo>
                      <a:pt x="78" y="2"/>
                    </a:lnTo>
                    <a:lnTo>
                      <a:pt x="77" y="1"/>
                    </a:lnTo>
                    <a:lnTo>
                      <a:pt x="75" y="1"/>
                    </a:lnTo>
                    <a:lnTo>
                      <a:pt x="74" y="0"/>
                    </a:lnTo>
                    <a:lnTo>
                      <a:pt x="72" y="0"/>
                    </a:lnTo>
                    <a:lnTo>
                      <a:pt x="71" y="0"/>
                    </a:lnTo>
                    <a:lnTo>
                      <a:pt x="68" y="0"/>
                    </a:lnTo>
                    <a:lnTo>
                      <a:pt x="65" y="0"/>
                    </a:lnTo>
                    <a:lnTo>
                      <a:pt x="62" y="0"/>
                    </a:lnTo>
                    <a:lnTo>
                      <a:pt x="59" y="1"/>
                    </a:lnTo>
                    <a:lnTo>
                      <a:pt x="56" y="2"/>
                    </a:lnTo>
                    <a:lnTo>
                      <a:pt x="53" y="4"/>
                    </a:lnTo>
                    <a:lnTo>
                      <a:pt x="50" y="6"/>
                    </a:lnTo>
                    <a:lnTo>
                      <a:pt x="48" y="8"/>
                    </a:lnTo>
                    <a:lnTo>
                      <a:pt x="45" y="9"/>
                    </a:lnTo>
                    <a:lnTo>
                      <a:pt x="43" y="11"/>
                    </a:lnTo>
                    <a:lnTo>
                      <a:pt x="38" y="15"/>
                    </a:lnTo>
                    <a:lnTo>
                      <a:pt x="34" y="19"/>
                    </a:lnTo>
                    <a:lnTo>
                      <a:pt x="27" y="19"/>
                    </a:lnTo>
                    <a:lnTo>
                      <a:pt x="14" y="38"/>
                    </a:lnTo>
                    <a:lnTo>
                      <a:pt x="11" y="44"/>
                    </a:lnTo>
                    <a:lnTo>
                      <a:pt x="12" y="48"/>
                    </a:lnTo>
                    <a:lnTo>
                      <a:pt x="10" y="50"/>
                    </a:lnTo>
                    <a:lnTo>
                      <a:pt x="8" y="54"/>
                    </a:lnTo>
                    <a:lnTo>
                      <a:pt x="7" y="58"/>
                    </a:lnTo>
                    <a:lnTo>
                      <a:pt x="5" y="62"/>
                    </a:lnTo>
                    <a:lnTo>
                      <a:pt x="3" y="66"/>
                    </a:lnTo>
                    <a:lnTo>
                      <a:pt x="2" y="70"/>
                    </a:lnTo>
                    <a:lnTo>
                      <a:pt x="1" y="76"/>
                    </a:lnTo>
                    <a:lnTo>
                      <a:pt x="0" y="80"/>
                    </a:lnTo>
                    <a:lnTo>
                      <a:pt x="0" y="83"/>
                    </a:lnTo>
                    <a:lnTo>
                      <a:pt x="0" y="86"/>
                    </a:lnTo>
                    <a:lnTo>
                      <a:pt x="0" y="88"/>
                    </a:lnTo>
                    <a:lnTo>
                      <a:pt x="0" y="90"/>
                    </a:lnTo>
                    <a:lnTo>
                      <a:pt x="0" y="93"/>
                    </a:lnTo>
                    <a:lnTo>
                      <a:pt x="0" y="95"/>
                    </a:lnTo>
                    <a:lnTo>
                      <a:pt x="0" y="97"/>
                    </a:lnTo>
                    <a:lnTo>
                      <a:pt x="1" y="99"/>
                    </a:lnTo>
                    <a:lnTo>
                      <a:pt x="1" y="101"/>
                    </a:lnTo>
                    <a:lnTo>
                      <a:pt x="2" y="103"/>
                    </a:lnTo>
                    <a:lnTo>
                      <a:pt x="2" y="105"/>
                    </a:lnTo>
                    <a:lnTo>
                      <a:pt x="4" y="106"/>
                    </a:lnTo>
                    <a:lnTo>
                      <a:pt x="5" y="107"/>
                    </a:lnTo>
                    <a:lnTo>
                      <a:pt x="7" y="109"/>
                    </a:lnTo>
                    <a:lnTo>
                      <a:pt x="8" y="110"/>
                    </a:lnTo>
                    <a:lnTo>
                      <a:pt x="10" y="112"/>
                    </a:lnTo>
                    <a:lnTo>
                      <a:pt x="10" y="112"/>
                    </a:lnTo>
                    <a:lnTo>
                      <a:pt x="10" y="113"/>
                    </a:lnTo>
                    <a:lnTo>
                      <a:pt x="12" y="113"/>
                    </a:lnTo>
                    <a:lnTo>
                      <a:pt x="14" y="114"/>
                    </a:lnTo>
                    <a:lnTo>
                      <a:pt x="16" y="115"/>
                    </a:lnTo>
                  </a:path>
                </a:pathLst>
              </a:custGeom>
              <a:solidFill>
                <a:srgbClr val="E0E0C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55" name="Freeform 939"/>
              <p:cNvSpPr>
                <a:spLocks noChangeAspect="1"/>
              </p:cNvSpPr>
              <p:nvPr/>
            </p:nvSpPr>
            <p:spPr bwMode="auto">
              <a:xfrm>
                <a:off x="3954" y="3279"/>
                <a:ext cx="96" cy="77"/>
              </a:xfrm>
              <a:custGeom>
                <a:avLst/>
                <a:gdLst>
                  <a:gd name="T0" fmla="*/ 95 w 96"/>
                  <a:gd name="T1" fmla="*/ 70 h 77"/>
                  <a:gd name="T2" fmla="*/ 84 w 96"/>
                  <a:gd name="T3" fmla="*/ 62 h 77"/>
                  <a:gd name="T4" fmla="*/ 86 w 96"/>
                  <a:gd name="T5" fmla="*/ 57 h 77"/>
                  <a:gd name="T6" fmla="*/ 73 w 96"/>
                  <a:gd name="T7" fmla="*/ 53 h 77"/>
                  <a:gd name="T8" fmla="*/ 76 w 96"/>
                  <a:gd name="T9" fmla="*/ 50 h 77"/>
                  <a:gd name="T10" fmla="*/ 59 w 96"/>
                  <a:gd name="T11" fmla="*/ 16 h 77"/>
                  <a:gd name="T12" fmla="*/ 63 w 96"/>
                  <a:gd name="T13" fmla="*/ 15 h 77"/>
                  <a:gd name="T14" fmla="*/ 54 w 96"/>
                  <a:gd name="T15" fmla="*/ 0 h 77"/>
                  <a:gd name="T16" fmla="*/ 51 w 96"/>
                  <a:gd name="T17" fmla="*/ 7 h 77"/>
                  <a:gd name="T18" fmla="*/ 46 w 96"/>
                  <a:gd name="T19" fmla="*/ 14 h 77"/>
                  <a:gd name="T20" fmla="*/ 41 w 96"/>
                  <a:gd name="T21" fmla="*/ 20 h 77"/>
                  <a:gd name="T22" fmla="*/ 35 w 96"/>
                  <a:gd name="T23" fmla="*/ 26 h 77"/>
                  <a:gd name="T24" fmla="*/ 23 w 96"/>
                  <a:gd name="T25" fmla="*/ 51 h 77"/>
                  <a:gd name="T26" fmla="*/ 37 w 96"/>
                  <a:gd name="T27" fmla="*/ 51 h 77"/>
                  <a:gd name="T28" fmla="*/ 46 w 96"/>
                  <a:gd name="T29" fmla="*/ 35 h 77"/>
                  <a:gd name="T30" fmla="*/ 48 w 96"/>
                  <a:gd name="T31" fmla="*/ 51 h 77"/>
                  <a:gd name="T32" fmla="*/ 47 w 96"/>
                  <a:gd name="T33" fmla="*/ 32 h 77"/>
                  <a:gd name="T34" fmla="*/ 39 w 96"/>
                  <a:gd name="T35" fmla="*/ 46 h 77"/>
                  <a:gd name="T36" fmla="*/ 40 w 96"/>
                  <a:gd name="T37" fmla="*/ 32 h 77"/>
                  <a:gd name="T38" fmla="*/ 40 w 96"/>
                  <a:gd name="T39" fmla="*/ 24 h 77"/>
                  <a:gd name="T40" fmla="*/ 41 w 96"/>
                  <a:gd name="T41" fmla="*/ 30 h 77"/>
                  <a:gd name="T42" fmla="*/ 49 w 96"/>
                  <a:gd name="T43" fmla="*/ 10 h 77"/>
                  <a:gd name="T44" fmla="*/ 47 w 96"/>
                  <a:gd name="T45" fmla="*/ 30 h 77"/>
                  <a:gd name="T46" fmla="*/ 51 w 96"/>
                  <a:gd name="T47" fmla="*/ 7 h 77"/>
                  <a:gd name="T48" fmla="*/ 35 w 96"/>
                  <a:gd name="T49" fmla="*/ 30 h 77"/>
                  <a:gd name="T50" fmla="*/ 49 w 96"/>
                  <a:gd name="T51" fmla="*/ 32 h 77"/>
                  <a:gd name="T52" fmla="*/ 51 w 96"/>
                  <a:gd name="T53" fmla="*/ 51 h 77"/>
                  <a:gd name="T54" fmla="*/ 60 w 96"/>
                  <a:gd name="T55" fmla="*/ 32 h 77"/>
                  <a:gd name="T56" fmla="*/ 53 w 96"/>
                  <a:gd name="T57" fmla="*/ 32 h 77"/>
                  <a:gd name="T58" fmla="*/ 52 w 96"/>
                  <a:gd name="T59" fmla="*/ 34 h 77"/>
                  <a:gd name="T60" fmla="*/ 59 w 96"/>
                  <a:gd name="T61" fmla="*/ 51 h 77"/>
                  <a:gd name="T62" fmla="*/ 60 w 96"/>
                  <a:gd name="T63" fmla="*/ 30 h 77"/>
                  <a:gd name="T64" fmla="*/ 54 w 96"/>
                  <a:gd name="T65" fmla="*/ 7 h 77"/>
                  <a:gd name="T66" fmla="*/ 53 w 96"/>
                  <a:gd name="T67" fmla="*/ 19 h 77"/>
                  <a:gd name="T68" fmla="*/ 57 w 96"/>
                  <a:gd name="T69" fmla="*/ 16 h 77"/>
                  <a:gd name="T70" fmla="*/ 18 w 96"/>
                  <a:gd name="T71" fmla="*/ 51 h 77"/>
                  <a:gd name="T72" fmla="*/ 7 w 96"/>
                  <a:gd name="T73" fmla="*/ 57 h 77"/>
                  <a:gd name="T74" fmla="*/ 9 w 96"/>
                  <a:gd name="T75" fmla="*/ 62 h 77"/>
                  <a:gd name="T76" fmla="*/ 0 w 96"/>
                  <a:gd name="T77" fmla="*/ 70 h 77"/>
                  <a:gd name="T78" fmla="*/ 95 w 96"/>
                  <a:gd name="T79"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77">
                    <a:moveTo>
                      <a:pt x="95" y="76"/>
                    </a:moveTo>
                    <a:lnTo>
                      <a:pt x="95" y="70"/>
                    </a:lnTo>
                    <a:lnTo>
                      <a:pt x="91" y="70"/>
                    </a:lnTo>
                    <a:lnTo>
                      <a:pt x="84" y="62"/>
                    </a:lnTo>
                    <a:lnTo>
                      <a:pt x="86" y="62"/>
                    </a:lnTo>
                    <a:lnTo>
                      <a:pt x="86" y="57"/>
                    </a:lnTo>
                    <a:lnTo>
                      <a:pt x="71" y="57"/>
                    </a:lnTo>
                    <a:lnTo>
                      <a:pt x="73" y="53"/>
                    </a:lnTo>
                    <a:lnTo>
                      <a:pt x="76" y="53"/>
                    </a:lnTo>
                    <a:lnTo>
                      <a:pt x="76" y="50"/>
                    </a:lnTo>
                    <a:lnTo>
                      <a:pt x="68" y="50"/>
                    </a:lnTo>
                    <a:lnTo>
                      <a:pt x="59" y="16"/>
                    </a:lnTo>
                    <a:lnTo>
                      <a:pt x="63" y="16"/>
                    </a:lnTo>
                    <a:lnTo>
                      <a:pt x="63" y="15"/>
                    </a:lnTo>
                    <a:lnTo>
                      <a:pt x="59" y="16"/>
                    </a:lnTo>
                    <a:lnTo>
                      <a:pt x="54" y="0"/>
                    </a:lnTo>
                    <a:lnTo>
                      <a:pt x="53" y="3"/>
                    </a:lnTo>
                    <a:lnTo>
                      <a:pt x="51" y="7"/>
                    </a:lnTo>
                    <a:lnTo>
                      <a:pt x="48" y="10"/>
                    </a:lnTo>
                    <a:lnTo>
                      <a:pt x="46" y="14"/>
                    </a:lnTo>
                    <a:lnTo>
                      <a:pt x="43" y="17"/>
                    </a:lnTo>
                    <a:lnTo>
                      <a:pt x="41" y="20"/>
                    </a:lnTo>
                    <a:lnTo>
                      <a:pt x="38" y="23"/>
                    </a:lnTo>
                    <a:lnTo>
                      <a:pt x="35" y="26"/>
                    </a:lnTo>
                    <a:lnTo>
                      <a:pt x="19" y="51"/>
                    </a:lnTo>
                    <a:lnTo>
                      <a:pt x="23" y="51"/>
                    </a:lnTo>
                    <a:lnTo>
                      <a:pt x="40" y="35"/>
                    </a:lnTo>
                    <a:lnTo>
                      <a:pt x="37" y="51"/>
                    </a:lnTo>
                    <a:lnTo>
                      <a:pt x="38" y="51"/>
                    </a:lnTo>
                    <a:lnTo>
                      <a:pt x="46" y="35"/>
                    </a:lnTo>
                    <a:lnTo>
                      <a:pt x="47" y="51"/>
                    </a:lnTo>
                    <a:lnTo>
                      <a:pt x="48" y="51"/>
                    </a:lnTo>
                    <a:lnTo>
                      <a:pt x="48" y="47"/>
                    </a:lnTo>
                    <a:lnTo>
                      <a:pt x="47" y="32"/>
                    </a:lnTo>
                    <a:lnTo>
                      <a:pt x="46" y="32"/>
                    </a:lnTo>
                    <a:lnTo>
                      <a:pt x="39" y="46"/>
                    </a:lnTo>
                    <a:lnTo>
                      <a:pt x="41" y="32"/>
                    </a:lnTo>
                    <a:lnTo>
                      <a:pt x="40" y="32"/>
                    </a:lnTo>
                    <a:lnTo>
                      <a:pt x="23" y="49"/>
                    </a:lnTo>
                    <a:lnTo>
                      <a:pt x="40" y="24"/>
                    </a:lnTo>
                    <a:lnTo>
                      <a:pt x="40" y="30"/>
                    </a:lnTo>
                    <a:lnTo>
                      <a:pt x="41" y="30"/>
                    </a:lnTo>
                    <a:lnTo>
                      <a:pt x="41" y="22"/>
                    </a:lnTo>
                    <a:lnTo>
                      <a:pt x="49" y="10"/>
                    </a:lnTo>
                    <a:lnTo>
                      <a:pt x="46" y="30"/>
                    </a:lnTo>
                    <a:lnTo>
                      <a:pt x="47" y="30"/>
                    </a:lnTo>
                    <a:lnTo>
                      <a:pt x="51" y="7"/>
                    </a:lnTo>
                    <a:lnTo>
                      <a:pt x="51" y="7"/>
                    </a:lnTo>
                    <a:lnTo>
                      <a:pt x="50" y="30"/>
                    </a:lnTo>
                    <a:lnTo>
                      <a:pt x="35" y="30"/>
                    </a:lnTo>
                    <a:lnTo>
                      <a:pt x="34" y="32"/>
                    </a:lnTo>
                    <a:lnTo>
                      <a:pt x="49" y="32"/>
                    </a:lnTo>
                    <a:lnTo>
                      <a:pt x="48" y="51"/>
                    </a:lnTo>
                    <a:lnTo>
                      <a:pt x="51" y="51"/>
                    </a:lnTo>
                    <a:lnTo>
                      <a:pt x="52" y="32"/>
                    </a:lnTo>
                    <a:lnTo>
                      <a:pt x="60" y="32"/>
                    </a:lnTo>
                    <a:lnTo>
                      <a:pt x="58" y="48"/>
                    </a:lnTo>
                    <a:lnTo>
                      <a:pt x="53" y="32"/>
                    </a:lnTo>
                    <a:lnTo>
                      <a:pt x="52" y="32"/>
                    </a:lnTo>
                    <a:lnTo>
                      <a:pt x="52" y="34"/>
                    </a:lnTo>
                    <a:lnTo>
                      <a:pt x="58" y="51"/>
                    </a:lnTo>
                    <a:lnTo>
                      <a:pt x="59" y="51"/>
                    </a:lnTo>
                    <a:lnTo>
                      <a:pt x="61" y="34"/>
                    </a:lnTo>
                    <a:lnTo>
                      <a:pt x="60" y="30"/>
                    </a:lnTo>
                    <a:lnTo>
                      <a:pt x="52" y="30"/>
                    </a:lnTo>
                    <a:lnTo>
                      <a:pt x="54" y="7"/>
                    </a:lnTo>
                    <a:lnTo>
                      <a:pt x="57" y="15"/>
                    </a:lnTo>
                    <a:lnTo>
                      <a:pt x="53" y="19"/>
                    </a:lnTo>
                    <a:lnTo>
                      <a:pt x="53" y="21"/>
                    </a:lnTo>
                    <a:lnTo>
                      <a:pt x="57" y="16"/>
                    </a:lnTo>
                    <a:lnTo>
                      <a:pt x="66" y="51"/>
                    </a:lnTo>
                    <a:lnTo>
                      <a:pt x="18" y="51"/>
                    </a:lnTo>
                    <a:lnTo>
                      <a:pt x="18" y="57"/>
                    </a:lnTo>
                    <a:lnTo>
                      <a:pt x="7" y="57"/>
                    </a:lnTo>
                    <a:lnTo>
                      <a:pt x="7" y="62"/>
                    </a:lnTo>
                    <a:lnTo>
                      <a:pt x="9" y="62"/>
                    </a:lnTo>
                    <a:lnTo>
                      <a:pt x="2" y="70"/>
                    </a:lnTo>
                    <a:lnTo>
                      <a:pt x="0" y="70"/>
                    </a:lnTo>
                    <a:lnTo>
                      <a:pt x="0" y="76"/>
                    </a:lnTo>
                    <a:lnTo>
                      <a:pt x="95" y="7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56" name="Freeform 940"/>
              <p:cNvSpPr>
                <a:spLocks noChangeAspect="1"/>
              </p:cNvSpPr>
              <p:nvPr/>
            </p:nvSpPr>
            <p:spPr bwMode="auto">
              <a:xfrm>
                <a:off x="4006" y="3333"/>
                <a:ext cx="17" cy="17"/>
              </a:xfrm>
              <a:custGeom>
                <a:avLst/>
                <a:gdLst>
                  <a:gd name="T0" fmla="*/ 14 w 17"/>
                  <a:gd name="T1" fmla="*/ 16 h 17"/>
                  <a:gd name="T2" fmla="*/ 16 w 17"/>
                  <a:gd name="T3" fmla="*/ 0 h 17"/>
                  <a:gd name="T4" fmla="*/ 0 w 17"/>
                  <a:gd name="T5" fmla="*/ 0 h 17"/>
                  <a:gd name="T6" fmla="*/ 0 w 17"/>
                  <a:gd name="T7" fmla="*/ 16 h 17"/>
                  <a:gd name="T8" fmla="*/ 14 w 17"/>
                  <a:gd name="T9" fmla="*/ 16 h 17"/>
                </a:gdLst>
                <a:ahLst/>
                <a:cxnLst>
                  <a:cxn ang="0">
                    <a:pos x="T0" y="T1"/>
                  </a:cxn>
                  <a:cxn ang="0">
                    <a:pos x="T2" y="T3"/>
                  </a:cxn>
                  <a:cxn ang="0">
                    <a:pos x="T4" y="T5"/>
                  </a:cxn>
                  <a:cxn ang="0">
                    <a:pos x="T6" y="T7"/>
                  </a:cxn>
                  <a:cxn ang="0">
                    <a:pos x="T8" y="T9"/>
                  </a:cxn>
                </a:cxnLst>
                <a:rect l="0" t="0" r="r" b="b"/>
                <a:pathLst>
                  <a:path w="17" h="17">
                    <a:moveTo>
                      <a:pt x="14" y="16"/>
                    </a:moveTo>
                    <a:lnTo>
                      <a:pt x="16" y="0"/>
                    </a:lnTo>
                    <a:lnTo>
                      <a:pt x="0" y="0"/>
                    </a:lnTo>
                    <a:lnTo>
                      <a:pt x="0" y="16"/>
                    </a:lnTo>
                    <a:lnTo>
                      <a:pt x="14"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57" name="Freeform 941"/>
              <p:cNvSpPr>
                <a:spLocks noChangeAspect="1"/>
              </p:cNvSpPr>
              <p:nvPr/>
            </p:nvSpPr>
            <p:spPr bwMode="auto">
              <a:xfrm>
                <a:off x="3975" y="3333"/>
                <a:ext cx="29" cy="17"/>
              </a:xfrm>
              <a:custGeom>
                <a:avLst/>
                <a:gdLst>
                  <a:gd name="T0" fmla="*/ 28 w 29"/>
                  <a:gd name="T1" fmla="*/ 16 h 17"/>
                  <a:gd name="T2" fmla="*/ 28 w 29"/>
                  <a:gd name="T3" fmla="*/ 0 h 17"/>
                  <a:gd name="T4" fmla="*/ 0 w 29"/>
                  <a:gd name="T5" fmla="*/ 0 h 17"/>
                  <a:gd name="T6" fmla="*/ 0 w 29"/>
                  <a:gd name="T7" fmla="*/ 16 h 17"/>
                  <a:gd name="T8" fmla="*/ 28 w 29"/>
                  <a:gd name="T9" fmla="*/ 16 h 17"/>
                </a:gdLst>
                <a:ahLst/>
                <a:cxnLst>
                  <a:cxn ang="0">
                    <a:pos x="T0" y="T1"/>
                  </a:cxn>
                  <a:cxn ang="0">
                    <a:pos x="T2" y="T3"/>
                  </a:cxn>
                  <a:cxn ang="0">
                    <a:pos x="T4" y="T5"/>
                  </a:cxn>
                  <a:cxn ang="0">
                    <a:pos x="T6" y="T7"/>
                  </a:cxn>
                  <a:cxn ang="0">
                    <a:pos x="T8" y="T9"/>
                  </a:cxn>
                </a:cxnLst>
                <a:rect l="0" t="0" r="r" b="b"/>
                <a:pathLst>
                  <a:path w="29" h="17">
                    <a:moveTo>
                      <a:pt x="28" y="16"/>
                    </a:moveTo>
                    <a:lnTo>
                      <a:pt x="28" y="0"/>
                    </a:lnTo>
                    <a:lnTo>
                      <a:pt x="0" y="0"/>
                    </a:lnTo>
                    <a:lnTo>
                      <a:pt x="0" y="16"/>
                    </a:lnTo>
                    <a:lnTo>
                      <a:pt x="2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58" name="Freeform 942"/>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59" name="Freeform 943"/>
              <p:cNvSpPr>
                <a:spLocks noChangeAspect="1"/>
              </p:cNvSpPr>
              <p:nvPr/>
            </p:nvSpPr>
            <p:spPr bwMode="auto">
              <a:xfrm>
                <a:off x="3930" y="3209"/>
                <a:ext cx="89" cy="118"/>
              </a:xfrm>
              <a:custGeom>
                <a:avLst/>
                <a:gdLst>
                  <a:gd name="T0" fmla="*/ 19 w 89"/>
                  <a:gd name="T1" fmla="*/ 117 h 118"/>
                  <a:gd name="T2" fmla="*/ 27 w 89"/>
                  <a:gd name="T3" fmla="*/ 115 h 118"/>
                  <a:gd name="T4" fmla="*/ 34 w 89"/>
                  <a:gd name="T5" fmla="*/ 113 h 118"/>
                  <a:gd name="T6" fmla="*/ 41 w 89"/>
                  <a:gd name="T7" fmla="*/ 109 h 118"/>
                  <a:gd name="T8" fmla="*/ 47 w 89"/>
                  <a:gd name="T9" fmla="*/ 104 h 118"/>
                  <a:gd name="T10" fmla="*/ 53 w 89"/>
                  <a:gd name="T11" fmla="*/ 98 h 118"/>
                  <a:gd name="T12" fmla="*/ 59 w 89"/>
                  <a:gd name="T13" fmla="*/ 91 h 118"/>
                  <a:gd name="T14" fmla="*/ 65 w 89"/>
                  <a:gd name="T15" fmla="*/ 83 h 118"/>
                  <a:gd name="T16" fmla="*/ 70 w 89"/>
                  <a:gd name="T17" fmla="*/ 75 h 118"/>
                  <a:gd name="T18" fmla="*/ 74 w 89"/>
                  <a:gd name="T19" fmla="*/ 66 h 118"/>
                  <a:gd name="T20" fmla="*/ 79 w 89"/>
                  <a:gd name="T21" fmla="*/ 57 h 118"/>
                  <a:gd name="T22" fmla="*/ 82 w 89"/>
                  <a:gd name="T23" fmla="*/ 49 h 118"/>
                  <a:gd name="T24" fmla="*/ 85 w 89"/>
                  <a:gd name="T25" fmla="*/ 40 h 118"/>
                  <a:gd name="T26" fmla="*/ 86 w 89"/>
                  <a:gd name="T27" fmla="*/ 32 h 118"/>
                  <a:gd name="T28" fmla="*/ 88 w 89"/>
                  <a:gd name="T29" fmla="*/ 25 h 118"/>
                  <a:gd name="T30" fmla="*/ 88 w 89"/>
                  <a:gd name="T31" fmla="*/ 18 h 118"/>
                  <a:gd name="T32" fmla="*/ 86 w 89"/>
                  <a:gd name="T33" fmla="*/ 13 h 118"/>
                  <a:gd name="T34" fmla="*/ 85 w 89"/>
                  <a:gd name="T35" fmla="*/ 9 h 118"/>
                  <a:gd name="T36" fmla="*/ 83 w 89"/>
                  <a:gd name="T37" fmla="*/ 5 h 118"/>
                  <a:gd name="T38" fmla="*/ 79 w 89"/>
                  <a:gd name="T39" fmla="*/ 2 h 118"/>
                  <a:gd name="T40" fmla="*/ 76 w 89"/>
                  <a:gd name="T41" fmla="*/ 1 h 118"/>
                  <a:gd name="T42" fmla="*/ 73 w 89"/>
                  <a:gd name="T43" fmla="*/ 0 h 118"/>
                  <a:gd name="T44" fmla="*/ 68 w 89"/>
                  <a:gd name="T45" fmla="*/ 0 h 118"/>
                  <a:gd name="T46" fmla="*/ 63 w 89"/>
                  <a:gd name="T47" fmla="*/ 0 h 118"/>
                  <a:gd name="T48" fmla="*/ 57 w 89"/>
                  <a:gd name="T49" fmla="*/ 2 h 118"/>
                  <a:gd name="T50" fmla="*/ 51 w 89"/>
                  <a:gd name="T51" fmla="*/ 6 h 118"/>
                  <a:gd name="T52" fmla="*/ 45 w 89"/>
                  <a:gd name="T53" fmla="*/ 10 h 118"/>
                  <a:gd name="T54" fmla="*/ 38 w 89"/>
                  <a:gd name="T55" fmla="*/ 16 h 118"/>
                  <a:gd name="T56" fmla="*/ 27 w 89"/>
                  <a:gd name="T57" fmla="*/ 20 h 118"/>
                  <a:gd name="T58" fmla="*/ 11 w 89"/>
                  <a:gd name="T59" fmla="*/ 44 h 118"/>
                  <a:gd name="T60" fmla="*/ 10 w 89"/>
                  <a:gd name="T61" fmla="*/ 51 h 118"/>
                  <a:gd name="T62" fmla="*/ 7 w 89"/>
                  <a:gd name="T63" fmla="*/ 59 h 118"/>
                  <a:gd name="T64" fmla="*/ 3 w 89"/>
                  <a:gd name="T65" fmla="*/ 67 h 118"/>
                  <a:gd name="T66" fmla="*/ 1 w 89"/>
                  <a:gd name="T67" fmla="*/ 77 h 118"/>
                  <a:gd name="T68" fmla="*/ 0 w 89"/>
                  <a:gd name="T69" fmla="*/ 85 h 118"/>
                  <a:gd name="T70" fmla="*/ 0 w 89"/>
                  <a:gd name="T71" fmla="*/ 89 h 118"/>
                  <a:gd name="T72" fmla="*/ 0 w 89"/>
                  <a:gd name="T73" fmla="*/ 94 h 118"/>
                  <a:gd name="T74" fmla="*/ 0 w 89"/>
                  <a:gd name="T75" fmla="*/ 98 h 118"/>
                  <a:gd name="T76" fmla="*/ 1 w 89"/>
                  <a:gd name="T77" fmla="*/ 103 h 118"/>
                  <a:gd name="T78" fmla="*/ 2 w 89"/>
                  <a:gd name="T79" fmla="*/ 106 h 118"/>
                  <a:gd name="T80" fmla="*/ 5 w 89"/>
                  <a:gd name="T81" fmla="*/ 109 h 118"/>
                  <a:gd name="T82" fmla="*/ 8 w 89"/>
                  <a:gd name="T83" fmla="*/ 112 h 118"/>
                  <a:gd name="T84" fmla="*/ 10 w 89"/>
                  <a:gd name="T85" fmla="*/ 114 h 118"/>
                  <a:gd name="T86" fmla="*/ 12 w 89"/>
                  <a:gd name="T87" fmla="*/ 115 h 118"/>
                  <a:gd name="T88" fmla="*/ 16 w 89"/>
                  <a:gd name="T89"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9" h="118">
                    <a:moveTo>
                      <a:pt x="16" y="117"/>
                    </a:moveTo>
                    <a:lnTo>
                      <a:pt x="19" y="117"/>
                    </a:lnTo>
                    <a:lnTo>
                      <a:pt x="23" y="116"/>
                    </a:lnTo>
                    <a:lnTo>
                      <a:pt x="27" y="115"/>
                    </a:lnTo>
                    <a:lnTo>
                      <a:pt x="30" y="115"/>
                    </a:lnTo>
                    <a:lnTo>
                      <a:pt x="34" y="113"/>
                    </a:lnTo>
                    <a:lnTo>
                      <a:pt x="37" y="111"/>
                    </a:lnTo>
                    <a:lnTo>
                      <a:pt x="41" y="109"/>
                    </a:lnTo>
                    <a:lnTo>
                      <a:pt x="44" y="106"/>
                    </a:lnTo>
                    <a:lnTo>
                      <a:pt x="47" y="104"/>
                    </a:lnTo>
                    <a:lnTo>
                      <a:pt x="50" y="101"/>
                    </a:lnTo>
                    <a:lnTo>
                      <a:pt x="53" y="98"/>
                    </a:lnTo>
                    <a:lnTo>
                      <a:pt x="57" y="95"/>
                    </a:lnTo>
                    <a:lnTo>
                      <a:pt x="59" y="91"/>
                    </a:lnTo>
                    <a:lnTo>
                      <a:pt x="63" y="87"/>
                    </a:lnTo>
                    <a:lnTo>
                      <a:pt x="65" y="83"/>
                    </a:lnTo>
                    <a:lnTo>
                      <a:pt x="68" y="79"/>
                    </a:lnTo>
                    <a:lnTo>
                      <a:pt x="70" y="75"/>
                    </a:lnTo>
                    <a:lnTo>
                      <a:pt x="72" y="70"/>
                    </a:lnTo>
                    <a:lnTo>
                      <a:pt x="74" y="66"/>
                    </a:lnTo>
                    <a:lnTo>
                      <a:pt x="77" y="62"/>
                    </a:lnTo>
                    <a:lnTo>
                      <a:pt x="79" y="57"/>
                    </a:lnTo>
                    <a:lnTo>
                      <a:pt x="80" y="53"/>
                    </a:lnTo>
                    <a:lnTo>
                      <a:pt x="82" y="49"/>
                    </a:lnTo>
                    <a:lnTo>
                      <a:pt x="83" y="45"/>
                    </a:lnTo>
                    <a:lnTo>
                      <a:pt x="85" y="40"/>
                    </a:lnTo>
                    <a:lnTo>
                      <a:pt x="85" y="36"/>
                    </a:lnTo>
                    <a:lnTo>
                      <a:pt x="86" y="32"/>
                    </a:lnTo>
                    <a:lnTo>
                      <a:pt x="86" y="28"/>
                    </a:lnTo>
                    <a:lnTo>
                      <a:pt x="88" y="25"/>
                    </a:lnTo>
                    <a:lnTo>
                      <a:pt x="88" y="21"/>
                    </a:lnTo>
                    <a:lnTo>
                      <a:pt x="88" y="18"/>
                    </a:lnTo>
                    <a:lnTo>
                      <a:pt x="86" y="15"/>
                    </a:lnTo>
                    <a:lnTo>
                      <a:pt x="86" y="13"/>
                    </a:lnTo>
                    <a:lnTo>
                      <a:pt x="85" y="11"/>
                    </a:lnTo>
                    <a:lnTo>
                      <a:pt x="85" y="9"/>
                    </a:lnTo>
                    <a:lnTo>
                      <a:pt x="83" y="7"/>
                    </a:lnTo>
                    <a:lnTo>
                      <a:pt x="83" y="5"/>
                    </a:lnTo>
                    <a:lnTo>
                      <a:pt x="82" y="4"/>
                    </a:lnTo>
                    <a:lnTo>
                      <a:pt x="79" y="2"/>
                    </a:lnTo>
                    <a:lnTo>
                      <a:pt x="77" y="1"/>
                    </a:lnTo>
                    <a:lnTo>
                      <a:pt x="76" y="1"/>
                    </a:lnTo>
                    <a:lnTo>
                      <a:pt x="75" y="0"/>
                    </a:lnTo>
                    <a:lnTo>
                      <a:pt x="73" y="0"/>
                    </a:lnTo>
                    <a:lnTo>
                      <a:pt x="71" y="0"/>
                    </a:lnTo>
                    <a:lnTo>
                      <a:pt x="68" y="0"/>
                    </a:lnTo>
                    <a:lnTo>
                      <a:pt x="66" y="0"/>
                    </a:lnTo>
                    <a:lnTo>
                      <a:pt x="63" y="0"/>
                    </a:lnTo>
                    <a:lnTo>
                      <a:pt x="60" y="1"/>
                    </a:lnTo>
                    <a:lnTo>
                      <a:pt x="57" y="2"/>
                    </a:lnTo>
                    <a:lnTo>
                      <a:pt x="54" y="4"/>
                    </a:lnTo>
                    <a:lnTo>
                      <a:pt x="51" y="6"/>
                    </a:lnTo>
                    <a:lnTo>
                      <a:pt x="48" y="8"/>
                    </a:lnTo>
                    <a:lnTo>
                      <a:pt x="45" y="10"/>
                    </a:lnTo>
                    <a:lnTo>
                      <a:pt x="43" y="11"/>
                    </a:lnTo>
                    <a:lnTo>
                      <a:pt x="38" y="16"/>
                    </a:lnTo>
                    <a:lnTo>
                      <a:pt x="34" y="20"/>
                    </a:lnTo>
                    <a:lnTo>
                      <a:pt x="27" y="20"/>
                    </a:lnTo>
                    <a:lnTo>
                      <a:pt x="14" y="39"/>
                    </a:lnTo>
                    <a:lnTo>
                      <a:pt x="11" y="44"/>
                    </a:lnTo>
                    <a:lnTo>
                      <a:pt x="12" y="49"/>
                    </a:lnTo>
                    <a:lnTo>
                      <a:pt x="10" y="51"/>
                    </a:lnTo>
                    <a:lnTo>
                      <a:pt x="8" y="55"/>
                    </a:lnTo>
                    <a:lnTo>
                      <a:pt x="7" y="59"/>
                    </a:lnTo>
                    <a:lnTo>
                      <a:pt x="5" y="63"/>
                    </a:lnTo>
                    <a:lnTo>
                      <a:pt x="3" y="67"/>
                    </a:lnTo>
                    <a:lnTo>
                      <a:pt x="2" y="72"/>
                    </a:lnTo>
                    <a:lnTo>
                      <a:pt x="1" y="77"/>
                    </a:lnTo>
                    <a:lnTo>
                      <a:pt x="0" y="82"/>
                    </a:lnTo>
                    <a:lnTo>
                      <a:pt x="0" y="85"/>
                    </a:lnTo>
                    <a:lnTo>
                      <a:pt x="0" y="87"/>
                    </a:lnTo>
                    <a:lnTo>
                      <a:pt x="0" y="89"/>
                    </a:lnTo>
                    <a:lnTo>
                      <a:pt x="0" y="92"/>
                    </a:lnTo>
                    <a:lnTo>
                      <a:pt x="0" y="94"/>
                    </a:lnTo>
                    <a:lnTo>
                      <a:pt x="0" y="96"/>
                    </a:lnTo>
                    <a:lnTo>
                      <a:pt x="0" y="98"/>
                    </a:lnTo>
                    <a:lnTo>
                      <a:pt x="1" y="101"/>
                    </a:lnTo>
                    <a:lnTo>
                      <a:pt x="1" y="103"/>
                    </a:lnTo>
                    <a:lnTo>
                      <a:pt x="2" y="105"/>
                    </a:lnTo>
                    <a:lnTo>
                      <a:pt x="2" y="106"/>
                    </a:lnTo>
                    <a:lnTo>
                      <a:pt x="4" y="108"/>
                    </a:lnTo>
                    <a:lnTo>
                      <a:pt x="5" y="109"/>
                    </a:lnTo>
                    <a:lnTo>
                      <a:pt x="7" y="111"/>
                    </a:lnTo>
                    <a:lnTo>
                      <a:pt x="8" y="112"/>
                    </a:lnTo>
                    <a:lnTo>
                      <a:pt x="10" y="114"/>
                    </a:lnTo>
                    <a:lnTo>
                      <a:pt x="10" y="114"/>
                    </a:lnTo>
                    <a:lnTo>
                      <a:pt x="11" y="115"/>
                    </a:lnTo>
                    <a:lnTo>
                      <a:pt x="12" y="115"/>
                    </a:lnTo>
                    <a:lnTo>
                      <a:pt x="14" y="116"/>
                    </a:lnTo>
                    <a:lnTo>
                      <a:pt x="16" y="11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60" name="Line 944"/>
              <p:cNvSpPr>
                <a:spLocks noChangeAspect="1" noChangeShapeType="1"/>
              </p:cNvSpPr>
              <p:nvPr/>
            </p:nvSpPr>
            <p:spPr bwMode="auto">
              <a:xfrm flipV="1">
                <a:off x="4034"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61" name="Line 945"/>
              <p:cNvSpPr>
                <a:spLocks noChangeAspect="1" noChangeShapeType="1"/>
              </p:cNvSpPr>
              <p:nvPr/>
            </p:nvSpPr>
            <p:spPr bwMode="auto">
              <a:xfrm flipH="1">
                <a:off x="3963" y="3341"/>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62" name="Freeform 946"/>
              <p:cNvSpPr>
                <a:spLocks noChangeAspect="1"/>
              </p:cNvSpPr>
              <p:nvPr/>
            </p:nvSpPr>
            <p:spPr bwMode="auto">
              <a:xfrm>
                <a:off x="3965" y="3341"/>
                <a:ext cx="17" cy="17"/>
              </a:xfrm>
              <a:custGeom>
                <a:avLst/>
                <a:gdLst>
                  <a:gd name="T0" fmla="*/ 16 w 17"/>
                  <a:gd name="T1" fmla="*/ 0 h 17"/>
                  <a:gd name="T2" fmla="*/ 3 w 17"/>
                  <a:gd name="T3" fmla="*/ 10 h 17"/>
                  <a:gd name="T4" fmla="*/ 0 w 17"/>
                  <a:gd name="T5" fmla="*/ 10 h 17"/>
                  <a:gd name="T6" fmla="*/ 0 w 17"/>
                  <a:gd name="T7" fmla="*/ 16 h 17"/>
                </a:gdLst>
                <a:ahLst/>
                <a:cxnLst>
                  <a:cxn ang="0">
                    <a:pos x="T0" y="T1"/>
                  </a:cxn>
                  <a:cxn ang="0">
                    <a:pos x="T2" y="T3"/>
                  </a:cxn>
                  <a:cxn ang="0">
                    <a:pos x="T4" y="T5"/>
                  </a:cxn>
                  <a:cxn ang="0">
                    <a:pos x="T6" y="T7"/>
                  </a:cxn>
                </a:cxnLst>
                <a:rect l="0" t="0" r="r" b="b"/>
                <a:pathLst>
                  <a:path w="17" h="17">
                    <a:moveTo>
                      <a:pt x="16" y="0"/>
                    </a:moveTo>
                    <a:lnTo>
                      <a:pt x="3" y="10"/>
                    </a:lnTo>
                    <a:lnTo>
                      <a:pt x="0" y="10"/>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63" name="Line 947"/>
              <p:cNvSpPr>
                <a:spLocks noChangeAspect="1" noChangeShapeType="1"/>
              </p:cNvSpPr>
              <p:nvPr/>
            </p:nvSpPr>
            <p:spPr bwMode="auto">
              <a:xfrm flipV="1">
                <a:off x="3979"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64" name="Line 948"/>
              <p:cNvSpPr>
                <a:spLocks noChangeAspect="1" noChangeShapeType="1"/>
              </p:cNvSpPr>
              <p:nvPr/>
            </p:nvSpPr>
            <p:spPr bwMode="auto">
              <a:xfrm>
                <a:off x="3972" y="3336"/>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65" name="Line 949"/>
              <p:cNvSpPr>
                <a:spLocks noChangeAspect="1" noChangeShapeType="1"/>
              </p:cNvSpPr>
              <p:nvPr/>
            </p:nvSpPr>
            <p:spPr bwMode="auto">
              <a:xfrm flipV="1">
                <a:off x="3975"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66" name="Line 950"/>
              <p:cNvSpPr>
                <a:spLocks noChangeAspect="1" noChangeShapeType="1"/>
              </p:cNvSpPr>
              <p:nvPr/>
            </p:nvSpPr>
            <p:spPr bwMode="auto">
              <a:xfrm flipV="1">
                <a:off x="3976" y="3328"/>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67" name="Line 951"/>
              <p:cNvSpPr>
                <a:spLocks noChangeAspect="1" noChangeShapeType="1"/>
              </p:cNvSpPr>
              <p:nvPr/>
            </p:nvSpPr>
            <p:spPr bwMode="auto">
              <a:xfrm>
                <a:off x="4003"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68" name="Line 952"/>
              <p:cNvSpPr>
                <a:spLocks noChangeAspect="1" noChangeShapeType="1"/>
              </p:cNvSpPr>
              <p:nvPr/>
            </p:nvSpPr>
            <p:spPr bwMode="auto">
              <a:xfrm>
                <a:off x="4003" y="3336"/>
                <a:ext cx="3"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69" name="Line 953"/>
              <p:cNvSpPr>
                <a:spLocks noChangeAspect="1" noChangeShapeType="1"/>
              </p:cNvSpPr>
              <p:nvPr/>
            </p:nvSpPr>
            <p:spPr bwMode="auto">
              <a:xfrm flipV="1">
                <a:off x="4006"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70" name="Line 954"/>
              <p:cNvSpPr>
                <a:spLocks noChangeAspect="1" noChangeShapeType="1"/>
              </p:cNvSpPr>
              <p:nvPr/>
            </p:nvSpPr>
            <p:spPr bwMode="auto">
              <a:xfrm flipV="1">
                <a:off x="4022" y="333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71" name="Line 955"/>
              <p:cNvSpPr>
                <a:spLocks noChangeAspect="1" noChangeShapeType="1"/>
              </p:cNvSpPr>
              <p:nvPr/>
            </p:nvSpPr>
            <p:spPr bwMode="auto">
              <a:xfrm flipH="1">
                <a:off x="4021" y="3331"/>
                <a:ext cx="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72" name="Line 956"/>
              <p:cNvSpPr>
                <a:spLocks noChangeAspect="1" noChangeShapeType="1"/>
              </p:cNvSpPr>
              <p:nvPr/>
            </p:nvSpPr>
            <p:spPr bwMode="auto">
              <a:xfrm flipH="1">
                <a:off x="4024" y="3330"/>
                <a:ext cx="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73" name="Line 957"/>
              <p:cNvSpPr>
                <a:spLocks noChangeAspect="1" noChangeShapeType="1"/>
              </p:cNvSpPr>
              <p:nvPr/>
            </p:nvSpPr>
            <p:spPr bwMode="auto">
              <a:xfrm flipH="1">
                <a:off x="4021" y="3336"/>
                <a:ext cx="5"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74" name="Line 958"/>
              <p:cNvSpPr>
                <a:spLocks noChangeAspect="1" noChangeShapeType="1"/>
              </p:cNvSpPr>
              <p:nvPr/>
            </p:nvSpPr>
            <p:spPr bwMode="auto">
              <a:xfrm>
                <a:off x="4016" y="3312"/>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75" name="Line 959"/>
              <p:cNvSpPr>
                <a:spLocks noChangeAspect="1" noChangeShapeType="1"/>
              </p:cNvSpPr>
              <p:nvPr/>
            </p:nvSpPr>
            <p:spPr bwMode="auto">
              <a:xfrm flipV="1">
                <a:off x="4017" y="3295"/>
                <a:ext cx="1" cy="1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76" name="Line 960"/>
              <p:cNvSpPr>
                <a:spLocks noChangeAspect="1" noChangeShapeType="1"/>
              </p:cNvSpPr>
              <p:nvPr/>
            </p:nvSpPr>
            <p:spPr bwMode="auto">
              <a:xfrm flipH="1" flipV="1">
                <a:off x="4012" y="3289"/>
                <a:ext cx="6" cy="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77" name="Line 961"/>
              <p:cNvSpPr>
                <a:spLocks noChangeAspect="1" noChangeShapeType="1"/>
              </p:cNvSpPr>
              <p:nvPr/>
            </p:nvSpPr>
            <p:spPr bwMode="auto">
              <a:xfrm>
                <a:off x="4012" y="3294"/>
                <a:ext cx="0"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78" name="Line 962"/>
              <p:cNvSpPr>
                <a:spLocks noChangeAspect="1" noChangeShapeType="1"/>
              </p:cNvSpPr>
              <p:nvPr/>
            </p:nvSpPr>
            <p:spPr bwMode="auto">
              <a:xfrm>
                <a:off x="4014" y="3295"/>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79" name="Freeform 963"/>
              <p:cNvSpPr>
                <a:spLocks noChangeAspect="1"/>
              </p:cNvSpPr>
              <p:nvPr/>
            </p:nvSpPr>
            <p:spPr bwMode="auto">
              <a:xfrm>
                <a:off x="3957" y="3307"/>
                <a:ext cx="34" cy="18"/>
              </a:xfrm>
              <a:custGeom>
                <a:avLst/>
                <a:gdLst>
                  <a:gd name="T0" fmla="*/ 0 w 34"/>
                  <a:gd name="T1" fmla="*/ 17 h 18"/>
                  <a:gd name="T2" fmla="*/ 9 w 34"/>
                  <a:gd name="T3" fmla="*/ 15 h 18"/>
                  <a:gd name="T4" fmla="*/ 12 w 34"/>
                  <a:gd name="T5" fmla="*/ 14 h 18"/>
                  <a:gd name="T6" fmla="*/ 15 w 34"/>
                  <a:gd name="T7" fmla="*/ 13 h 18"/>
                  <a:gd name="T8" fmla="*/ 18 w 34"/>
                  <a:gd name="T9" fmla="*/ 10 h 18"/>
                  <a:gd name="T10" fmla="*/ 21 w 34"/>
                  <a:gd name="T11" fmla="*/ 9 h 18"/>
                  <a:gd name="T12" fmla="*/ 24 w 34"/>
                  <a:gd name="T13" fmla="*/ 7 h 18"/>
                  <a:gd name="T14" fmla="*/ 27 w 34"/>
                  <a:gd name="T15" fmla="*/ 4 h 18"/>
                  <a:gd name="T16" fmla="*/ 30 w 34"/>
                  <a:gd name="T17" fmla="*/ 2 h 18"/>
                  <a:gd name="T18" fmla="*/ 33 w 3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8">
                    <a:moveTo>
                      <a:pt x="0" y="17"/>
                    </a:moveTo>
                    <a:lnTo>
                      <a:pt x="9" y="15"/>
                    </a:lnTo>
                    <a:lnTo>
                      <a:pt x="12" y="14"/>
                    </a:lnTo>
                    <a:lnTo>
                      <a:pt x="15" y="13"/>
                    </a:lnTo>
                    <a:lnTo>
                      <a:pt x="18" y="10"/>
                    </a:lnTo>
                    <a:lnTo>
                      <a:pt x="21" y="9"/>
                    </a:lnTo>
                    <a:lnTo>
                      <a:pt x="24" y="7"/>
                    </a:lnTo>
                    <a:lnTo>
                      <a:pt x="27" y="4"/>
                    </a:lnTo>
                    <a:lnTo>
                      <a:pt x="30" y="2"/>
                    </a:lnTo>
                    <a:lnTo>
                      <a:pt x="3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80" name="Line 964"/>
              <p:cNvSpPr>
                <a:spLocks noChangeAspect="1" noChangeShapeType="1"/>
              </p:cNvSpPr>
              <p:nvPr/>
            </p:nvSpPr>
            <p:spPr bwMode="auto">
              <a:xfrm flipV="1">
                <a:off x="3994" y="330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81" name="Line 965"/>
              <p:cNvSpPr>
                <a:spLocks noChangeAspect="1" noChangeShapeType="1"/>
              </p:cNvSpPr>
              <p:nvPr/>
            </p:nvSpPr>
            <p:spPr bwMode="auto">
              <a:xfrm flipV="1">
                <a:off x="4005" y="3285"/>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82" name="Freeform 966"/>
              <p:cNvSpPr>
                <a:spLocks noChangeAspect="1"/>
              </p:cNvSpPr>
              <p:nvPr/>
            </p:nvSpPr>
            <p:spPr bwMode="auto">
              <a:xfrm>
                <a:off x="4010" y="3224"/>
                <a:ext cx="17" cy="56"/>
              </a:xfrm>
              <a:custGeom>
                <a:avLst/>
                <a:gdLst>
                  <a:gd name="T0" fmla="*/ 0 w 17"/>
                  <a:gd name="T1" fmla="*/ 55 h 56"/>
                  <a:gd name="T2" fmla="*/ 3 w 17"/>
                  <a:gd name="T3" fmla="*/ 48 h 56"/>
                  <a:gd name="T4" fmla="*/ 6 w 17"/>
                  <a:gd name="T5" fmla="*/ 43 h 56"/>
                  <a:gd name="T6" fmla="*/ 10 w 17"/>
                  <a:gd name="T7" fmla="*/ 37 h 56"/>
                  <a:gd name="T8" fmla="*/ 12 w 17"/>
                  <a:gd name="T9" fmla="*/ 30 h 56"/>
                  <a:gd name="T10" fmla="*/ 13 w 17"/>
                  <a:gd name="T11" fmla="*/ 27 h 56"/>
                  <a:gd name="T12" fmla="*/ 13 w 17"/>
                  <a:gd name="T13" fmla="*/ 24 h 56"/>
                  <a:gd name="T14" fmla="*/ 14 w 17"/>
                  <a:gd name="T15" fmla="*/ 21 h 56"/>
                  <a:gd name="T16" fmla="*/ 16 w 17"/>
                  <a:gd name="T17" fmla="*/ 19 h 56"/>
                  <a:gd name="T18" fmla="*/ 16 w 17"/>
                  <a:gd name="T19" fmla="*/ 16 h 56"/>
                  <a:gd name="T20" fmla="*/ 16 w 17"/>
                  <a:gd name="T21" fmla="*/ 13 h 56"/>
                  <a:gd name="T22" fmla="*/ 16 w 17"/>
                  <a:gd name="T23" fmla="*/ 10 h 56"/>
                  <a:gd name="T24" fmla="*/ 16 w 17"/>
                  <a:gd name="T25" fmla="*/ 8 h 56"/>
                  <a:gd name="T26" fmla="*/ 11 w 17"/>
                  <a:gd name="T2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6">
                    <a:moveTo>
                      <a:pt x="0" y="55"/>
                    </a:moveTo>
                    <a:lnTo>
                      <a:pt x="3" y="48"/>
                    </a:lnTo>
                    <a:lnTo>
                      <a:pt x="6" y="43"/>
                    </a:lnTo>
                    <a:lnTo>
                      <a:pt x="10" y="37"/>
                    </a:lnTo>
                    <a:lnTo>
                      <a:pt x="12" y="30"/>
                    </a:lnTo>
                    <a:lnTo>
                      <a:pt x="13" y="27"/>
                    </a:lnTo>
                    <a:lnTo>
                      <a:pt x="13" y="24"/>
                    </a:lnTo>
                    <a:lnTo>
                      <a:pt x="14" y="21"/>
                    </a:lnTo>
                    <a:lnTo>
                      <a:pt x="16" y="19"/>
                    </a:lnTo>
                    <a:lnTo>
                      <a:pt x="16" y="16"/>
                    </a:lnTo>
                    <a:lnTo>
                      <a:pt x="16" y="13"/>
                    </a:lnTo>
                    <a:lnTo>
                      <a:pt x="16" y="10"/>
                    </a:lnTo>
                    <a:lnTo>
                      <a:pt x="16" y="8"/>
                    </a:lnTo>
                    <a:lnTo>
                      <a:pt x="11"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83" name="Line 967"/>
              <p:cNvSpPr>
                <a:spLocks noChangeAspect="1" noChangeShapeType="1"/>
              </p:cNvSpPr>
              <p:nvPr/>
            </p:nvSpPr>
            <p:spPr bwMode="auto">
              <a:xfrm>
                <a:off x="4018" y="3239"/>
                <a:ext cx="3"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84" name="Line 968"/>
              <p:cNvSpPr>
                <a:spLocks noChangeAspect="1" noChangeShapeType="1"/>
              </p:cNvSpPr>
              <p:nvPr/>
            </p:nvSpPr>
            <p:spPr bwMode="auto">
              <a:xfrm flipH="1" flipV="1">
                <a:off x="4014" y="3254"/>
                <a:ext cx="4"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85" name="Line 969"/>
              <p:cNvSpPr>
                <a:spLocks noChangeAspect="1" noChangeShapeType="1"/>
              </p:cNvSpPr>
              <p:nvPr/>
            </p:nvSpPr>
            <p:spPr bwMode="auto">
              <a:xfrm>
                <a:off x="4010" y="3266"/>
                <a:ext cx="4"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86" name="Line 970"/>
              <p:cNvSpPr>
                <a:spLocks noChangeAspect="1" noChangeShapeType="1"/>
              </p:cNvSpPr>
              <p:nvPr/>
            </p:nvSpPr>
            <p:spPr bwMode="auto">
              <a:xfrm flipH="1" flipV="1">
                <a:off x="4005" y="3277"/>
                <a:ext cx="4"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87" name="Line 971"/>
              <p:cNvSpPr>
                <a:spLocks noChangeAspect="1" noChangeShapeType="1"/>
              </p:cNvSpPr>
              <p:nvPr/>
            </p:nvSpPr>
            <p:spPr bwMode="auto">
              <a:xfrm>
                <a:off x="3998" y="3289"/>
                <a:ext cx="5"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88" name="Line 972"/>
              <p:cNvSpPr>
                <a:spLocks noChangeAspect="1" noChangeShapeType="1"/>
              </p:cNvSpPr>
              <p:nvPr/>
            </p:nvSpPr>
            <p:spPr bwMode="auto">
              <a:xfrm flipH="1" flipV="1">
                <a:off x="3991" y="3298"/>
                <a:ext cx="5"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89" name="Line 973"/>
              <p:cNvSpPr>
                <a:spLocks noChangeAspect="1" noChangeShapeType="1"/>
              </p:cNvSpPr>
              <p:nvPr/>
            </p:nvSpPr>
            <p:spPr bwMode="auto">
              <a:xfrm>
                <a:off x="3982" y="3310"/>
                <a:ext cx="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90" name="Line 974"/>
              <p:cNvSpPr>
                <a:spLocks noChangeAspect="1" noChangeShapeType="1"/>
              </p:cNvSpPr>
              <p:nvPr/>
            </p:nvSpPr>
            <p:spPr bwMode="auto">
              <a:xfrm flipH="1" flipV="1">
                <a:off x="3974" y="3316"/>
                <a:ext cx="4"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91" name="Line 975"/>
              <p:cNvSpPr>
                <a:spLocks noChangeAspect="1" noChangeShapeType="1"/>
              </p:cNvSpPr>
              <p:nvPr/>
            </p:nvSpPr>
            <p:spPr bwMode="auto">
              <a:xfrm>
                <a:off x="3965" y="3321"/>
                <a:ext cx="4"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92" name="Freeform 976"/>
              <p:cNvSpPr>
                <a:spLocks noChangeAspect="1"/>
              </p:cNvSpPr>
              <p:nvPr/>
            </p:nvSpPr>
            <p:spPr bwMode="auto">
              <a:xfrm>
                <a:off x="3965" y="3232"/>
                <a:ext cx="57" cy="92"/>
              </a:xfrm>
              <a:custGeom>
                <a:avLst/>
                <a:gdLst>
                  <a:gd name="T0" fmla="*/ 56 w 57"/>
                  <a:gd name="T1" fmla="*/ 0 h 92"/>
                  <a:gd name="T2" fmla="*/ 52 w 57"/>
                  <a:gd name="T3" fmla="*/ 8 h 92"/>
                  <a:gd name="T4" fmla="*/ 52 w 57"/>
                  <a:gd name="T5" fmla="*/ 26 h 92"/>
                  <a:gd name="T6" fmla="*/ 44 w 57"/>
                  <a:gd name="T7" fmla="*/ 34 h 92"/>
                  <a:gd name="T8" fmla="*/ 44 w 57"/>
                  <a:gd name="T9" fmla="*/ 47 h 92"/>
                  <a:gd name="T10" fmla="*/ 33 w 57"/>
                  <a:gd name="T11" fmla="*/ 56 h 92"/>
                  <a:gd name="T12" fmla="*/ 30 w 57"/>
                  <a:gd name="T13" fmla="*/ 67 h 92"/>
                  <a:gd name="T14" fmla="*/ 16 w 57"/>
                  <a:gd name="T15" fmla="*/ 76 h 92"/>
                  <a:gd name="T16" fmla="*/ 12 w 57"/>
                  <a:gd name="T17" fmla="*/ 84 h 92"/>
                  <a:gd name="T18" fmla="*/ 0 w 57"/>
                  <a:gd name="T19" fmla="*/ 89 h 92"/>
                  <a:gd name="T20" fmla="*/ 1 w 57"/>
                  <a:gd name="T21"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92">
                    <a:moveTo>
                      <a:pt x="56" y="0"/>
                    </a:moveTo>
                    <a:lnTo>
                      <a:pt x="52" y="8"/>
                    </a:lnTo>
                    <a:lnTo>
                      <a:pt x="52" y="26"/>
                    </a:lnTo>
                    <a:lnTo>
                      <a:pt x="44" y="34"/>
                    </a:lnTo>
                    <a:lnTo>
                      <a:pt x="44" y="47"/>
                    </a:lnTo>
                    <a:lnTo>
                      <a:pt x="33" y="56"/>
                    </a:lnTo>
                    <a:lnTo>
                      <a:pt x="30" y="67"/>
                    </a:lnTo>
                    <a:lnTo>
                      <a:pt x="16" y="76"/>
                    </a:lnTo>
                    <a:lnTo>
                      <a:pt x="12" y="84"/>
                    </a:lnTo>
                    <a:lnTo>
                      <a:pt x="0" y="89"/>
                    </a:lnTo>
                    <a:lnTo>
                      <a:pt x="1" y="9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93" name="Freeform 977"/>
              <p:cNvSpPr>
                <a:spLocks noChangeAspect="1"/>
              </p:cNvSpPr>
              <p:nvPr/>
            </p:nvSpPr>
            <p:spPr bwMode="auto">
              <a:xfrm>
                <a:off x="3941" y="3211"/>
                <a:ext cx="77" cy="114"/>
              </a:xfrm>
              <a:custGeom>
                <a:avLst/>
                <a:gdLst>
                  <a:gd name="T0" fmla="*/ 0 w 77"/>
                  <a:gd name="T1" fmla="*/ 111 h 114"/>
                  <a:gd name="T2" fmla="*/ 2 w 77"/>
                  <a:gd name="T3" fmla="*/ 111 h 114"/>
                  <a:gd name="T4" fmla="*/ 4 w 77"/>
                  <a:gd name="T5" fmla="*/ 113 h 114"/>
                  <a:gd name="T6" fmla="*/ 7 w 77"/>
                  <a:gd name="T7" fmla="*/ 113 h 114"/>
                  <a:gd name="T8" fmla="*/ 10 w 77"/>
                  <a:gd name="T9" fmla="*/ 113 h 114"/>
                  <a:gd name="T10" fmla="*/ 11 w 77"/>
                  <a:gd name="T11" fmla="*/ 113 h 114"/>
                  <a:gd name="T12" fmla="*/ 14 w 77"/>
                  <a:gd name="T13" fmla="*/ 112 h 114"/>
                  <a:gd name="T14" fmla="*/ 16 w 77"/>
                  <a:gd name="T15" fmla="*/ 111 h 114"/>
                  <a:gd name="T16" fmla="*/ 19 w 77"/>
                  <a:gd name="T17" fmla="*/ 111 h 114"/>
                  <a:gd name="T18" fmla="*/ 21 w 77"/>
                  <a:gd name="T19" fmla="*/ 110 h 114"/>
                  <a:gd name="T20" fmla="*/ 23 w 77"/>
                  <a:gd name="T21" fmla="*/ 109 h 114"/>
                  <a:gd name="T22" fmla="*/ 25 w 77"/>
                  <a:gd name="T23" fmla="*/ 107 h 114"/>
                  <a:gd name="T24" fmla="*/ 27 w 77"/>
                  <a:gd name="T25" fmla="*/ 106 h 114"/>
                  <a:gd name="T26" fmla="*/ 29 w 77"/>
                  <a:gd name="T27" fmla="*/ 105 h 114"/>
                  <a:gd name="T28" fmla="*/ 32 w 77"/>
                  <a:gd name="T29" fmla="*/ 104 h 114"/>
                  <a:gd name="T30" fmla="*/ 33 w 77"/>
                  <a:gd name="T31" fmla="*/ 102 h 114"/>
                  <a:gd name="T32" fmla="*/ 35 w 77"/>
                  <a:gd name="T33" fmla="*/ 101 h 114"/>
                  <a:gd name="T34" fmla="*/ 38 w 77"/>
                  <a:gd name="T35" fmla="*/ 99 h 114"/>
                  <a:gd name="T36" fmla="*/ 39 w 77"/>
                  <a:gd name="T37" fmla="*/ 97 h 114"/>
                  <a:gd name="T38" fmla="*/ 42 w 77"/>
                  <a:gd name="T39" fmla="*/ 93 h 114"/>
                  <a:gd name="T40" fmla="*/ 46 w 77"/>
                  <a:gd name="T41" fmla="*/ 89 h 114"/>
                  <a:gd name="T42" fmla="*/ 49 w 77"/>
                  <a:gd name="T43" fmla="*/ 85 h 114"/>
                  <a:gd name="T44" fmla="*/ 52 w 77"/>
                  <a:gd name="T45" fmla="*/ 81 h 114"/>
                  <a:gd name="T46" fmla="*/ 54 w 77"/>
                  <a:gd name="T47" fmla="*/ 76 h 114"/>
                  <a:gd name="T48" fmla="*/ 57 w 77"/>
                  <a:gd name="T49" fmla="*/ 73 h 114"/>
                  <a:gd name="T50" fmla="*/ 59 w 77"/>
                  <a:gd name="T51" fmla="*/ 68 h 114"/>
                  <a:gd name="T52" fmla="*/ 61 w 77"/>
                  <a:gd name="T53" fmla="*/ 65 h 114"/>
                  <a:gd name="T54" fmla="*/ 63 w 77"/>
                  <a:gd name="T55" fmla="*/ 62 h 114"/>
                  <a:gd name="T56" fmla="*/ 65 w 77"/>
                  <a:gd name="T57" fmla="*/ 58 h 114"/>
                  <a:gd name="T58" fmla="*/ 67 w 77"/>
                  <a:gd name="T59" fmla="*/ 55 h 114"/>
                  <a:gd name="T60" fmla="*/ 68 w 77"/>
                  <a:gd name="T61" fmla="*/ 50 h 114"/>
                  <a:gd name="T62" fmla="*/ 70 w 77"/>
                  <a:gd name="T63" fmla="*/ 46 h 114"/>
                  <a:gd name="T64" fmla="*/ 71 w 77"/>
                  <a:gd name="T65" fmla="*/ 41 h 114"/>
                  <a:gd name="T66" fmla="*/ 73 w 77"/>
                  <a:gd name="T67" fmla="*/ 36 h 114"/>
                  <a:gd name="T68" fmla="*/ 74 w 77"/>
                  <a:gd name="T69" fmla="*/ 31 h 114"/>
                  <a:gd name="T70" fmla="*/ 74 w 77"/>
                  <a:gd name="T71" fmla="*/ 26 h 114"/>
                  <a:gd name="T72" fmla="*/ 76 w 77"/>
                  <a:gd name="T73" fmla="*/ 22 h 114"/>
                  <a:gd name="T74" fmla="*/ 76 w 77"/>
                  <a:gd name="T75" fmla="*/ 17 h 114"/>
                  <a:gd name="T76" fmla="*/ 76 w 77"/>
                  <a:gd name="T77" fmla="*/ 15 h 114"/>
                  <a:gd name="T78" fmla="*/ 74 w 77"/>
                  <a:gd name="T79" fmla="*/ 12 h 114"/>
                  <a:gd name="T80" fmla="*/ 74 w 77"/>
                  <a:gd name="T81" fmla="*/ 11 h 114"/>
                  <a:gd name="T82" fmla="*/ 74 w 77"/>
                  <a:gd name="T83" fmla="*/ 8 h 114"/>
                  <a:gd name="T84" fmla="*/ 73 w 77"/>
                  <a:gd name="T85" fmla="*/ 7 h 114"/>
                  <a:gd name="T86" fmla="*/ 72 w 77"/>
                  <a:gd name="T87" fmla="*/ 5 h 114"/>
                  <a:gd name="T88" fmla="*/ 71 w 77"/>
                  <a:gd name="T89" fmla="*/ 3 h 114"/>
                  <a:gd name="T90" fmla="*/ 70 w 77"/>
                  <a:gd name="T91" fmla="*/ 2 h 114"/>
                  <a:gd name="T92" fmla="*/ 68 w 77"/>
                  <a:gd name="T93" fmla="*/ 1 h 114"/>
                  <a:gd name="T94" fmla="*/ 67 w 77"/>
                  <a:gd name="T9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14">
                    <a:moveTo>
                      <a:pt x="0" y="111"/>
                    </a:moveTo>
                    <a:lnTo>
                      <a:pt x="2" y="111"/>
                    </a:lnTo>
                    <a:lnTo>
                      <a:pt x="4" y="113"/>
                    </a:lnTo>
                    <a:lnTo>
                      <a:pt x="7" y="113"/>
                    </a:lnTo>
                    <a:lnTo>
                      <a:pt x="10" y="113"/>
                    </a:lnTo>
                    <a:lnTo>
                      <a:pt x="11" y="113"/>
                    </a:lnTo>
                    <a:lnTo>
                      <a:pt x="14" y="112"/>
                    </a:lnTo>
                    <a:lnTo>
                      <a:pt x="16" y="111"/>
                    </a:lnTo>
                    <a:lnTo>
                      <a:pt x="19" y="111"/>
                    </a:lnTo>
                    <a:lnTo>
                      <a:pt x="21" y="110"/>
                    </a:lnTo>
                    <a:lnTo>
                      <a:pt x="23" y="109"/>
                    </a:lnTo>
                    <a:lnTo>
                      <a:pt x="25" y="107"/>
                    </a:lnTo>
                    <a:lnTo>
                      <a:pt x="27" y="106"/>
                    </a:lnTo>
                    <a:lnTo>
                      <a:pt x="29" y="105"/>
                    </a:lnTo>
                    <a:lnTo>
                      <a:pt x="32" y="104"/>
                    </a:lnTo>
                    <a:lnTo>
                      <a:pt x="33" y="102"/>
                    </a:lnTo>
                    <a:lnTo>
                      <a:pt x="35" y="101"/>
                    </a:lnTo>
                    <a:lnTo>
                      <a:pt x="38" y="99"/>
                    </a:lnTo>
                    <a:lnTo>
                      <a:pt x="39" y="97"/>
                    </a:lnTo>
                    <a:lnTo>
                      <a:pt x="42" y="93"/>
                    </a:lnTo>
                    <a:lnTo>
                      <a:pt x="46" y="89"/>
                    </a:lnTo>
                    <a:lnTo>
                      <a:pt x="49" y="85"/>
                    </a:lnTo>
                    <a:lnTo>
                      <a:pt x="52" y="81"/>
                    </a:lnTo>
                    <a:lnTo>
                      <a:pt x="54" y="76"/>
                    </a:lnTo>
                    <a:lnTo>
                      <a:pt x="57" y="73"/>
                    </a:lnTo>
                    <a:lnTo>
                      <a:pt x="59" y="68"/>
                    </a:lnTo>
                    <a:lnTo>
                      <a:pt x="61" y="65"/>
                    </a:lnTo>
                    <a:lnTo>
                      <a:pt x="63" y="62"/>
                    </a:lnTo>
                    <a:lnTo>
                      <a:pt x="65" y="58"/>
                    </a:lnTo>
                    <a:lnTo>
                      <a:pt x="67" y="55"/>
                    </a:lnTo>
                    <a:lnTo>
                      <a:pt x="68" y="50"/>
                    </a:lnTo>
                    <a:lnTo>
                      <a:pt x="70" y="46"/>
                    </a:lnTo>
                    <a:lnTo>
                      <a:pt x="71" y="41"/>
                    </a:lnTo>
                    <a:lnTo>
                      <a:pt x="73" y="36"/>
                    </a:lnTo>
                    <a:lnTo>
                      <a:pt x="74" y="31"/>
                    </a:lnTo>
                    <a:lnTo>
                      <a:pt x="74" y="26"/>
                    </a:lnTo>
                    <a:lnTo>
                      <a:pt x="76" y="22"/>
                    </a:lnTo>
                    <a:lnTo>
                      <a:pt x="76" y="17"/>
                    </a:lnTo>
                    <a:lnTo>
                      <a:pt x="76" y="15"/>
                    </a:lnTo>
                    <a:lnTo>
                      <a:pt x="74" y="12"/>
                    </a:lnTo>
                    <a:lnTo>
                      <a:pt x="74" y="11"/>
                    </a:lnTo>
                    <a:lnTo>
                      <a:pt x="74" y="8"/>
                    </a:lnTo>
                    <a:lnTo>
                      <a:pt x="73" y="7"/>
                    </a:lnTo>
                    <a:lnTo>
                      <a:pt x="72" y="5"/>
                    </a:lnTo>
                    <a:lnTo>
                      <a:pt x="71" y="3"/>
                    </a:lnTo>
                    <a:lnTo>
                      <a:pt x="70" y="2"/>
                    </a:lnTo>
                    <a:lnTo>
                      <a:pt x="68" y="1"/>
                    </a:lnTo>
                    <a:lnTo>
                      <a:pt x="67"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94" name="Freeform 978"/>
              <p:cNvSpPr>
                <a:spLocks noChangeAspect="1"/>
              </p:cNvSpPr>
              <p:nvPr/>
            </p:nvSpPr>
            <p:spPr bwMode="auto">
              <a:xfrm>
                <a:off x="3959" y="3228"/>
                <a:ext cx="35" cy="17"/>
              </a:xfrm>
              <a:custGeom>
                <a:avLst/>
                <a:gdLst>
                  <a:gd name="T0" fmla="*/ 0 w 35"/>
                  <a:gd name="T1" fmla="*/ 3 h 17"/>
                  <a:gd name="T2" fmla="*/ 1 w 35"/>
                  <a:gd name="T3" fmla="*/ 16 h 17"/>
                  <a:gd name="T4" fmla="*/ 32 w 35"/>
                  <a:gd name="T5" fmla="*/ 3 h 17"/>
                  <a:gd name="T6" fmla="*/ 34 w 35"/>
                  <a:gd name="T7" fmla="*/ 1 h 17"/>
                  <a:gd name="T8" fmla="*/ 31 w 35"/>
                  <a:gd name="T9" fmla="*/ 0 h 17"/>
                  <a:gd name="T10" fmla="*/ 5 w 35"/>
                  <a:gd name="T11" fmla="*/ 3 h 17"/>
                </a:gdLst>
                <a:ahLst/>
                <a:cxnLst>
                  <a:cxn ang="0">
                    <a:pos x="T0" y="T1"/>
                  </a:cxn>
                  <a:cxn ang="0">
                    <a:pos x="T2" y="T3"/>
                  </a:cxn>
                  <a:cxn ang="0">
                    <a:pos x="T4" y="T5"/>
                  </a:cxn>
                  <a:cxn ang="0">
                    <a:pos x="T6" y="T7"/>
                  </a:cxn>
                  <a:cxn ang="0">
                    <a:pos x="T8" y="T9"/>
                  </a:cxn>
                  <a:cxn ang="0">
                    <a:pos x="T10" y="T11"/>
                  </a:cxn>
                </a:cxnLst>
                <a:rect l="0" t="0" r="r" b="b"/>
                <a:pathLst>
                  <a:path w="35" h="17">
                    <a:moveTo>
                      <a:pt x="0" y="3"/>
                    </a:moveTo>
                    <a:lnTo>
                      <a:pt x="1" y="16"/>
                    </a:lnTo>
                    <a:lnTo>
                      <a:pt x="32" y="3"/>
                    </a:lnTo>
                    <a:lnTo>
                      <a:pt x="34" y="1"/>
                    </a:lnTo>
                    <a:lnTo>
                      <a:pt x="31" y="0"/>
                    </a:lnTo>
                    <a:lnTo>
                      <a:pt x="5" y="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95" name="Line 979"/>
              <p:cNvSpPr>
                <a:spLocks noChangeAspect="1" noChangeShapeType="1"/>
              </p:cNvSpPr>
              <p:nvPr/>
            </p:nvSpPr>
            <p:spPr bwMode="auto">
              <a:xfrm flipH="1">
                <a:off x="3951" y="3235"/>
                <a:ext cx="9" cy="1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96" name="Freeform 980"/>
              <p:cNvSpPr>
                <a:spLocks noChangeAspect="1"/>
              </p:cNvSpPr>
              <p:nvPr/>
            </p:nvSpPr>
            <p:spPr bwMode="auto">
              <a:xfrm>
                <a:off x="3944" y="3248"/>
                <a:ext cx="62" cy="22"/>
              </a:xfrm>
              <a:custGeom>
                <a:avLst/>
                <a:gdLst>
                  <a:gd name="T0" fmla="*/ 0 w 62"/>
                  <a:gd name="T1" fmla="*/ 1 h 22"/>
                  <a:gd name="T2" fmla="*/ 1 w 62"/>
                  <a:gd name="T3" fmla="*/ 0 h 22"/>
                  <a:gd name="T4" fmla="*/ 19 w 62"/>
                  <a:gd name="T5" fmla="*/ 0 h 22"/>
                  <a:gd name="T6" fmla="*/ 59 w 62"/>
                  <a:gd name="T7" fmla="*/ 18 h 22"/>
                  <a:gd name="T8" fmla="*/ 61 w 62"/>
                  <a:gd name="T9" fmla="*/ 20 h 22"/>
                  <a:gd name="T10" fmla="*/ 58 w 62"/>
                  <a:gd name="T11" fmla="*/ 21 h 22"/>
                  <a:gd name="T12" fmla="*/ 19 w 62"/>
                  <a:gd name="T13" fmla="*/ 6 h 22"/>
                  <a:gd name="T14" fmla="*/ 5 w 62"/>
                  <a:gd name="T15" fmla="*/ 6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2">
                    <a:moveTo>
                      <a:pt x="0" y="1"/>
                    </a:moveTo>
                    <a:lnTo>
                      <a:pt x="1" y="0"/>
                    </a:lnTo>
                    <a:lnTo>
                      <a:pt x="19" y="0"/>
                    </a:lnTo>
                    <a:lnTo>
                      <a:pt x="59" y="18"/>
                    </a:lnTo>
                    <a:lnTo>
                      <a:pt x="61" y="20"/>
                    </a:lnTo>
                    <a:lnTo>
                      <a:pt x="58" y="21"/>
                    </a:lnTo>
                    <a:lnTo>
                      <a:pt x="19" y="6"/>
                    </a:lnTo>
                    <a:lnTo>
                      <a:pt x="5" y="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97" name="Freeform 981"/>
              <p:cNvSpPr>
                <a:spLocks noChangeAspect="1"/>
              </p:cNvSpPr>
              <p:nvPr/>
            </p:nvSpPr>
            <p:spPr bwMode="auto">
              <a:xfrm>
                <a:off x="3950" y="3254"/>
                <a:ext cx="17" cy="17"/>
              </a:xfrm>
              <a:custGeom>
                <a:avLst/>
                <a:gdLst>
                  <a:gd name="T0" fmla="*/ 0 w 17"/>
                  <a:gd name="T1" fmla="*/ 10 h 17"/>
                  <a:gd name="T2" fmla="*/ 0 w 17"/>
                  <a:gd name="T3" fmla="*/ 13 h 17"/>
                  <a:gd name="T4" fmla="*/ 0 w 17"/>
                  <a:gd name="T5" fmla="*/ 14 h 17"/>
                  <a:gd name="T6" fmla="*/ 0 w 17"/>
                  <a:gd name="T7" fmla="*/ 16 h 17"/>
                  <a:gd name="T8" fmla="*/ 1 w 17"/>
                  <a:gd name="T9" fmla="*/ 16 h 17"/>
                  <a:gd name="T10" fmla="*/ 3 w 17"/>
                  <a:gd name="T11" fmla="*/ 14 h 17"/>
                  <a:gd name="T12" fmla="*/ 6 w 17"/>
                  <a:gd name="T13" fmla="*/ 13 h 17"/>
                  <a:gd name="T14" fmla="*/ 9 w 17"/>
                  <a:gd name="T15" fmla="*/ 9 h 17"/>
                  <a:gd name="T16" fmla="*/ 12 w 17"/>
                  <a:gd name="T17" fmla="*/ 4 h 17"/>
                  <a:gd name="T18" fmla="*/ 16 w 17"/>
                  <a:gd name="T19" fmla="*/ 1 h 17"/>
                  <a:gd name="T20" fmla="*/ 16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0" y="10"/>
                    </a:moveTo>
                    <a:lnTo>
                      <a:pt x="0" y="13"/>
                    </a:lnTo>
                    <a:lnTo>
                      <a:pt x="0" y="14"/>
                    </a:lnTo>
                    <a:lnTo>
                      <a:pt x="0" y="16"/>
                    </a:lnTo>
                    <a:lnTo>
                      <a:pt x="1" y="16"/>
                    </a:lnTo>
                    <a:lnTo>
                      <a:pt x="3" y="14"/>
                    </a:lnTo>
                    <a:lnTo>
                      <a:pt x="6" y="13"/>
                    </a:lnTo>
                    <a:lnTo>
                      <a:pt x="9" y="9"/>
                    </a:lnTo>
                    <a:lnTo>
                      <a:pt x="12" y="4"/>
                    </a:lnTo>
                    <a:lnTo>
                      <a:pt x="16" y="1"/>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798" name="Line 982"/>
              <p:cNvSpPr>
                <a:spLocks noChangeAspect="1" noChangeShapeType="1"/>
              </p:cNvSpPr>
              <p:nvPr/>
            </p:nvSpPr>
            <p:spPr bwMode="auto">
              <a:xfrm flipV="1">
                <a:off x="3963" y="3248"/>
                <a:ext cx="0"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799" name="Freeform 983"/>
              <p:cNvSpPr>
                <a:spLocks noChangeAspect="1"/>
              </p:cNvSpPr>
              <p:nvPr/>
            </p:nvSpPr>
            <p:spPr bwMode="auto">
              <a:xfrm>
                <a:off x="3951" y="3246"/>
                <a:ext cx="17" cy="17"/>
              </a:xfrm>
              <a:custGeom>
                <a:avLst/>
                <a:gdLst>
                  <a:gd name="T0" fmla="*/ 16 w 17"/>
                  <a:gd name="T1" fmla="*/ 16 h 17"/>
                  <a:gd name="T2" fmla="*/ 13 w 17"/>
                  <a:gd name="T3" fmla="*/ 8 h 17"/>
                  <a:gd name="T4" fmla="*/ 13 w 17"/>
                  <a:gd name="T5" fmla="*/ 0 h 17"/>
                  <a:gd name="T6" fmla="*/ 9 w 17"/>
                  <a:gd name="T7" fmla="*/ 0 h 17"/>
                  <a:gd name="T8" fmla="*/ 7 w 17"/>
                  <a:gd name="T9" fmla="*/ 0 h 17"/>
                  <a:gd name="T10" fmla="*/ 6 w 17"/>
                  <a:gd name="T11" fmla="*/ 0 h 17"/>
                  <a:gd name="T12" fmla="*/ 2 w 17"/>
                  <a:gd name="T13" fmla="*/ 8 h 17"/>
                  <a:gd name="T14" fmla="*/ 0 w 17"/>
                  <a:gd name="T15" fmla="*/ 8 h 17"/>
                  <a:gd name="T16" fmla="*/ 0 w 17"/>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6" y="16"/>
                    </a:moveTo>
                    <a:lnTo>
                      <a:pt x="13" y="8"/>
                    </a:lnTo>
                    <a:lnTo>
                      <a:pt x="13" y="0"/>
                    </a:lnTo>
                    <a:lnTo>
                      <a:pt x="9" y="0"/>
                    </a:lnTo>
                    <a:lnTo>
                      <a:pt x="7" y="0"/>
                    </a:lnTo>
                    <a:lnTo>
                      <a:pt x="6" y="0"/>
                    </a:lnTo>
                    <a:lnTo>
                      <a:pt x="2" y="8"/>
                    </a:lnTo>
                    <a:lnTo>
                      <a:pt x="0" y="8"/>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00" name="Freeform 984"/>
              <p:cNvSpPr>
                <a:spLocks noChangeAspect="1"/>
              </p:cNvSpPr>
              <p:nvPr/>
            </p:nvSpPr>
            <p:spPr bwMode="auto">
              <a:xfrm>
                <a:off x="3946" y="3251"/>
                <a:ext cx="18" cy="63"/>
              </a:xfrm>
              <a:custGeom>
                <a:avLst/>
                <a:gdLst>
                  <a:gd name="T0" fmla="*/ 1 w 18"/>
                  <a:gd name="T1" fmla="*/ 0 h 63"/>
                  <a:gd name="T2" fmla="*/ 4 w 18"/>
                  <a:gd name="T3" fmla="*/ 1 h 63"/>
                  <a:gd name="T4" fmla="*/ 2 w 18"/>
                  <a:gd name="T5" fmla="*/ 21 h 63"/>
                  <a:gd name="T6" fmla="*/ 17 w 18"/>
                  <a:gd name="T7" fmla="*/ 58 h 63"/>
                  <a:gd name="T8" fmla="*/ 17 w 18"/>
                  <a:gd name="T9" fmla="*/ 62 h 63"/>
                  <a:gd name="T10" fmla="*/ 14 w 18"/>
                  <a:gd name="T11" fmla="*/ 60 h 63"/>
                  <a:gd name="T12" fmla="*/ 0 w 18"/>
                  <a:gd name="T13" fmla="*/ 21 h 63"/>
                  <a:gd name="T14" fmla="*/ 2 w 18"/>
                  <a:gd name="T15" fmla="*/ 2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3">
                    <a:moveTo>
                      <a:pt x="1" y="0"/>
                    </a:moveTo>
                    <a:lnTo>
                      <a:pt x="4" y="1"/>
                    </a:lnTo>
                    <a:lnTo>
                      <a:pt x="2" y="21"/>
                    </a:lnTo>
                    <a:lnTo>
                      <a:pt x="17" y="58"/>
                    </a:lnTo>
                    <a:lnTo>
                      <a:pt x="17" y="62"/>
                    </a:lnTo>
                    <a:lnTo>
                      <a:pt x="14" y="60"/>
                    </a:lnTo>
                    <a:lnTo>
                      <a:pt x="0" y="21"/>
                    </a:lnTo>
                    <a:lnTo>
                      <a:pt x="2" y="2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01" name="Line 985"/>
              <p:cNvSpPr>
                <a:spLocks noChangeAspect="1" noChangeShapeType="1"/>
              </p:cNvSpPr>
              <p:nvPr/>
            </p:nvSpPr>
            <p:spPr bwMode="auto">
              <a:xfrm flipH="1" flipV="1">
                <a:off x="3943" y="3257"/>
                <a:ext cx="3" cy="1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02" name="Freeform 986"/>
              <p:cNvSpPr>
                <a:spLocks noChangeAspect="1"/>
              </p:cNvSpPr>
              <p:nvPr/>
            </p:nvSpPr>
            <p:spPr bwMode="auto">
              <a:xfrm>
                <a:off x="3950" y="3261"/>
                <a:ext cx="17" cy="17"/>
              </a:xfrm>
              <a:custGeom>
                <a:avLst/>
                <a:gdLst>
                  <a:gd name="T0" fmla="*/ 3 w 17"/>
                  <a:gd name="T1" fmla="*/ 0 h 17"/>
                  <a:gd name="T2" fmla="*/ 16 w 17"/>
                  <a:gd name="T3" fmla="*/ 11 h 17"/>
                  <a:gd name="T4" fmla="*/ 16 w 17"/>
                  <a:gd name="T5" fmla="*/ 16 h 17"/>
                  <a:gd name="T6" fmla="*/ 8 w 17"/>
                  <a:gd name="T7" fmla="*/ 16 h 17"/>
                  <a:gd name="T8" fmla="*/ 0 w 17"/>
                  <a:gd name="T9" fmla="*/ 5 h 17"/>
                </a:gdLst>
                <a:ahLst/>
                <a:cxnLst>
                  <a:cxn ang="0">
                    <a:pos x="T0" y="T1"/>
                  </a:cxn>
                  <a:cxn ang="0">
                    <a:pos x="T2" y="T3"/>
                  </a:cxn>
                  <a:cxn ang="0">
                    <a:pos x="T4" y="T5"/>
                  </a:cxn>
                  <a:cxn ang="0">
                    <a:pos x="T6" y="T7"/>
                  </a:cxn>
                  <a:cxn ang="0">
                    <a:pos x="T8" y="T9"/>
                  </a:cxn>
                </a:cxnLst>
                <a:rect l="0" t="0" r="r" b="b"/>
                <a:pathLst>
                  <a:path w="17" h="17">
                    <a:moveTo>
                      <a:pt x="3" y="0"/>
                    </a:moveTo>
                    <a:lnTo>
                      <a:pt x="16" y="11"/>
                    </a:lnTo>
                    <a:lnTo>
                      <a:pt x="16" y="16"/>
                    </a:lnTo>
                    <a:lnTo>
                      <a:pt x="8" y="16"/>
                    </a:lnTo>
                    <a:lnTo>
                      <a:pt x="0" y="5"/>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03" name="Freeform 987"/>
              <p:cNvSpPr>
                <a:spLocks noChangeAspect="1"/>
              </p:cNvSpPr>
              <p:nvPr/>
            </p:nvSpPr>
            <p:spPr bwMode="auto">
              <a:xfrm>
                <a:off x="3987" y="3274"/>
                <a:ext cx="17" cy="17"/>
              </a:xfrm>
              <a:custGeom>
                <a:avLst/>
                <a:gdLst>
                  <a:gd name="T0" fmla="*/ 12 w 17"/>
                  <a:gd name="T1" fmla="*/ 0 h 17"/>
                  <a:gd name="T2" fmla="*/ 9 w 17"/>
                  <a:gd name="T3" fmla="*/ 0 h 17"/>
                  <a:gd name="T4" fmla="*/ 8 w 17"/>
                  <a:gd name="T5" fmla="*/ 0 h 17"/>
                  <a:gd name="T6" fmla="*/ 4 w 17"/>
                  <a:gd name="T7" fmla="*/ 2 h 17"/>
                  <a:gd name="T8" fmla="*/ 1 w 17"/>
                  <a:gd name="T9" fmla="*/ 6 h 17"/>
                  <a:gd name="T10" fmla="*/ 0 w 17"/>
                  <a:gd name="T11" fmla="*/ 8 h 17"/>
                  <a:gd name="T12" fmla="*/ 0 w 17"/>
                  <a:gd name="T13" fmla="*/ 12 h 17"/>
                  <a:gd name="T14" fmla="*/ 0 w 17"/>
                  <a:gd name="T15" fmla="*/ 14 h 17"/>
                  <a:gd name="T16" fmla="*/ 0 w 17"/>
                  <a:gd name="T17" fmla="*/ 16 h 17"/>
                  <a:gd name="T18" fmla="*/ 1 w 17"/>
                  <a:gd name="T19" fmla="*/ 16 h 17"/>
                  <a:gd name="T20" fmla="*/ 4 w 17"/>
                  <a:gd name="T21" fmla="*/ 16 h 17"/>
                  <a:gd name="T22" fmla="*/ 8 w 17"/>
                  <a:gd name="T23" fmla="*/ 14 h 17"/>
                  <a:gd name="T24" fmla="*/ 9 w 17"/>
                  <a:gd name="T25" fmla="*/ 12 h 17"/>
                  <a:gd name="T26" fmla="*/ 12 w 17"/>
                  <a:gd name="T27" fmla="*/ 8 h 17"/>
                  <a:gd name="T28" fmla="*/ 16 w 17"/>
                  <a:gd name="T29" fmla="*/ 4 h 17"/>
                  <a:gd name="T30" fmla="*/ 16 w 17"/>
                  <a:gd name="T31" fmla="*/ 2 h 17"/>
                  <a:gd name="T32" fmla="*/ 16 w 17"/>
                  <a:gd name="T33" fmla="*/ 0 h 17"/>
                  <a:gd name="T34" fmla="*/ 12 w 17"/>
                  <a:gd name="T35" fmla="*/ 0 h 17"/>
                  <a:gd name="T36" fmla="*/ 12 w 17"/>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7">
                    <a:moveTo>
                      <a:pt x="12" y="0"/>
                    </a:moveTo>
                    <a:lnTo>
                      <a:pt x="9" y="0"/>
                    </a:lnTo>
                    <a:lnTo>
                      <a:pt x="8" y="0"/>
                    </a:lnTo>
                    <a:lnTo>
                      <a:pt x="4" y="2"/>
                    </a:lnTo>
                    <a:lnTo>
                      <a:pt x="1" y="6"/>
                    </a:lnTo>
                    <a:lnTo>
                      <a:pt x="0" y="8"/>
                    </a:lnTo>
                    <a:lnTo>
                      <a:pt x="0" y="12"/>
                    </a:lnTo>
                    <a:lnTo>
                      <a:pt x="0" y="14"/>
                    </a:lnTo>
                    <a:lnTo>
                      <a:pt x="0" y="16"/>
                    </a:lnTo>
                    <a:lnTo>
                      <a:pt x="1" y="16"/>
                    </a:lnTo>
                    <a:lnTo>
                      <a:pt x="4" y="16"/>
                    </a:lnTo>
                    <a:lnTo>
                      <a:pt x="8" y="14"/>
                    </a:lnTo>
                    <a:lnTo>
                      <a:pt x="9" y="12"/>
                    </a:lnTo>
                    <a:lnTo>
                      <a:pt x="12" y="8"/>
                    </a:lnTo>
                    <a:lnTo>
                      <a:pt x="16" y="4"/>
                    </a:lnTo>
                    <a:lnTo>
                      <a:pt x="16" y="2"/>
                    </a:lnTo>
                    <a:lnTo>
                      <a:pt x="16" y="0"/>
                    </a:lnTo>
                    <a:lnTo>
                      <a:pt x="12" y="0"/>
                    </a:lnTo>
                    <a:lnTo>
                      <a:pt x="12"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04" name="Freeform 988"/>
              <p:cNvSpPr>
                <a:spLocks noChangeAspect="1"/>
              </p:cNvSpPr>
              <p:nvPr/>
            </p:nvSpPr>
            <p:spPr bwMode="auto">
              <a:xfrm>
                <a:off x="3988" y="3263"/>
                <a:ext cx="17" cy="17"/>
              </a:xfrm>
              <a:custGeom>
                <a:avLst/>
                <a:gdLst>
                  <a:gd name="T0" fmla="*/ 16 w 17"/>
                  <a:gd name="T1" fmla="*/ 16 h 17"/>
                  <a:gd name="T2" fmla="*/ 16 w 17"/>
                  <a:gd name="T3" fmla="*/ 7 h 17"/>
                  <a:gd name="T4" fmla="*/ 0 w 17"/>
                  <a:gd name="T5" fmla="*/ 0 h 17"/>
                </a:gdLst>
                <a:ahLst/>
                <a:cxnLst>
                  <a:cxn ang="0">
                    <a:pos x="T0" y="T1"/>
                  </a:cxn>
                  <a:cxn ang="0">
                    <a:pos x="T2" y="T3"/>
                  </a:cxn>
                  <a:cxn ang="0">
                    <a:pos x="T4" y="T5"/>
                  </a:cxn>
                </a:cxnLst>
                <a:rect l="0" t="0" r="r" b="b"/>
                <a:pathLst>
                  <a:path w="17" h="17">
                    <a:moveTo>
                      <a:pt x="16" y="16"/>
                    </a:moveTo>
                    <a:lnTo>
                      <a:pt x="16" y="7"/>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05" name="Freeform 989"/>
              <p:cNvSpPr>
                <a:spLocks noChangeAspect="1"/>
              </p:cNvSpPr>
              <p:nvPr/>
            </p:nvSpPr>
            <p:spPr bwMode="auto">
              <a:xfrm>
                <a:off x="3975" y="3233"/>
                <a:ext cx="17" cy="26"/>
              </a:xfrm>
              <a:custGeom>
                <a:avLst/>
                <a:gdLst>
                  <a:gd name="T0" fmla="*/ 16 w 17"/>
                  <a:gd name="T1" fmla="*/ 25 h 26"/>
                  <a:gd name="T2" fmla="*/ 14 w 17"/>
                  <a:gd name="T3" fmla="*/ 21 h 26"/>
                  <a:gd name="T4" fmla="*/ 12 w 17"/>
                  <a:gd name="T5" fmla="*/ 18 h 26"/>
                  <a:gd name="T6" fmla="*/ 11 w 17"/>
                  <a:gd name="T7" fmla="*/ 15 h 26"/>
                  <a:gd name="T8" fmla="*/ 10 w 17"/>
                  <a:gd name="T9" fmla="*/ 11 h 26"/>
                  <a:gd name="T10" fmla="*/ 7 w 17"/>
                  <a:gd name="T11" fmla="*/ 8 h 26"/>
                  <a:gd name="T12" fmla="*/ 5 w 17"/>
                  <a:gd name="T13" fmla="*/ 6 h 26"/>
                  <a:gd name="T14" fmla="*/ 3 w 17"/>
                  <a:gd name="T15" fmla="*/ 2 h 26"/>
                  <a:gd name="T16" fmla="*/ 0 w 1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16" y="25"/>
                    </a:moveTo>
                    <a:lnTo>
                      <a:pt x="14" y="21"/>
                    </a:lnTo>
                    <a:lnTo>
                      <a:pt x="12" y="18"/>
                    </a:lnTo>
                    <a:lnTo>
                      <a:pt x="11" y="15"/>
                    </a:lnTo>
                    <a:lnTo>
                      <a:pt x="10" y="11"/>
                    </a:lnTo>
                    <a:lnTo>
                      <a:pt x="7" y="8"/>
                    </a:lnTo>
                    <a:lnTo>
                      <a:pt x="5" y="6"/>
                    </a:lnTo>
                    <a:lnTo>
                      <a:pt x="3" y="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06" name="Freeform 990"/>
              <p:cNvSpPr>
                <a:spLocks noChangeAspect="1"/>
              </p:cNvSpPr>
              <p:nvPr/>
            </p:nvSpPr>
            <p:spPr bwMode="auto">
              <a:xfrm>
                <a:off x="3969" y="3226"/>
                <a:ext cx="17" cy="17"/>
              </a:xfrm>
              <a:custGeom>
                <a:avLst/>
                <a:gdLst>
                  <a:gd name="T0" fmla="*/ 16 w 17"/>
                  <a:gd name="T1" fmla="*/ 16 h 17"/>
                  <a:gd name="T2" fmla="*/ 11 w 17"/>
                  <a:gd name="T3" fmla="*/ 12 h 17"/>
                  <a:gd name="T4" fmla="*/ 5 w 17"/>
                  <a:gd name="T5" fmla="*/ 8 h 17"/>
                  <a:gd name="T6" fmla="*/ 2 w 17"/>
                  <a:gd name="T7" fmla="*/ 2 h 17"/>
                  <a:gd name="T8" fmla="*/ 0 w 17"/>
                  <a:gd name="T9" fmla="*/ 0 h 17"/>
                </a:gdLst>
                <a:ahLst/>
                <a:cxnLst>
                  <a:cxn ang="0">
                    <a:pos x="T0" y="T1"/>
                  </a:cxn>
                  <a:cxn ang="0">
                    <a:pos x="T2" y="T3"/>
                  </a:cxn>
                  <a:cxn ang="0">
                    <a:pos x="T4" y="T5"/>
                  </a:cxn>
                  <a:cxn ang="0">
                    <a:pos x="T6" y="T7"/>
                  </a:cxn>
                  <a:cxn ang="0">
                    <a:pos x="T8" y="T9"/>
                  </a:cxn>
                </a:cxnLst>
                <a:rect l="0" t="0" r="r" b="b"/>
                <a:pathLst>
                  <a:path w="17" h="17">
                    <a:moveTo>
                      <a:pt x="16" y="16"/>
                    </a:moveTo>
                    <a:lnTo>
                      <a:pt x="11" y="12"/>
                    </a:lnTo>
                    <a:lnTo>
                      <a:pt x="5" y="8"/>
                    </a:lnTo>
                    <a:lnTo>
                      <a:pt x="2" y="2"/>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07" name="Freeform 991"/>
              <p:cNvSpPr>
                <a:spLocks noChangeAspect="1"/>
              </p:cNvSpPr>
              <p:nvPr/>
            </p:nvSpPr>
            <p:spPr bwMode="auto">
              <a:xfrm>
                <a:off x="3997" y="3209"/>
                <a:ext cx="17" cy="55"/>
              </a:xfrm>
              <a:custGeom>
                <a:avLst/>
                <a:gdLst>
                  <a:gd name="T0" fmla="*/ 13 w 17"/>
                  <a:gd name="T1" fmla="*/ 0 h 55"/>
                  <a:gd name="T2" fmla="*/ 14 w 17"/>
                  <a:gd name="T3" fmla="*/ 3 h 55"/>
                  <a:gd name="T4" fmla="*/ 16 w 17"/>
                  <a:gd name="T5" fmla="*/ 7 h 55"/>
                  <a:gd name="T6" fmla="*/ 16 w 17"/>
                  <a:gd name="T7" fmla="*/ 9 h 55"/>
                  <a:gd name="T8" fmla="*/ 16 w 17"/>
                  <a:gd name="T9" fmla="*/ 14 h 55"/>
                  <a:gd name="T10" fmla="*/ 16 w 17"/>
                  <a:gd name="T11" fmla="*/ 17 h 55"/>
                  <a:gd name="T12" fmla="*/ 14 w 17"/>
                  <a:gd name="T13" fmla="*/ 20 h 55"/>
                  <a:gd name="T14" fmla="*/ 13 w 17"/>
                  <a:gd name="T15" fmla="*/ 24 h 55"/>
                  <a:gd name="T16" fmla="*/ 13 w 17"/>
                  <a:gd name="T17" fmla="*/ 27 h 55"/>
                  <a:gd name="T18" fmla="*/ 11 w 17"/>
                  <a:gd name="T19" fmla="*/ 30 h 55"/>
                  <a:gd name="T20" fmla="*/ 10 w 17"/>
                  <a:gd name="T21" fmla="*/ 34 h 55"/>
                  <a:gd name="T22" fmla="*/ 8 w 17"/>
                  <a:gd name="T23" fmla="*/ 41 h 55"/>
                  <a:gd name="T24" fmla="*/ 3 w 17"/>
                  <a:gd name="T25" fmla="*/ 47 h 55"/>
                  <a:gd name="T26" fmla="*/ 0 w 17"/>
                  <a:gd name="T27"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13" y="0"/>
                    </a:moveTo>
                    <a:lnTo>
                      <a:pt x="14" y="3"/>
                    </a:lnTo>
                    <a:lnTo>
                      <a:pt x="16" y="7"/>
                    </a:lnTo>
                    <a:lnTo>
                      <a:pt x="16" y="9"/>
                    </a:lnTo>
                    <a:lnTo>
                      <a:pt x="16" y="14"/>
                    </a:lnTo>
                    <a:lnTo>
                      <a:pt x="16" y="17"/>
                    </a:lnTo>
                    <a:lnTo>
                      <a:pt x="14" y="20"/>
                    </a:lnTo>
                    <a:lnTo>
                      <a:pt x="13" y="24"/>
                    </a:lnTo>
                    <a:lnTo>
                      <a:pt x="13" y="27"/>
                    </a:lnTo>
                    <a:lnTo>
                      <a:pt x="11" y="30"/>
                    </a:lnTo>
                    <a:lnTo>
                      <a:pt x="10" y="34"/>
                    </a:lnTo>
                    <a:lnTo>
                      <a:pt x="8" y="41"/>
                    </a:lnTo>
                    <a:lnTo>
                      <a:pt x="3" y="47"/>
                    </a:lnTo>
                    <a:lnTo>
                      <a:pt x="0" y="5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08" name="Freeform 992"/>
              <p:cNvSpPr>
                <a:spLocks noChangeAspect="1"/>
              </p:cNvSpPr>
              <p:nvPr/>
            </p:nvSpPr>
            <p:spPr bwMode="auto">
              <a:xfrm>
                <a:off x="3991" y="3265"/>
                <a:ext cx="17" cy="17"/>
              </a:xfrm>
              <a:custGeom>
                <a:avLst/>
                <a:gdLst>
                  <a:gd name="T0" fmla="*/ 16 w 17"/>
                  <a:gd name="T1" fmla="*/ 0 h 17"/>
                  <a:gd name="T2" fmla="*/ 11 w 17"/>
                  <a:gd name="T3" fmla="*/ 3 h 17"/>
                  <a:gd name="T4" fmla="*/ 8 w 17"/>
                  <a:gd name="T5" fmla="*/ 8 h 17"/>
                  <a:gd name="T6" fmla="*/ 3 w 17"/>
                  <a:gd name="T7" fmla="*/ 12 h 17"/>
                  <a:gd name="T8" fmla="*/ 1 w 17"/>
                  <a:gd name="T9" fmla="*/ 13 h 17"/>
                  <a:gd name="T10" fmla="*/ 0 w 17"/>
                  <a:gd name="T11" fmla="*/ 16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11" y="3"/>
                    </a:lnTo>
                    <a:lnTo>
                      <a:pt x="8" y="8"/>
                    </a:lnTo>
                    <a:lnTo>
                      <a:pt x="3" y="12"/>
                    </a:lnTo>
                    <a:lnTo>
                      <a:pt x="1" y="13"/>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09" name="Freeform 993"/>
              <p:cNvSpPr>
                <a:spLocks noChangeAspect="1"/>
              </p:cNvSpPr>
              <p:nvPr/>
            </p:nvSpPr>
            <p:spPr bwMode="auto">
              <a:xfrm>
                <a:off x="3991" y="3269"/>
                <a:ext cx="17" cy="17"/>
              </a:xfrm>
              <a:custGeom>
                <a:avLst/>
                <a:gdLst>
                  <a:gd name="T0" fmla="*/ 0 w 17"/>
                  <a:gd name="T1" fmla="*/ 16 h 17"/>
                  <a:gd name="T2" fmla="*/ 2 w 17"/>
                  <a:gd name="T3" fmla="*/ 14 h 17"/>
                  <a:gd name="T4" fmla="*/ 4 w 17"/>
                  <a:gd name="T5" fmla="*/ 13 h 17"/>
                  <a:gd name="T6" fmla="*/ 8 w 17"/>
                  <a:gd name="T7" fmla="*/ 9 h 17"/>
                  <a:gd name="T8" fmla="*/ 11 w 17"/>
                  <a:gd name="T9" fmla="*/ 3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0" y="16"/>
                    </a:moveTo>
                    <a:lnTo>
                      <a:pt x="2" y="14"/>
                    </a:lnTo>
                    <a:lnTo>
                      <a:pt x="4" y="13"/>
                    </a:lnTo>
                    <a:lnTo>
                      <a:pt x="8" y="9"/>
                    </a:lnTo>
                    <a:lnTo>
                      <a:pt x="11" y="3"/>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10" name="Freeform 994"/>
              <p:cNvSpPr>
                <a:spLocks noChangeAspect="1"/>
              </p:cNvSpPr>
              <p:nvPr/>
            </p:nvSpPr>
            <p:spPr bwMode="auto">
              <a:xfrm>
                <a:off x="4005" y="3251"/>
                <a:ext cx="17" cy="17"/>
              </a:xfrm>
              <a:custGeom>
                <a:avLst/>
                <a:gdLst>
                  <a:gd name="T0" fmla="*/ 0 w 17"/>
                  <a:gd name="T1" fmla="*/ 16 h 17"/>
                  <a:gd name="T2" fmla="*/ 2 w 17"/>
                  <a:gd name="T3" fmla="*/ 14 h 17"/>
                  <a:gd name="T4" fmla="*/ 4 w 17"/>
                  <a:gd name="T5" fmla="*/ 12 h 17"/>
                  <a:gd name="T6" fmla="*/ 8 w 17"/>
                  <a:gd name="T7" fmla="*/ 10 h 17"/>
                  <a:gd name="T8" fmla="*/ 9 w 17"/>
                  <a:gd name="T9" fmla="*/ 8 h 17"/>
                  <a:gd name="T10" fmla="*/ 11 w 17"/>
                  <a:gd name="T11" fmla="*/ 6 h 17"/>
                  <a:gd name="T12" fmla="*/ 12 w 17"/>
                  <a:gd name="T13" fmla="*/ 4 h 17"/>
                  <a:gd name="T14" fmla="*/ 13 w 17"/>
                  <a:gd name="T15" fmla="*/ 1 h 17"/>
                  <a:gd name="T16" fmla="*/ 16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16"/>
                    </a:moveTo>
                    <a:lnTo>
                      <a:pt x="2" y="14"/>
                    </a:lnTo>
                    <a:lnTo>
                      <a:pt x="4" y="12"/>
                    </a:lnTo>
                    <a:lnTo>
                      <a:pt x="8" y="10"/>
                    </a:lnTo>
                    <a:lnTo>
                      <a:pt x="9" y="8"/>
                    </a:lnTo>
                    <a:lnTo>
                      <a:pt x="11" y="6"/>
                    </a:lnTo>
                    <a:lnTo>
                      <a:pt x="12" y="4"/>
                    </a:lnTo>
                    <a:lnTo>
                      <a:pt x="13" y="1"/>
                    </a:lnTo>
                    <a:lnTo>
                      <a:pt x="1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11" name="Freeform 995"/>
              <p:cNvSpPr>
                <a:spLocks noChangeAspect="1"/>
              </p:cNvSpPr>
              <p:nvPr/>
            </p:nvSpPr>
            <p:spPr bwMode="auto">
              <a:xfrm>
                <a:off x="3986" y="3279"/>
                <a:ext cx="17" cy="24"/>
              </a:xfrm>
              <a:custGeom>
                <a:avLst/>
                <a:gdLst>
                  <a:gd name="T0" fmla="*/ 12 w 17"/>
                  <a:gd name="T1" fmla="*/ 0 h 24"/>
                  <a:gd name="T2" fmla="*/ 16 w 17"/>
                  <a:gd name="T3" fmla="*/ 2 h 24"/>
                  <a:gd name="T4" fmla="*/ 16 w 17"/>
                  <a:gd name="T5" fmla="*/ 6 h 24"/>
                  <a:gd name="T6" fmla="*/ 16 w 17"/>
                  <a:gd name="T7" fmla="*/ 8 h 24"/>
                  <a:gd name="T8" fmla="*/ 12 w 17"/>
                  <a:gd name="T9" fmla="*/ 12 h 24"/>
                  <a:gd name="T10" fmla="*/ 12 w 17"/>
                  <a:gd name="T11" fmla="*/ 14 h 24"/>
                  <a:gd name="T12" fmla="*/ 8 w 17"/>
                  <a:gd name="T13" fmla="*/ 17 h 24"/>
                  <a:gd name="T14" fmla="*/ 3 w 17"/>
                  <a:gd name="T15" fmla="*/ 20 h 24"/>
                  <a:gd name="T16" fmla="*/ 0 w 1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4">
                    <a:moveTo>
                      <a:pt x="12" y="0"/>
                    </a:moveTo>
                    <a:lnTo>
                      <a:pt x="16" y="2"/>
                    </a:lnTo>
                    <a:lnTo>
                      <a:pt x="16" y="6"/>
                    </a:lnTo>
                    <a:lnTo>
                      <a:pt x="16" y="8"/>
                    </a:lnTo>
                    <a:lnTo>
                      <a:pt x="12" y="12"/>
                    </a:lnTo>
                    <a:lnTo>
                      <a:pt x="12" y="14"/>
                    </a:lnTo>
                    <a:lnTo>
                      <a:pt x="8" y="17"/>
                    </a:lnTo>
                    <a:lnTo>
                      <a:pt x="3" y="20"/>
                    </a:lnTo>
                    <a:lnTo>
                      <a:pt x="0" y="2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12" name="Freeform 996"/>
              <p:cNvSpPr>
                <a:spLocks noChangeAspect="1"/>
              </p:cNvSpPr>
              <p:nvPr/>
            </p:nvSpPr>
            <p:spPr bwMode="auto">
              <a:xfrm>
                <a:off x="3963" y="3279"/>
                <a:ext cx="26" cy="32"/>
              </a:xfrm>
              <a:custGeom>
                <a:avLst/>
                <a:gdLst>
                  <a:gd name="T0" fmla="*/ 25 w 26"/>
                  <a:gd name="T1" fmla="*/ 0 h 32"/>
                  <a:gd name="T2" fmla="*/ 22 w 26"/>
                  <a:gd name="T3" fmla="*/ 4 h 32"/>
                  <a:gd name="T4" fmla="*/ 19 w 26"/>
                  <a:gd name="T5" fmla="*/ 8 h 32"/>
                  <a:gd name="T6" fmla="*/ 16 w 26"/>
                  <a:gd name="T7" fmla="*/ 13 h 32"/>
                  <a:gd name="T8" fmla="*/ 14 w 26"/>
                  <a:gd name="T9" fmla="*/ 16 h 32"/>
                  <a:gd name="T10" fmla="*/ 10 w 26"/>
                  <a:gd name="T11" fmla="*/ 20 h 32"/>
                  <a:gd name="T12" fmla="*/ 7 w 26"/>
                  <a:gd name="T13" fmla="*/ 24 h 32"/>
                  <a:gd name="T14" fmla="*/ 3 w 26"/>
                  <a:gd name="T15" fmla="*/ 28 h 32"/>
                  <a:gd name="T16" fmla="*/ 0 w 26"/>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2">
                    <a:moveTo>
                      <a:pt x="25" y="0"/>
                    </a:moveTo>
                    <a:lnTo>
                      <a:pt x="22" y="4"/>
                    </a:lnTo>
                    <a:lnTo>
                      <a:pt x="19" y="8"/>
                    </a:lnTo>
                    <a:lnTo>
                      <a:pt x="16" y="13"/>
                    </a:lnTo>
                    <a:lnTo>
                      <a:pt x="14" y="16"/>
                    </a:lnTo>
                    <a:lnTo>
                      <a:pt x="10" y="20"/>
                    </a:lnTo>
                    <a:lnTo>
                      <a:pt x="7" y="24"/>
                    </a:lnTo>
                    <a:lnTo>
                      <a:pt x="3" y="28"/>
                    </a:lnTo>
                    <a:lnTo>
                      <a:pt x="0" y="3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13" name="Freeform 997"/>
              <p:cNvSpPr>
                <a:spLocks noChangeAspect="1"/>
              </p:cNvSpPr>
              <p:nvPr/>
            </p:nvSpPr>
            <p:spPr bwMode="auto">
              <a:xfrm>
                <a:off x="3938" y="3312"/>
                <a:ext cx="25" cy="17"/>
              </a:xfrm>
              <a:custGeom>
                <a:avLst/>
                <a:gdLst>
                  <a:gd name="T0" fmla="*/ 24 w 25"/>
                  <a:gd name="T1" fmla="*/ 0 h 17"/>
                  <a:gd name="T2" fmla="*/ 21 w 25"/>
                  <a:gd name="T3" fmla="*/ 2 h 17"/>
                  <a:gd name="T4" fmla="*/ 18 w 25"/>
                  <a:gd name="T5" fmla="*/ 5 h 17"/>
                  <a:gd name="T6" fmla="*/ 15 w 25"/>
                  <a:gd name="T7" fmla="*/ 9 h 17"/>
                  <a:gd name="T8" fmla="*/ 12 w 25"/>
                  <a:gd name="T9" fmla="*/ 11 h 17"/>
                  <a:gd name="T10" fmla="*/ 9 w 25"/>
                  <a:gd name="T11" fmla="*/ 12 h 17"/>
                  <a:gd name="T12" fmla="*/ 6 w 25"/>
                  <a:gd name="T13" fmla="*/ 14 h 17"/>
                  <a:gd name="T14" fmla="*/ 2 w 25"/>
                  <a:gd name="T15" fmla="*/ 16 h 17"/>
                  <a:gd name="T16" fmla="*/ 0 w 25"/>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
                    <a:moveTo>
                      <a:pt x="24" y="0"/>
                    </a:moveTo>
                    <a:lnTo>
                      <a:pt x="21" y="2"/>
                    </a:lnTo>
                    <a:lnTo>
                      <a:pt x="18" y="5"/>
                    </a:lnTo>
                    <a:lnTo>
                      <a:pt x="15" y="9"/>
                    </a:lnTo>
                    <a:lnTo>
                      <a:pt x="12" y="11"/>
                    </a:lnTo>
                    <a:lnTo>
                      <a:pt x="9" y="12"/>
                    </a:lnTo>
                    <a:lnTo>
                      <a:pt x="6" y="14"/>
                    </a:lnTo>
                    <a:lnTo>
                      <a:pt x="2" y="16"/>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14" name="Freeform 998"/>
              <p:cNvSpPr>
                <a:spLocks noChangeAspect="1"/>
              </p:cNvSpPr>
              <p:nvPr/>
            </p:nvSpPr>
            <p:spPr bwMode="auto">
              <a:xfrm>
                <a:off x="3935" y="3275"/>
                <a:ext cx="17" cy="17"/>
              </a:xfrm>
              <a:custGeom>
                <a:avLst/>
                <a:gdLst>
                  <a:gd name="T0" fmla="*/ 0 w 17"/>
                  <a:gd name="T1" fmla="*/ 0 h 17"/>
                  <a:gd name="T2" fmla="*/ 1 w 17"/>
                  <a:gd name="T3" fmla="*/ 1 h 17"/>
                  <a:gd name="T4" fmla="*/ 3 w 17"/>
                  <a:gd name="T5" fmla="*/ 4 h 17"/>
                  <a:gd name="T6" fmla="*/ 5 w 17"/>
                  <a:gd name="T7" fmla="*/ 8 h 17"/>
                  <a:gd name="T8" fmla="*/ 8 w 17"/>
                  <a:gd name="T9" fmla="*/ 10 h 17"/>
                  <a:gd name="T10" fmla="*/ 12 w 17"/>
                  <a:gd name="T11" fmla="*/ 13 h 17"/>
                  <a:gd name="T12" fmla="*/ 16 w 17"/>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0"/>
                    </a:moveTo>
                    <a:lnTo>
                      <a:pt x="1" y="1"/>
                    </a:lnTo>
                    <a:lnTo>
                      <a:pt x="3" y="4"/>
                    </a:lnTo>
                    <a:lnTo>
                      <a:pt x="5" y="8"/>
                    </a:lnTo>
                    <a:lnTo>
                      <a:pt x="8" y="10"/>
                    </a:lnTo>
                    <a:lnTo>
                      <a:pt x="12" y="13"/>
                    </a:lnTo>
                    <a:lnTo>
                      <a:pt x="16"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15" name="Freeform 999"/>
              <p:cNvSpPr>
                <a:spLocks noChangeAspect="1"/>
              </p:cNvSpPr>
              <p:nvPr/>
            </p:nvSpPr>
            <p:spPr bwMode="auto">
              <a:xfrm>
                <a:off x="3952" y="3276"/>
                <a:ext cx="37" cy="17"/>
              </a:xfrm>
              <a:custGeom>
                <a:avLst/>
                <a:gdLst>
                  <a:gd name="T0" fmla="*/ 0 w 37"/>
                  <a:gd name="T1" fmla="*/ 12 h 17"/>
                  <a:gd name="T2" fmla="*/ 4 w 37"/>
                  <a:gd name="T3" fmla="*/ 16 h 17"/>
                  <a:gd name="T4" fmla="*/ 7 w 37"/>
                  <a:gd name="T5" fmla="*/ 16 h 17"/>
                  <a:gd name="T6" fmla="*/ 8 w 37"/>
                  <a:gd name="T7" fmla="*/ 16 h 17"/>
                  <a:gd name="T8" fmla="*/ 13 w 37"/>
                  <a:gd name="T9" fmla="*/ 16 h 17"/>
                  <a:gd name="T10" fmla="*/ 18 w 37"/>
                  <a:gd name="T11" fmla="*/ 14 h 17"/>
                  <a:gd name="T12" fmla="*/ 22 w 37"/>
                  <a:gd name="T13" fmla="*/ 12 h 17"/>
                  <a:gd name="T14" fmla="*/ 27 w 37"/>
                  <a:gd name="T15" fmla="*/ 8 h 17"/>
                  <a:gd name="T16" fmla="*/ 31 w 37"/>
                  <a:gd name="T17" fmla="*/ 5 h 17"/>
                  <a:gd name="T18" fmla="*/ 36 w 3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7">
                    <a:moveTo>
                      <a:pt x="0" y="12"/>
                    </a:moveTo>
                    <a:lnTo>
                      <a:pt x="4" y="16"/>
                    </a:lnTo>
                    <a:lnTo>
                      <a:pt x="7" y="16"/>
                    </a:lnTo>
                    <a:lnTo>
                      <a:pt x="8" y="16"/>
                    </a:lnTo>
                    <a:lnTo>
                      <a:pt x="13" y="16"/>
                    </a:lnTo>
                    <a:lnTo>
                      <a:pt x="18" y="14"/>
                    </a:lnTo>
                    <a:lnTo>
                      <a:pt x="22" y="12"/>
                    </a:lnTo>
                    <a:lnTo>
                      <a:pt x="27" y="8"/>
                    </a:lnTo>
                    <a:lnTo>
                      <a:pt x="31" y="5"/>
                    </a:lnTo>
                    <a:lnTo>
                      <a:pt x="3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16" name="Line 1000"/>
              <p:cNvSpPr>
                <a:spLocks noChangeAspect="1" noChangeShapeType="1"/>
              </p:cNvSpPr>
              <p:nvPr/>
            </p:nvSpPr>
            <p:spPr bwMode="auto">
              <a:xfrm>
                <a:off x="4017" y="3261"/>
                <a:ext cx="12" cy="1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17" name="Line 1001"/>
              <p:cNvSpPr>
                <a:spLocks noChangeAspect="1" noChangeShapeType="1"/>
              </p:cNvSpPr>
              <p:nvPr/>
            </p:nvSpPr>
            <p:spPr bwMode="auto">
              <a:xfrm flipH="1" flipV="1">
                <a:off x="4010" y="3283"/>
                <a:ext cx="1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18" name="Freeform 1002"/>
              <p:cNvSpPr>
                <a:spLocks noChangeAspect="1"/>
              </p:cNvSpPr>
              <p:nvPr/>
            </p:nvSpPr>
            <p:spPr bwMode="auto">
              <a:xfrm>
                <a:off x="4014" y="3267"/>
                <a:ext cx="17" cy="17"/>
              </a:xfrm>
              <a:custGeom>
                <a:avLst/>
                <a:gdLst>
                  <a:gd name="T0" fmla="*/ 0 w 17"/>
                  <a:gd name="T1" fmla="*/ 0 h 17"/>
                  <a:gd name="T2" fmla="*/ 13 w 17"/>
                  <a:gd name="T3" fmla="*/ 15 h 17"/>
                  <a:gd name="T4" fmla="*/ 16 w 17"/>
                  <a:gd name="T5" fmla="*/ 16 h 17"/>
                </a:gdLst>
                <a:ahLst/>
                <a:cxnLst>
                  <a:cxn ang="0">
                    <a:pos x="T0" y="T1"/>
                  </a:cxn>
                  <a:cxn ang="0">
                    <a:pos x="T2" y="T3"/>
                  </a:cxn>
                  <a:cxn ang="0">
                    <a:pos x="T4" y="T5"/>
                  </a:cxn>
                </a:cxnLst>
                <a:rect l="0" t="0" r="r" b="b"/>
                <a:pathLst>
                  <a:path w="17" h="17">
                    <a:moveTo>
                      <a:pt x="0" y="0"/>
                    </a:moveTo>
                    <a:lnTo>
                      <a:pt x="13" y="15"/>
                    </a:lnTo>
                    <a:lnTo>
                      <a:pt x="16"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19" name="Freeform 1003"/>
              <p:cNvSpPr>
                <a:spLocks noChangeAspect="1"/>
              </p:cNvSpPr>
              <p:nvPr/>
            </p:nvSpPr>
            <p:spPr bwMode="auto">
              <a:xfrm>
                <a:off x="4014" y="3267"/>
                <a:ext cx="17" cy="23"/>
              </a:xfrm>
              <a:custGeom>
                <a:avLst/>
                <a:gdLst>
                  <a:gd name="T0" fmla="*/ 16 w 17"/>
                  <a:gd name="T1" fmla="*/ 12 h 23"/>
                  <a:gd name="T2" fmla="*/ 10 w 17"/>
                  <a:gd name="T3" fmla="*/ 22 h 23"/>
                  <a:gd name="T4" fmla="*/ 9 w 17"/>
                  <a:gd name="T5" fmla="*/ 3 h 23"/>
                  <a:gd name="T6" fmla="*/ 0 w 17"/>
                  <a:gd name="T7" fmla="*/ 0 h 23"/>
                </a:gdLst>
                <a:ahLst/>
                <a:cxnLst>
                  <a:cxn ang="0">
                    <a:pos x="T0" y="T1"/>
                  </a:cxn>
                  <a:cxn ang="0">
                    <a:pos x="T2" y="T3"/>
                  </a:cxn>
                  <a:cxn ang="0">
                    <a:pos x="T4" y="T5"/>
                  </a:cxn>
                  <a:cxn ang="0">
                    <a:pos x="T6" y="T7"/>
                  </a:cxn>
                </a:cxnLst>
                <a:rect l="0" t="0" r="r" b="b"/>
                <a:pathLst>
                  <a:path w="17" h="23">
                    <a:moveTo>
                      <a:pt x="16" y="12"/>
                    </a:moveTo>
                    <a:lnTo>
                      <a:pt x="10" y="22"/>
                    </a:lnTo>
                    <a:lnTo>
                      <a:pt x="9" y="3"/>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20" name="Freeform 1004"/>
              <p:cNvSpPr>
                <a:spLocks noChangeAspect="1"/>
              </p:cNvSpPr>
              <p:nvPr/>
            </p:nvSpPr>
            <p:spPr bwMode="auto">
              <a:xfrm>
                <a:off x="4016" y="3261"/>
                <a:ext cx="17" cy="25"/>
              </a:xfrm>
              <a:custGeom>
                <a:avLst/>
                <a:gdLst>
                  <a:gd name="T0" fmla="*/ 0 w 17"/>
                  <a:gd name="T1" fmla="*/ 0 h 25"/>
                  <a:gd name="T2" fmla="*/ 0 w 17"/>
                  <a:gd name="T3" fmla="*/ 24 h 25"/>
                  <a:gd name="T4" fmla="*/ 16 w 17"/>
                  <a:gd name="T5" fmla="*/ 18 h 25"/>
                </a:gdLst>
                <a:ahLst/>
                <a:cxnLst>
                  <a:cxn ang="0">
                    <a:pos x="T0" y="T1"/>
                  </a:cxn>
                  <a:cxn ang="0">
                    <a:pos x="T2" y="T3"/>
                  </a:cxn>
                  <a:cxn ang="0">
                    <a:pos x="T4" y="T5"/>
                  </a:cxn>
                </a:cxnLst>
                <a:rect l="0" t="0" r="r" b="b"/>
                <a:pathLst>
                  <a:path w="17" h="25">
                    <a:moveTo>
                      <a:pt x="0" y="0"/>
                    </a:moveTo>
                    <a:lnTo>
                      <a:pt x="0" y="24"/>
                    </a:lnTo>
                    <a:lnTo>
                      <a:pt x="16" y="18"/>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21" name="Freeform 1005"/>
              <p:cNvSpPr>
                <a:spLocks noChangeAspect="1"/>
              </p:cNvSpPr>
              <p:nvPr/>
            </p:nvSpPr>
            <p:spPr bwMode="auto">
              <a:xfrm>
                <a:off x="4010" y="3271"/>
                <a:ext cx="17" cy="17"/>
              </a:xfrm>
              <a:custGeom>
                <a:avLst/>
                <a:gdLst>
                  <a:gd name="T0" fmla="*/ 6 w 17"/>
                  <a:gd name="T1" fmla="*/ 16 h 17"/>
                  <a:gd name="T2" fmla="*/ 16 w 17"/>
                  <a:gd name="T3" fmla="*/ 0 h 17"/>
                  <a:gd name="T4" fmla="*/ 0 w 17"/>
                  <a:gd name="T5" fmla="*/ 5 h 17"/>
                </a:gdLst>
                <a:ahLst/>
                <a:cxnLst>
                  <a:cxn ang="0">
                    <a:pos x="T0" y="T1"/>
                  </a:cxn>
                  <a:cxn ang="0">
                    <a:pos x="T2" y="T3"/>
                  </a:cxn>
                  <a:cxn ang="0">
                    <a:pos x="T4" y="T5"/>
                  </a:cxn>
                </a:cxnLst>
                <a:rect l="0" t="0" r="r" b="b"/>
                <a:pathLst>
                  <a:path w="17" h="17">
                    <a:moveTo>
                      <a:pt x="6" y="16"/>
                    </a:moveTo>
                    <a:lnTo>
                      <a:pt x="16" y="0"/>
                    </a:lnTo>
                    <a:lnTo>
                      <a:pt x="0" y="5"/>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22" name="Freeform 1006"/>
              <p:cNvSpPr>
                <a:spLocks noChangeAspect="1"/>
              </p:cNvSpPr>
              <p:nvPr/>
            </p:nvSpPr>
            <p:spPr bwMode="auto">
              <a:xfrm>
                <a:off x="3954" y="3336"/>
                <a:ext cx="96" cy="20"/>
              </a:xfrm>
              <a:custGeom>
                <a:avLst/>
                <a:gdLst>
                  <a:gd name="T0" fmla="*/ 95 w 96"/>
                  <a:gd name="T1" fmla="*/ 19 h 20"/>
                  <a:gd name="T2" fmla="*/ 95 w 96"/>
                  <a:gd name="T3" fmla="*/ 13 h 20"/>
                  <a:gd name="T4" fmla="*/ 91 w 96"/>
                  <a:gd name="T5" fmla="*/ 13 h 20"/>
                  <a:gd name="T6" fmla="*/ 84 w 96"/>
                  <a:gd name="T7" fmla="*/ 4 h 20"/>
                  <a:gd name="T8" fmla="*/ 86 w 96"/>
                  <a:gd name="T9" fmla="*/ 4 h 20"/>
                  <a:gd name="T10" fmla="*/ 86 w 96"/>
                  <a:gd name="T11" fmla="*/ 0 h 20"/>
                  <a:gd name="T12" fmla="*/ 7 w 96"/>
                  <a:gd name="T13" fmla="*/ 0 h 20"/>
                  <a:gd name="T14" fmla="*/ 7 w 96"/>
                  <a:gd name="T15" fmla="*/ 4 h 20"/>
                  <a:gd name="T16" fmla="*/ 9 w 96"/>
                  <a:gd name="T17" fmla="*/ 4 h 20"/>
                  <a:gd name="T18" fmla="*/ 2 w 96"/>
                  <a:gd name="T19" fmla="*/ 13 h 20"/>
                  <a:gd name="T20" fmla="*/ 0 w 96"/>
                  <a:gd name="T21" fmla="*/ 13 h 20"/>
                  <a:gd name="T22" fmla="*/ 0 w 96"/>
                  <a:gd name="T23" fmla="*/ 19 h 20"/>
                  <a:gd name="T24" fmla="*/ 95 w 96"/>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20">
                    <a:moveTo>
                      <a:pt x="95" y="19"/>
                    </a:moveTo>
                    <a:lnTo>
                      <a:pt x="95" y="13"/>
                    </a:lnTo>
                    <a:lnTo>
                      <a:pt x="91" y="13"/>
                    </a:lnTo>
                    <a:lnTo>
                      <a:pt x="84" y="4"/>
                    </a:lnTo>
                    <a:lnTo>
                      <a:pt x="86" y="4"/>
                    </a:lnTo>
                    <a:lnTo>
                      <a:pt x="86" y="0"/>
                    </a:lnTo>
                    <a:lnTo>
                      <a:pt x="7" y="0"/>
                    </a:lnTo>
                    <a:lnTo>
                      <a:pt x="7" y="4"/>
                    </a:lnTo>
                    <a:lnTo>
                      <a:pt x="9" y="4"/>
                    </a:lnTo>
                    <a:lnTo>
                      <a:pt x="2" y="13"/>
                    </a:lnTo>
                    <a:lnTo>
                      <a:pt x="0" y="13"/>
                    </a:lnTo>
                    <a:lnTo>
                      <a:pt x="0" y="19"/>
                    </a:lnTo>
                    <a:lnTo>
                      <a:pt x="95" y="19"/>
                    </a:lnTo>
                  </a:path>
                </a:pathLst>
              </a:custGeom>
              <a:solidFill>
                <a:srgbClr val="A0A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23" name="Line 1007"/>
              <p:cNvSpPr>
                <a:spLocks noChangeAspect="1" noChangeShapeType="1"/>
              </p:cNvSpPr>
              <p:nvPr/>
            </p:nvSpPr>
            <p:spPr bwMode="auto">
              <a:xfrm flipV="1">
                <a:off x="4034"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24" name="Line 1008"/>
              <p:cNvSpPr>
                <a:spLocks noChangeAspect="1" noChangeShapeType="1"/>
              </p:cNvSpPr>
              <p:nvPr/>
            </p:nvSpPr>
            <p:spPr bwMode="auto">
              <a:xfrm flipH="1">
                <a:off x="3963" y="3341"/>
                <a:ext cx="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25" name="Freeform 1009"/>
              <p:cNvSpPr>
                <a:spLocks noChangeAspect="1"/>
              </p:cNvSpPr>
              <p:nvPr/>
            </p:nvSpPr>
            <p:spPr bwMode="auto">
              <a:xfrm>
                <a:off x="3965" y="3341"/>
                <a:ext cx="17" cy="17"/>
              </a:xfrm>
              <a:custGeom>
                <a:avLst/>
                <a:gdLst>
                  <a:gd name="T0" fmla="*/ 16 w 17"/>
                  <a:gd name="T1" fmla="*/ 0 h 17"/>
                  <a:gd name="T2" fmla="*/ 3 w 17"/>
                  <a:gd name="T3" fmla="*/ 10 h 17"/>
                  <a:gd name="T4" fmla="*/ 0 w 17"/>
                  <a:gd name="T5" fmla="*/ 10 h 17"/>
                  <a:gd name="T6" fmla="*/ 0 w 17"/>
                  <a:gd name="T7" fmla="*/ 16 h 17"/>
                </a:gdLst>
                <a:ahLst/>
                <a:cxnLst>
                  <a:cxn ang="0">
                    <a:pos x="T0" y="T1"/>
                  </a:cxn>
                  <a:cxn ang="0">
                    <a:pos x="T2" y="T3"/>
                  </a:cxn>
                  <a:cxn ang="0">
                    <a:pos x="T4" y="T5"/>
                  </a:cxn>
                  <a:cxn ang="0">
                    <a:pos x="T6" y="T7"/>
                  </a:cxn>
                </a:cxnLst>
                <a:rect l="0" t="0" r="r" b="b"/>
                <a:pathLst>
                  <a:path w="17" h="17">
                    <a:moveTo>
                      <a:pt x="16" y="0"/>
                    </a:moveTo>
                    <a:lnTo>
                      <a:pt x="3" y="10"/>
                    </a:lnTo>
                    <a:lnTo>
                      <a:pt x="0" y="10"/>
                    </a:lnTo>
                    <a:lnTo>
                      <a:pt x="0" y="1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26" name="Line 1010"/>
              <p:cNvSpPr>
                <a:spLocks noChangeAspect="1" noChangeShapeType="1"/>
              </p:cNvSpPr>
              <p:nvPr/>
            </p:nvSpPr>
            <p:spPr bwMode="auto">
              <a:xfrm flipV="1">
                <a:off x="3979" y="3341"/>
                <a:ext cx="0" cy="1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27" name="Freeform 1011"/>
              <p:cNvSpPr>
                <a:spLocks noChangeAspect="1"/>
              </p:cNvSpPr>
              <p:nvPr/>
            </p:nvSpPr>
            <p:spPr bwMode="auto">
              <a:xfrm>
                <a:off x="3973" y="3279"/>
                <a:ext cx="58" cy="58"/>
              </a:xfrm>
              <a:custGeom>
                <a:avLst/>
                <a:gdLst>
                  <a:gd name="T0" fmla="*/ 54 w 58"/>
                  <a:gd name="T1" fmla="*/ 51 h 58"/>
                  <a:gd name="T2" fmla="*/ 57 w 58"/>
                  <a:gd name="T3" fmla="*/ 50 h 58"/>
                  <a:gd name="T4" fmla="*/ 40 w 58"/>
                  <a:gd name="T5" fmla="*/ 17 h 58"/>
                  <a:gd name="T6" fmla="*/ 44 w 58"/>
                  <a:gd name="T7" fmla="*/ 15 h 58"/>
                  <a:gd name="T8" fmla="*/ 35 w 58"/>
                  <a:gd name="T9" fmla="*/ 0 h 58"/>
                  <a:gd name="T10" fmla="*/ 32 w 58"/>
                  <a:gd name="T11" fmla="*/ 7 h 58"/>
                  <a:gd name="T12" fmla="*/ 27 w 58"/>
                  <a:gd name="T13" fmla="*/ 14 h 58"/>
                  <a:gd name="T14" fmla="*/ 22 w 58"/>
                  <a:gd name="T15" fmla="*/ 20 h 58"/>
                  <a:gd name="T16" fmla="*/ 17 w 58"/>
                  <a:gd name="T17" fmla="*/ 27 h 58"/>
                  <a:gd name="T18" fmla="*/ 4 w 58"/>
                  <a:gd name="T19" fmla="*/ 51 h 58"/>
                  <a:gd name="T20" fmla="*/ 17 w 58"/>
                  <a:gd name="T21" fmla="*/ 51 h 58"/>
                  <a:gd name="T22" fmla="*/ 27 w 58"/>
                  <a:gd name="T23" fmla="*/ 35 h 58"/>
                  <a:gd name="T24" fmla="*/ 29 w 58"/>
                  <a:gd name="T25" fmla="*/ 51 h 58"/>
                  <a:gd name="T26" fmla="*/ 28 w 58"/>
                  <a:gd name="T27" fmla="*/ 32 h 58"/>
                  <a:gd name="T28" fmla="*/ 20 w 58"/>
                  <a:gd name="T29" fmla="*/ 46 h 58"/>
                  <a:gd name="T30" fmla="*/ 21 w 58"/>
                  <a:gd name="T31" fmla="*/ 32 h 58"/>
                  <a:gd name="T32" fmla="*/ 21 w 58"/>
                  <a:gd name="T33" fmla="*/ 24 h 58"/>
                  <a:gd name="T34" fmla="*/ 22 w 58"/>
                  <a:gd name="T35" fmla="*/ 29 h 58"/>
                  <a:gd name="T36" fmla="*/ 30 w 58"/>
                  <a:gd name="T37" fmla="*/ 9 h 58"/>
                  <a:gd name="T38" fmla="*/ 28 w 58"/>
                  <a:gd name="T39" fmla="*/ 29 h 58"/>
                  <a:gd name="T40" fmla="*/ 33 w 58"/>
                  <a:gd name="T41" fmla="*/ 7 h 58"/>
                  <a:gd name="T42" fmla="*/ 17 w 58"/>
                  <a:gd name="T43" fmla="*/ 29 h 58"/>
                  <a:gd name="T44" fmla="*/ 30 w 58"/>
                  <a:gd name="T45" fmla="*/ 32 h 58"/>
                  <a:gd name="T46" fmla="*/ 32 w 58"/>
                  <a:gd name="T47" fmla="*/ 51 h 58"/>
                  <a:gd name="T48" fmla="*/ 41 w 58"/>
                  <a:gd name="T49" fmla="*/ 32 h 58"/>
                  <a:gd name="T50" fmla="*/ 34 w 58"/>
                  <a:gd name="T51" fmla="*/ 32 h 58"/>
                  <a:gd name="T52" fmla="*/ 33 w 58"/>
                  <a:gd name="T53" fmla="*/ 34 h 58"/>
                  <a:gd name="T54" fmla="*/ 40 w 58"/>
                  <a:gd name="T55" fmla="*/ 51 h 58"/>
                  <a:gd name="T56" fmla="*/ 41 w 58"/>
                  <a:gd name="T57" fmla="*/ 29 h 58"/>
                  <a:gd name="T58" fmla="*/ 35 w 58"/>
                  <a:gd name="T59" fmla="*/ 7 h 58"/>
                  <a:gd name="T60" fmla="*/ 34 w 58"/>
                  <a:gd name="T61" fmla="*/ 19 h 58"/>
                  <a:gd name="T62" fmla="*/ 38 w 58"/>
                  <a:gd name="T63" fmla="*/ 16 h 58"/>
                  <a:gd name="T64" fmla="*/ 0 w 58"/>
                  <a:gd name="T65" fmla="*/ 51 h 58"/>
                  <a:gd name="T66" fmla="*/ 2 w 58"/>
                  <a:gd name="T67" fmla="*/ 57 h 58"/>
                  <a:gd name="T68" fmla="*/ 29 w 58"/>
                  <a:gd name="T69" fmla="*/ 54 h 58"/>
                  <a:gd name="T70" fmla="*/ 32 w 58"/>
                  <a:gd name="T71" fmla="*/ 57 h 58"/>
                  <a:gd name="T72" fmla="*/ 48 w 58"/>
                  <a:gd name="T73" fmla="*/ 54 h 58"/>
                  <a:gd name="T74" fmla="*/ 52 w 58"/>
                  <a:gd name="T75"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58">
                    <a:moveTo>
                      <a:pt x="52" y="57"/>
                    </a:moveTo>
                    <a:lnTo>
                      <a:pt x="54" y="51"/>
                    </a:lnTo>
                    <a:lnTo>
                      <a:pt x="57" y="51"/>
                    </a:lnTo>
                    <a:lnTo>
                      <a:pt x="57" y="50"/>
                    </a:lnTo>
                    <a:lnTo>
                      <a:pt x="49" y="50"/>
                    </a:lnTo>
                    <a:lnTo>
                      <a:pt x="40" y="17"/>
                    </a:lnTo>
                    <a:lnTo>
                      <a:pt x="44" y="15"/>
                    </a:lnTo>
                    <a:lnTo>
                      <a:pt x="44" y="15"/>
                    </a:lnTo>
                    <a:lnTo>
                      <a:pt x="40" y="16"/>
                    </a:lnTo>
                    <a:lnTo>
                      <a:pt x="35" y="0"/>
                    </a:lnTo>
                    <a:lnTo>
                      <a:pt x="33" y="3"/>
                    </a:lnTo>
                    <a:lnTo>
                      <a:pt x="32" y="7"/>
                    </a:lnTo>
                    <a:lnTo>
                      <a:pt x="29" y="10"/>
                    </a:lnTo>
                    <a:lnTo>
                      <a:pt x="27" y="14"/>
                    </a:lnTo>
                    <a:lnTo>
                      <a:pt x="25" y="17"/>
                    </a:lnTo>
                    <a:lnTo>
                      <a:pt x="22" y="20"/>
                    </a:lnTo>
                    <a:lnTo>
                      <a:pt x="20" y="24"/>
                    </a:lnTo>
                    <a:lnTo>
                      <a:pt x="17" y="27"/>
                    </a:lnTo>
                    <a:lnTo>
                      <a:pt x="0" y="51"/>
                    </a:lnTo>
                    <a:lnTo>
                      <a:pt x="4" y="51"/>
                    </a:lnTo>
                    <a:lnTo>
                      <a:pt x="21" y="34"/>
                    </a:lnTo>
                    <a:lnTo>
                      <a:pt x="17" y="51"/>
                    </a:lnTo>
                    <a:lnTo>
                      <a:pt x="19" y="51"/>
                    </a:lnTo>
                    <a:lnTo>
                      <a:pt x="27" y="35"/>
                    </a:lnTo>
                    <a:lnTo>
                      <a:pt x="29" y="51"/>
                    </a:lnTo>
                    <a:lnTo>
                      <a:pt x="29" y="51"/>
                    </a:lnTo>
                    <a:lnTo>
                      <a:pt x="29" y="47"/>
                    </a:lnTo>
                    <a:lnTo>
                      <a:pt x="28" y="32"/>
                    </a:lnTo>
                    <a:lnTo>
                      <a:pt x="27" y="32"/>
                    </a:lnTo>
                    <a:lnTo>
                      <a:pt x="20" y="46"/>
                    </a:lnTo>
                    <a:lnTo>
                      <a:pt x="23" y="32"/>
                    </a:lnTo>
                    <a:lnTo>
                      <a:pt x="21" y="32"/>
                    </a:lnTo>
                    <a:lnTo>
                      <a:pt x="5" y="48"/>
                    </a:lnTo>
                    <a:lnTo>
                      <a:pt x="21" y="24"/>
                    </a:lnTo>
                    <a:lnTo>
                      <a:pt x="21" y="29"/>
                    </a:lnTo>
                    <a:lnTo>
                      <a:pt x="22" y="29"/>
                    </a:lnTo>
                    <a:lnTo>
                      <a:pt x="22" y="21"/>
                    </a:lnTo>
                    <a:lnTo>
                      <a:pt x="30" y="9"/>
                    </a:lnTo>
                    <a:lnTo>
                      <a:pt x="27" y="29"/>
                    </a:lnTo>
                    <a:lnTo>
                      <a:pt x="28" y="29"/>
                    </a:lnTo>
                    <a:lnTo>
                      <a:pt x="33" y="7"/>
                    </a:lnTo>
                    <a:lnTo>
                      <a:pt x="33" y="7"/>
                    </a:lnTo>
                    <a:lnTo>
                      <a:pt x="30" y="29"/>
                    </a:lnTo>
                    <a:lnTo>
                      <a:pt x="17" y="29"/>
                    </a:lnTo>
                    <a:lnTo>
                      <a:pt x="16" y="32"/>
                    </a:lnTo>
                    <a:lnTo>
                      <a:pt x="30" y="32"/>
                    </a:lnTo>
                    <a:lnTo>
                      <a:pt x="29" y="51"/>
                    </a:lnTo>
                    <a:lnTo>
                      <a:pt x="32" y="51"/>
                    </a:lnTo>
                    <a:lnTo>
                      <a:pt x="33" y="32"/>
                    </a:lnTo>
                    <a:lnTo>
                      <a:pt x="41" y="32"/>
                    </a:lnTo>
                    <a:lnTo>
                      <a:pt x="39" y="48"/>
                    </a:lnTo>
                    <a:lnTo>
                      <a:pt x="34" y="32"/>
                    </a:lnTo>
                    <a:lnTo>
                      <a:pt x="33" y="32"/>
                    </a:lnTo>
                    <a:lnTo>
                      <a:pt x="33" y="34"/>
                    </a:lnTo>
                    <a:lnTo>
                      <a:pt x="39" y="51"/>
                    </a:lnTo>
                    <a:lnTo>
                      <a:pt x="40" y="51"/>
                    </a:lnTo>
                    <a:lnTo>
                      <a:pt x="42" y="34"/>
                    </a:lnTo>
                    <a:lnTo>
                      <a:pt x="41" y="29"/>
                    </a:lnTo>
                    <a:lnTo>
                      <a:pt x="33" y="29"/>
                    </a:lnTo>
                    <a:lnTo>
                      <a:pt x="35" y="7"/>
                    </a:lnTo>
                    <a:lnTo>
                      <a:pt x="38" y="15"/>
                    </a:lnTo>
                    <a:lnTo>
                      <a:pt x="34" y="19"/>
                    </a:lnTo>
                    <a:lnTo>
                      <a:pt x="34" y="20"/>
                    </a:lnTo>
                    <a:lnTo>
                      <a:pt x="38" y="16"/>
                    </a:lnTo>
                    <a:lnTo>
                      <a:pt x="47" y="51"/>
                    </a:lnTo>
                    <a:lnTo>
                      <a:pt x="0" y="51"/>
                    </a:lnTo>
                    <a:lnTo>
                      <a:pt x="0" y="57"/>
                    </a:lnTo>
                    <a:lnTo>
                      <a:pt x="2" y="57"/>
                    </a:lnTo>
                    <a:lnTo>
                      <a:pt x="2" y="54"/>
                    </a:lnTo>
                    <a:lnTo>
                      <a:pt x="29" y="54"/>
                    </a:lnTo>
                    <a:lnTo>
                      <a:pt x="29" y="57"/>
                    </a:lnTo>
                    <a:lnTo>
                      <a:pt x="32" y="57"/>
                    </a:lnTo>
                    <a:lnTo>
                      <a:pt x="32" y="54"/>
                    </a:lnTo>
                    <a:lnTo>
                      <a:pt x="48" y="54"/>
                    </a:lnTo>
                    <a:lnTo>
                      <a:pt x="47" y="57"/>
                    </a:lnTo>
                    <a:lnTo>
                      <a:pt x="52" y="57"/>
                    </a:lnTo>
                  </a:path>
                </a:pathLst>
              </a:custGeom>
              <a:solidFill>
                <a:srgbClr val="E0E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28" name="Freeform 1012"/>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solidFill>
                <a:srgbClr val="E0E08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29" name="Freeform 1013"/>
              <p:cNvSpPr>
                <a:spLocks noChangeAspect="1"/>
              </p:cNvSpPr>
              <p:nvPr/>
            </p:nvSpPr>
            <p:spPr bwMode="auto">
              <a:xfrm>
                <a:off x="3972" y="3279"/>
                <a:ext cx="59" cy="58"/>
              </a:xfrm>
              <a:custGeom>
                <a:avLst/>
                <a:gdLst>
                  <a:gd name="T0" fmla="*/ 55 w 59"/>
                  <a:gd name="T1" fmla="*/ 51 h 58"/>
                  <a:gd name="T2" fmla="*/ 58 w 59"/>
                  <a:gd name="T3" fmla="*/ 50 h 58"/>
                  <a:gd name="T4" fmla="*/ 41 w 59"/>
                  <a:gd name="T5" fmla="*/ 16 h 58"/>
                  <a:gd name="T6" fmla="*/ 41 w 59"/>
                  <a:gd name="T7" fmla="*/ 16 h 58"/>
                  <a:gd name="T8" fmla="*/ 34 w 59"/>
                  <a:gd name="T9" fmla="*/ 3 h 58"/>
                  <a:gd name="T10" fmla="*/ 29 w 59"/>
                  <a:gd name="T11" fmla="*/ 10 h 58"/>
                  <a:gd name="T12" fmla="*/ 25 w 59"/>
                  <a:gd name="T13" fmla="*/ 17 h 58"/>
                  <a:gd name="T14" fmla="*/ 20 w 59"/>
                  <a:gd name="T15" fmla="*/ 23 h 58"/>
                  <a:gd name="T16" fmla="*/ 0 w 59"/>
                  <a:gd name="T17" fmla="*/ 51 h 58"/>
                  <a:gd name="T18" fmla="*/ 21 w 59"/>
                  <a:gd name="T19" fmla="*/ 34 h 58"/>
                  <a:gd name="T20" fmla="*/ 20 w 59"/>
                  <a:gd name="T21" fmla="*/ 51 h 58"/>
                  <a:gd name="T22" fmla="*/ 29 w 59"/>
                  <a:gd name="T23" fmla="*/ 51 h 58"/>
                  <a:gd name="T24" fmla="*/ 30 w 59"/>
                  <a:gd name="T25" fmla="*/ 47 h 58"/>
                  <a:gd name="T26" fmla="*/ 27 w 59"/>
                  <a:gd name="T27" fmla="*/ 31 h 58"/>
                  <a:gd name="T28" fmla="*/ 23 w 59"/>
                  <a:gd name="T29" fmla="*/ 31 h 58"/>
                  <a:gd name="T30" fmla="*/ 5 w 59"/>
                  <a:gd name="T31" fmla="*/ 48 h 58"/>
                  <a:gd name="T32" fmla="*/ 22 w 59"/>
                  <a:gd name="T33" fmla="*/ 30 h 58"/>
                  <a:gd name="T34" fmla="*/ 23 w 59"/>
                  <a:gd name="T35" fmla="*/ 22 h 58"/>
                  <a:gd name="T36" fmla="*/ 27 w 59"/>
                  <a:gd name="T37" fmla="*/ 30 h 58"/>
                  <a:gd name="T38" fmla="*/ 33 w 59"/>
                  <a:gd name="T39" fmla="*/ 7 h 58"/>
                  <a:gd name="T40" fmla="*/ 32 w 59"/>
                  <a:gd name="T41" fmla="*/ 30 h 58"/>
                  <a:gd name="T42" fmla="*/ 16 w 59"/>
                  <a:gd name="T43" fmla="*/ 31 h 58"/>
                  <a:gd name="T44" fmla="*/ 29 w 59"/>
                  <a:gd name="T45" fmla="*/ 51 h 58"/>
                  <a:gd name="T46" fmla="*/ 34 w 59"/>
                  <a:gd name="T47" fmla="*/ 31 h 58"/>
                  <a:gd name="T48" fmla="*/ 40 w 59"/>
                  <a:gd name="T49" fmla="*/ 48 h 58"/>
                  <a:gd name="T50" fmla="*/ 34 w 59"/>
                  <a:gd name="T51" fmla="*/ 31 h 58"/>
                  <a:gd name="T52" fmla="*/ 40 w 59"/>
                  <a:gd name="T53" fmla="*/ 51 h 58"/>
                  <a:gd name="T54" fmla="*/ 43 w 59"/>
                  <a:gd name="T55" fmla="*/ 34 h 58"/>
                  <a:gd name="T56" fmla="*/ 34 w 59"/>
                  <a:gd name="T57" fmla="*/ 30 h 58"/>
                  <a:gd name="T58" fmla="*/ 38 w 59"/>
                  <a:gd name="T59" fmla="*/ 15 h 58"/>
                  <a:gd name="T60" fmla="*/ 35 w 59"/>
                  <a:gd name="T61" fmla="*/ 20 h 58"/>
                  <a:gd name="T62" fmla="*/ 48 w 59"/>
                  <a:gd name="T63" fmla="*/ 51 h 58"/>
                  <a:gd name="T64" fmla="*/ 0 w 59"/>
                  <a:gd name="T65" fmla="*/ 57 h 58"/>
                  <a:gd name="T66" fmla="*/ 2 w 59"/>
                  <a:gd name="T67" fmla="*/ 54 h 58"/>
                  <a:gd name="T68" fmla="*/ 29 w 59"/>
                  <a:gd name="T69" fmla="*/ 57 h 58"/>
                  <a:gd name="T70" fmla="*/ 33 w 59"/>
                  <a:gd name="T71" fmla="*/ 54 h 58"/>
                  <a:gd name="T72" fmla="*/ 48 w 59"/>
                  <a:gd name="T73"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58">
                    <a:moveTo>
                      <a:pt x="53" y="57"/>
                    </a:moveTo>
                    <a:lnTo>
                      <a:pt x="55" y="51"/>
                    </a:lnTo>
                    <a:lnTo>
                      <a:pt x="58" y="51"/>
                    </a:lnTo>
                    <a:lnTo>
                      <a:pt x="58" y="50"/>
                    </a:lnTo>
                    <a:lnTo>
                      <a:pt x="50" y="50"/>
                    </a:lnTo>
                    <a:lnTo>
                      <a:pt x="41" y="16"/>
                    </a:lnTo>
                    <a:lnTo>
                      <a:pt x="45" y="15"/>
                    </a:lnTo>
                    <a:lnTo>
                      <a:pt x="41" y="16"/>
                    </a:lnTo>
                    <a:lnTo>
                      <a:pt x="36" y="0"/>
                    </a:lnTo>
                    <a:lnTo>
                      <a:pt x="34" y="3"/>
                    </a:lnTo>
                    <a:lnTo>
                      <a:pt x="32" y="7"/>
                    </a:lnTo>
                    <a:lnTo>
                      <a:pt x="29" y="10"/>
                    </a:lnTo>
                    <a:lnTo>
                      <a:pt x="28" y="14"/>
                    </a:lnTo>
                    <a:lnTo>
                      <a:pt x="25" y="17"/>
                    </a:lnTo>
                    <a:lnTo>
                      <a:pt x="22" y="20"/>
                    </a:lnTo>
                    <a:lnTo>
                      <a:pt x="20" y="23"/>
                    </a:lnTo>
                    <a:lnTo>
                      <a:pt x="17" y="26"/>
                    </a:lnTo>
                    <a:lnTo>
                      <a:pt x="0" y="51"/>
                    </a:lnTo>
                    <a:lnTo>
                      <a:pt x="4" y="51"/>
                    </a:lnTo>
                    <a:lnTo>
                      <a:pt x="21" y="34"/>
                    </a:lnTo>
                    <a:lnTo>
                      <a:pt x="18" y="51"/>
                    </a:lnTo>
                    <a:lnTo>
                      <a:pt x="20" y="51"/>
                    </a:lnTo>
                    <a:lnTo>
                      <a:pt x="27" y="35"/>
                    </a:lnTo>
                    <a:lnTo>
                      <a:pt x="29" y="51"/>
                    </a:lnTo>
                    <a:lnTo>
                      <a:pt x="29" y="51"/>
                    </a:lnTo>
                    <a:lnTo>
                      <a:pt x="30" y="47"/>
                    </a:lnTo>
                    <a:lnTo>
                      <a:pt x="28" y="31"/>
                    </a:lnTo>
                    <a:lnTo>
                      <a:pt x="27" y="31"/>
                    </a:lnTo>
                    <a:lnTo>
                      <a:pt x="20" y="46"/>
                    </a:lnTo>
                    <a:lnTo>
                      <a:pt x="23" y="31"/>
                    </a:lnTo>
                    <a:lnTo>
                      <a:pt x="22" y="31"/>
                    </a:lnTo>
                    <a:lnTo>
                      <a:pt x="5" y="48"/>
                    </a:lnTo>
                    <a:lnTo>
                      <a:pt x="22" y="24"/>
                    </a:lnTo>
                    <a:lnTo>
                      <a:pt x="22" y="30"/>
                    </a:lnTo>
                    <a:lnTo>
                      <a:pt x="23" y="30"/>
                    </a:lnTo>
                    <a:lnTo>
                      <a:pt x="23" y="22"/>
                    </a:lnTo>
                    <a:lnTo>
                      <a:pt x="31" y="10"/>
                    </a:lnTo>
                    <a:lnTo>
                      <a:pt x="27" y="30"/>
                    </a:lnTo>
                    <a:lnTo>
                      <a:pt x="28" y="30"/>
                    </a:lnTo>
                    <a:lnTo>
                      <a:pt x="33" y="7"/>
                    </a:lnTo>
                    <a:lnTo>
                      <a:pt x="34" y="6"/>
                    </a:lnTo>
                    <a:lnTo>
                      <a:pt x="32" y="30"/>
                    </a:lnTo>
                    <a:lnTo>
                      <a:pt x="17" y="30"/>
                    </a:lnTo>
                    <a:lnTo>
                      <a:pt x="16" y="31"/>
                    </a:lnTo>
                    <a:lnTo>
                      <a:pt x="32" y="31"/>
                    </a:lnTo>
                    <a:lnTo>
                      <a:pt x="29" y="51"/>
                    </a:lnTo>
                    <a:lnTo>
                      <a:pt x="32" y="51"/>
                    </a:lnTo>
                    <a:lnTo>
                      <a:pt x="34" y="31"/>
                    </a:lnTo>
                    <a:lnTo>
                      <a:pt x="42" y="31"/>
                    </a:lnTo>
                    <a:lnTo>
                      <a:pt x="40" y="48"/>
                    </a:lnTo>
                    <a:lnTo>
                      <a:pt x="34" y="31"/>
                    </a:lnTo>
                    <a:lnTo>
                      <a:pt x="34" y="31"/>
                    </a:lnTo>
                    <a:lnTo>
                      <a:pt x="34" y="34"/>
                    </a:lnTo>
                    <a:lnTo>
                      <a:pt x="40" y="51"/>
                    </a:lnTo>
                    <a:lnTo>
                      <a:pt x="41" y="51"/>
                    </a:lnTo>
                    <a:lnTo>
                      <a:pt x="43" y="34"/>
                    </a:lnTo>
                    <a:lnTo>
                      <a:pt x="42" y="30"/>
                    </a:lnTo>
                    <a:lnTo>
                      <a:pt x="34" y="30"/>
                    </a:lnTo>
                    <a:lnTo>
                      <a:pt x="35" y="6"/>
                    </a:lnTo>
                    <a:lnTo>
                      <a:pt x="38" y="15"/>
                    </a:lnTo>
                    <a:lnTo>
                      <a:pt x="35" y="19"/>
                    </a:lnTo>
                    <a:lnTo>
                      <a:pt x="35" y="20"/>
                    </a:lnTo>
                    <a:lnTo>
                      <a:pt x="38" y="16"/>
                    </a:lnTo>
                    <a:lnTo>
                      <a:pt x="48" y="51"/>
                    </a:lnTo>
                    <a:lnTo>
                      <a:pt x="0" y="51"/>
                    </a:lnTo>
                    <a:lnTo>
                      <a:pt x="0" y="57"/>
                    </a:lnTo>
                    <a:lnTo>
                      <a:pt x="2" y="57"/>
                    </a:lnTo>
                    <a:lnTo>
                      <a:pt x="2" y="54"/>
                    </a:lnTo>
                    <a:lnTo>
                      <a:pt x="29" y="54"/>
                    </a:lnTo>
                    <a:lnTo>
                      <a:pt x="29" y="57"/>
                    </a:lnTo>
                    <a:lnTo>
                      <a:pt x="33" y="57"/>
                    </a:lnTo>
                    <a:lnTo>
                      <a:pt x="33" y="54"/>
                    </a:lnTo>
                    <a:lnTo>
                      <a:pt x="49" y="54"/>
                    </a:lnTo>
                    <a:lnTo>
                      <a:pt x="48" y="57"/>
                    </a:lnTo>
                    <a:lnTo>
                      <a:pt x="53" y="5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30" name="Freeform 1014"/>
              <p:cNvSpPr>
                <a:spLocks noChangeAspect="1"/>
              </p:cNvSpPr>
              <p:nvPr/>
            </p:nvSpPr>
            <p:spPr bwMode="auto">
              <a:xfrm>
                <a:off x="4022" y="3279"/>
                <a:ext cx="17" cy="17"/>
              </a:xfrm>
              <a:custGeom>
                <a:avLst/>
                <a:gdLst>
                  <a:gd name="T0" fmla="*/ 8 w 17"/>
                  <a:gd name="T1" fmla="*/ 16 h 17"/>
                  <a:gd name="T2" fmla="*/ 16 w 17"/>
                  <a:gd name="T3" fmla="*/ 3 h 17"/>
                  <a:gd name="T4" fmla="*/ 6 w 17"/>
                  <a:gd name="T5" fmla="*/ 0 h 17"/>
                  <a:gd name="T6" fmla="*/ 0 w 17"/>
                  <a:gd name="T7" fmla="*/ 12 h 17"/>
                  <a:gd name="T8" fmla="*/ 8 w 17"/>
                  <a:gd name="T9" fmla="*/ 16 h 17"/>
                </a:gdLst>
                <a:ahLst/>
                <a:cxnLst>
                  <a:cxn ang="0">
                    <a:pos x="T0" y="T1"/>
                  </a:cxn>
                  <a:cxn ang="0">
                    <a:pos x="T2" y="T3"/>
                  </a:cxn>
                  <a:cxn ang="0">
                    <a:pos x="T4" y="T5"/>
                  </a:cxn>
                  <a:cxn ang="0">
                    <a:pos x="T6" y="T7"/>
                  </a:cxn>
                  <a:cxn ang="0">
                    <a:pos x="T8" y="T9"/>
                  </a:cxn>
                </a:cxnLst>
                <a:rect l="0" t="0" r="r" b="b"/>
                <a:pathLst>
                  <a:path w="17" h="17">
                    <a:moveTo>
                      <a:pt x="8" y="16"/>
                    </a:moveTo>
                    <a:lnTo>
                      <a:pt x="16" y="3"/>
                    </a:lnTo>
                    <a:lnTo>
                      <a:pt x="6" y="0"/>
                    </a:lnTo>
                    <a:lnTo>
                      <a:pt x="0" y="12"/>
                    </a:lnTo>
                    <a:lnTo>
                      <a:pt x="8"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3831" name="Line 1015"/>
              <p:cNvSpPr>
                <a:spLocks noChangeAspect="1" noChangeShapeType="1"/>
              </p:cNvSpPr>
              <p:nvPr/>
            </p:nvSpPr>
            <p:spPr bwMode="auto">
              <a:xfrm flipH="1">
                <a:off x="4025" y="3279"/>
                <a:ext cx="4" cy="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32" name="Line 1016"/>
              <p:cNvSpPr>
                <a:spLocks noChangeAspect="1" noChangeShapeType="1"/>
              </p:cNvSpPr>
              <p:nvPr/>
            </p:nvSpPr>
            <p:spPr bwMode="auto">
              <a:xfrm>
                <a:off x="4014" y="3295"/>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33" name="Line 1017"/>
              <p:cNvSpPr>
                <a:spLocks noChangeAspect="1" noChangeShapeType="1"/>
              </p:cNvSpPr>
              <p:nvPr/>
            </p:nvSpPr>
            <p:spPr bwMode="auto">
              <a:xfrm>
                <a:off x="4012" y="3294"/>
                <a:ext cx="0"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34" name="Line 1018"/>
              <p:cNvSpPr>
                <a:spLocks noChangeAspect="1" noChangeShapeType="1"/>
              </p:cNvSpPr>
              <p:nvPr/>
            </p:nvSpPr>
            <p:spPr bwMode="auto">
              <a:xfrm flipV="1">
                <a:off x="4005" y="3285"/>
                <a:ext cx="1" cy="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35" name="Line 1019"/>
              <p:cNvSpPr>
                <a:spLocks noChangeAspect="1" noChangeShapeType="1"/>
              </p:cNvSpPr>
              <p:nvPr/>
            </p:nvSpPr>
            <p:spPr bwMode="auto">
              <a:xfrm flipV="1">
                <a:off x="3994" y="3300"/>
                <a:ext cx="3"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36" name="Line 1020"/>
              <p:cNvSpPr>
                <a:spLocks noChangeAspect="1" noChangeShapeType="1"/>
              </p:cNvSpPr>
              <p:nvPr/>
            </p:nvSpPr>
            <p:spPr bwMode="auto">
              <a:xfrm flipV="1">
                <a:off x="3975"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37" name="Line 1021"/>
              <p:cNvSpPr>
                <a:spLocks noChangeAspect="1" noChangeShapeType="1"/>
              </p:cNvSpPr>
              <p:nvPr/>
            </p:nvSpPr>
            <p:spPr bwMode="auto">
              <a:xfrm flipV="1">
                <a:off x="3976" y="3328"/>
                <a:ext cx="2"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38" name="Line 1022"/>
              <p:cNvSpPr>
                <a:spLocks noChangeAspect="1" noChangeShapeType="1"/>
              </p:cNvSpPr>
              <p:nvPr/>
            </p:nvSpPr>
            <p:spPr bwMode="auto">
              <a:xfrm>
                <a:off x="4003"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39" name="Line 1023"/>
              <p:cNvSpPr>
                <a:spLocks noChangeAspect="1" noChangeShapeType="1"/>
              </p:cNvSpPr>
              <p:nvPr/>
            </p:nvSpPr>
            <p:spPr bwMode="auto">
              <a:xfrm flipV="1">
                <a:off x="4006" y="3331"/>
                <a:ext cx="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40" name="Line 1024"/>
              <p:cNvSpPr>
                <a:spLocks noChangeAspect="1" noChangeShapeType="1"/>
              </p:cNvSpPr>
              <p:nvPr/>
            </p:nvSpPr>
            <p:spPr bwMode="auto">
              <a:xfrm flipV="1">
                <a:off x="4022" y="3330"/>
                <a:ext cx="1" cy="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41" name="Line 1025"/>
              <p:cNvSpPr>
                <a:spLocks noChangeAspect="1" noChangeShapeType="1"/>
              </p:cNvSpPr>
              <p:nvPr/>
            </p:nvSpPr>
            <p:spPr bwMode="auto">
              <a:xfrm flipH="1">
                <a:off x="4021" y="3331"/>
                <a:ext cx="2"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42" name="Line 1026"/>
              <p:cNvSpPr>
                <a:spLocks noChangeAspect="1" noChangeShapeType="1"/>
              </p:cNvSpPr>
              <p:nvPr/>
            </p:nvSpPr>
            <p:spPr bwMode="auto">
              <a:xfrm flipH="1">
                <a:off x="4024" y="3330"/>
                <a:ext cx="2" cy="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43" name="Line 1027"/>
              <p:cNvSpPr>
                <a:spLocks noChangeAspect="1" noChangeShapeType="1"/>
              </p:cNvSpPr>
              <p:nvPr/>
            </p:nvSpPr>
            <p:spPr bwMode="auto">
              <a:xfrm>
                <a:off x="4016" y="3312"/>
                <a:ext cx="1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pic>
        <p:nvPicPr>
          <p:cNvPr id="163844" name="Picture 1028" descr="C:\Documents and Settings\pleimannm\Desktop\colors.tif"/>
          <p:cNvPicPr>
            <a:picLocks noChangeAspect="1" noChangeArrowheads="1"/>
          </p:cNvPicPr>
          <p:nvPr/>
        </p:nvPicPr>
        <p:blipFill>
          <a:blip r:embed="rId22">
            <a:extLst>
              <a:ext uri="{28A0092B-C50C-407E-A947-70E740481C1C}">
                <a14:useLocalDpi xmlns:a14="http://schemas.microsoft.com/office/drawing/2010/main" val="0"/>
              </a:ext>
            </a:extLst>
          </a:blip>
          <a:srcRect b="84314"/>
          <a:stretch>
            <a:fillRect/>
          </a:stretch>
        </p:blipFill>
        <p:spPr bwMode="auto">
          <a:xfrm>
            <a:off x="2724150" y="5638800"/>
            <a:ext cx="628650" cy="76200"/>
          </a:xfrm>
          <a:prstGeom prst="rect">
            <a:avLst/>
          </a:prstGeom>
          <a:noFill/>
          <a:extLst>
            <a:ext uri="{909E8E84-426E-40DD-AFC4-6F175D3DCCD1}">
              <a14:hiddenFill xmlns:a14="http://schemas.microsoft.com/office/drawing/2010/main">
                <a:solidFill>
                  <a:srgbClr val="FFFFFF"/>
                </a:solidFill>
              </a14:hiddenFill>
            </a:ext>
          </a:extLst>
        </p:spPr>
      </p:pic>
      <p:pic>
        <p:nvPicPr>
          <p:cNvPr id="163845" name="Picture 1029" descr="C:\Documents and Settings\pleimannm\Desktop\colors.tif"/>
          <p:cNvPicPr>
            <a:picLocks noChangeAspect="1" noChangeArrowheads="1"/>
          </p:cNvPicPr>
          <p:nvPr/>
        </p:nvPicPr>
        <p:blipFill>
          <a:blip r:embed="rId22">
            <a:extLst>
              <a:ext uri="{28A0092B-C50C-407E-A947-70E740481C1C}">
                <a14:useLocalDpi xmlns:a14="http://schemas.microsoft.com/office/drawing/2010/main" val="0"/>
              </a:ext>
            </a:extLst>
          </a:blip>
          <a:srcRect b="84314"/>
          <a:stretch>
            <a:fillRect/>
          </a:stretch>
        </p:blipFill>
        <p:spPr bwMode="auto">
          <a:xfrm>
            <a:off x="2743200" y="6553200"/>
            <a:ext cx="628650" cy="76200"/>
          </a:xfrm>
          <a:prstGeom prst="rect">
            <a:avLst/>
          </a:prstGeom>
          <a:noFill/>
          <a:extLst>
            <a:ext uri="{909E8E84-426E-40DD-AFC4-6F175D3DCCD1}">
              <a14:hiddenFill xmlns:a14="http://schemas.microsoft.com/office/drawing/2010/main">
                <a:solidFill>
                  <a:srgbClr val="FFFFFF"/>
                </a:solidFill>
              </a14:hiddenFill>
            </a:ext>
          </a:extLst>
        </p:spPr>
      </p:pic>
      <p:pic>
        <p:nvPicPr>
          <p:cNvPr id="163846" name="Picture 1030" descr="C:\Documents and Settings\pleimannm\Desktop\colors2.tif"/>
          <p:cNvPicPr>
            <a:picLocks noChangeAspect="1" noChangeArrowheads="1"/>
          </p:cNvPicPr>
          <p:nvPr/>
        </p:nvPicPr>
        <p:blipFill>
          <a:blip r:embed="rId25">
            <a:extLst>
              <a:ext uri="{28A0092B-C50C-407E-A947-70E740481C1C}">
                <a14:useLocalDpi xmlns:a14="http://schemas.microsoft.com/office/drawing/2010/main" val="0"/>
              </a:ext>
            </a:extLst>
          </a:blip>
          <a:srcRect l="62746"/>
          <a:stretch>
            <a:fillRect/>
          </a:stretch>
        </p:blipFill>
        <p:spPr bwMode="auto">
          <a:xfrm>
            <a:off x="2333625" y="5924550"/>
            <a:ext cx="1809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163847" name="Picture 1031" descr="C:\Documents and Settings\pleimannm\Desktop\colors2.tif"/>
          <p:cNvPicPr>
            <a:picLocks noChangeAspect="1" noChangeArrowheads="1"/>
          </p:cNvPicPr>
          <p:nvPr/>
        </p:nvPicPr>
        <p:blipFill>
          <a:blip r:embed="rId25">
            <a:extLst>
              <a:ext uri="{28A0092B-C50C-407E-A947-70E740481C1C}">
                <a14:useLocalDpi xmlns:a14="http://schemas.microsoft.com/office/drawing/2010/main" val="0"/>
              </a:ext>
            </a:extLst>
          </a:blip>
          <a:srcRect l="62746"/>
          <a:stretch>
            <a:fillRect/>
          </a:stretch>
        </p:blipFill>
        <p:spPr bwMode="auto">
          <a:xfrm>
            <a:off x="3400425" y="5924550"/>
            <a:ext cx="1809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163848" name="Picture 1032" descr="C:\Documents and Settings\pleimannm\Desktop\hackwe.gif"/>
          <p:cNvPicPr>
            <a:picLocks noChangeAspect="1" noChangeArrowheads="1"/>
          </p:cNvPicPr>
          <p:nvPr/>
        </p:nvPicPr>
        <p:blipFill>
          <a:blip r:embed="rId26" cstate="print">
            <a:extLst>
              <a:ext uri="{28A0092B-C50C-407E-A947-70E740481C1C}">
                <a14:useLocalDpi xmlns:a14="http://schemas.microsoft.com/office/drawing/2010/main" val="0"/>
              </a:ext>
            </a:extLst>
          </a:blip>
          <a:srcRect l="10471" t="9677" r="10471"/>
          <a:stretch>
            <a:fillRect/>
          </a:stretch>
        </p:blipFill>
        <p:spPr bwMode="auto">
          <a:xfrm>
            <a:off x="1676400" y="4191000"/>
            <a:ext cx="304800" cy="292100"/>
          </a:xfrm>
          <a:prstGeom prst="rect">
            <a:avLst/>
          </a:prstGeom>
          <a:noFill/>
          <a:extLst>
            <a:ext uri="{909E8E84-426E-40DD-AFC4-6F175D3DCCD1}">
              <a14:hiddenFill xmlns:a14="http://schemas.microsoft.com/office/drawing/2010/main">
                <a:solidFill>
                  <a:srgbClr val="FFFFFF"/>
                </a:solidFill>
              </a14:hiddenFill>
            </a:ext>
          </a:extLst>
        </p:spPr>
      </p:pic>
      <p:pic>
        <p:nvPicPr>
          <p:cNvPr id="163849" name="Picture 1033" descr="C:\Documents and Settings\pleimannm\Desktop\hackwe.gif"/>
          <p:cNvPicPr>
            <a:picLocks noChangeAspect="1" noChangeArrowheads="1"/>
          </p:cNvPicPr>
          <p:nvPr/>
        </p:nvPicPr>
        <p:blipFill>
          <a:blip r:embed="rId26" cstate="print">
            <a:extLst>
              <a:ext uri="{28A0092B-C50C-407E-A947-70E740481C1C}">
                <a14:useLocalDpi xmlns:a14="http://schemas.microsoft.com/office/drawing/2010/main" val="0"/>
              </a:ext>
            </a:extLst>
          </a:blip>
          <a:srcRect l="10471" t="9677" r="10471"/>
          <a:stretch>
            <a:fillRect/>
          </a:stretch>
        </p:blipFill>
        <p:spPr bwMode="auto">
          <a:xfrm>
            <a:off x="3200400" y="5410200"/>
            <a:ext cx="228600" cy="219075"/>
          </a:xfrm>
          <a:prstGeom prst="rect">
            <a:avLst/>
          </a:prstGeom>
          <a:noFill/>
          <a:extLst>
            <a:ext uri="{909E8E84-426E-40DD-AFC4-6F175D3DCCD1}">
              <a14:hiddenFill xmlns:a14="http://schemas.microsoft.com/office/drawing/2010/main">
                <a:solidFill>
                  <a:srgbClr val="FFFFFF"/>
                </a:solidFill>
              </a14:hiddenFill>
            </a:ext>
          </a:extLst>
        </p:spPr>
      </p:pic>
      <p:grpSp>
        <p:nvGrpSpPr>
          <p:cNvPr id="163850" name="Group 1034"/>
          <p:cNvGrpSpPr>
            <a:grpSpLocks noChangeAspect="1"/>
          </p:cNvGrpSpPr>
          <p:nvPr/>
        </p:nvGrpSpPr>
        <p:grpSpPr bwMode="auto">
          <a:xfrm rot="21594099" flipH="1">
            <a:off x="5178425" y="2992438"/>
            <a:ext cx="373063" cy="817562"/>
            <a:chOff x="5015" y="133"/>
            <a:chExt cx="191" cy="632"/>
          </a:xfrm>
        </p:grpSpPr>
        <p:sp>
          <p:nvSpPr>
            <p:cNvPr id="163851" name="AutoShape 1035"/>
            <p:cNvSpPr>
              <a:spLocks noChangeAspect="1" noChangeArrowheads="1" noTextEdit="1"/>
            </p:cNvSpPr>
            <p:nvPr/>
          </p:nvSpPr>
          <p:spPr bwMode="auto">
            <a:xfrm>
              <a:off x="5015" y="133"/>
              <a:ext cx="191" cy="632"/>
            </a:xfrm>
            <a:prstGeom prst="rect">
              <a:avLst/>
            </a:prstGeom>
            <a:noFill/>
            <a:ln>
              <a:noFill/>
            </a:ln>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63852" name="Freeform 1036"/>
            <p:cNvSpPr>
              <a:spLocks/>
            </p:cNvSpPr>
            <p:nvPr/>
          </p:nvSpPr>
          <p:spPr bwMode="auto">
            <a:xfrm>
              <a:off x="5102" y="133"/>
              <a:ext cx="17" cy="632"/>
            </a:xfrm>
            <a:custGeom>
              <a:avLst/>
              <a:gdLst>
                <a:gd name="T0" fmla="*/ 44 w 88"/>
                <a:gd name="T1" fmla="*/ 1264 h 1264"/>
                <a:gd name="T2" fmla="*/ 50 w 88"/>
                <a:gd name="T3" fmla="*/ 1264 h 1264"/>
                <a:gd name="T4" fmla="*/ 55 w 88"/>
                <a:gd name="T5" fmla="*/ 1264 h 1264"/>
                <a:gd name="T6" fmla="*/ 61 w 88"/>
                <a:gd name="T7" fmla="*/ 1264 h 1264"/>
                <a:gd name="T8" fmla="*/ 66 w 88"/>
                <a:gd name="T9" fmla="*/ 1264 h 1264"/>
                <a:gd name="T10" fmla="*/ 72 w 88"/>
                <a:gd name="T11" fmla="*/ 1264 h 1264"/>
                <a:gd name="T12" fmla="*/ 77 w 88"/>
                <a:gd name="T13" fmla="*/ 1264 h 1264"/>
                <a:gd name="T14" fmla="*/ 83 w 88"/>
                <a:gd name="T15" fmla="*/ 1264 h 1264"/>
                <a:gd name="T16" fmla="*/ 88 w 88"/>
                <a:gd name="T17" fmla="*/ 1264 h 1264"/>
                <a:gd name="T18" fmla="*/ 47 w 88"/>
                <a:gd name="T19" fmla="*/ 7 h 1264"/>
                <a:gd name="T20" fmla="*/ 44 w 88"/>
                <a:gd name="T21" fmla="*/ 0 h 1264"/>
                <a:gd name="T22" fmla="*/ 41 w 88"/>
                <a:gd name="T23" fmla="*/ 7 h 1264"/>
                <a:gd name="T24" fmla="*/ 0 w 88"/>
                <a:gd name="T25" fmla="*/ 1264 h 1264"/>
                <a:gd name="T26" fmla="*/ 5 w 88"/>
                <a:gd name="T27" fmla="*/ 1264 h 1264"/>
                <a:gd name="T28" fmla="*/ 11 w 88"/>
                <a:gd name="T29" fmla="*/ 1264 h 1264"/>
                <a:gd name="T30" fmla="*/ 16 w 88"/>
                <a:gd name="T31" fmla="*/ 1264 h 1264"/>
                <a:gd name="T32" fmla="*/ 22 w 88"/>
                <a:gd name="T33" fmla="*/ 1264 h 1264"/>
                <a:gd name="T34" fmla="*/ 27 w 88"/>
                <a:gd name="T35" fmla="*/ 1264 h 1264"/>
                <a:gd name="T36" fmla="*/ 32 w 88"/>
                <a:gd name="T37" fmla="*/ 1264 h 1264"/>
                <a:gd name="T38" fmla="*/ 38 w 88"/>
                <a:gd name="T39" fmla="*/ 1264 h 1264"/>
                <a:gd name="T40" fmla="*/ 44 w 88"/>
                <a:gd name="T41" fmla="*/ 1264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64">
                  <a:moveTo>
                    <a:pt x="44" y="1264"/>
                  </a:moveTo>
                  <a:lnTo>
                    <a:pt x="50" y="1264"/>
                  </a:lnTo>
                  <a:lnTo>
                    <a:pt x="55" y="1264"/>
                  </a:lnTo>
                  <a:lnTo>
                    <a:pt x="61" y="1264"/>
                  </a:lnTo>
                  <a:lnTo>
                    <a:pt x="66" y="1264"/>
                  </a:lnTo>
                  <a:lnTo>
                    <a:pt x="72" y="1264"/>
                  </a:lnTo>
                  <a:lnTo>
                    <a:pt x="77" y="1264"/>
                  </a:lnTo>
                  <a:lnTo>
                    <a:pt x="83" y="1264"/>
                  </a:lnTo>
                  <a:lnTo>
                    <a:pt x="88" y="1264"/>
                  </a:lnTo>
                  <a:lnTo>
                    <a:pt x="47" y="7"/>
                  </a:lnTo>
                  <a:lnTo>
                    <a:pt x="44" y="0"/>
                  </a:lnTo>
                  <a:lnTo>
                    <a:pt x="41" y="7"/>
                  </a:lnTo>
                  <a:lnTo>
                    <a:pt x="0" y="1264"/>
                  </a:lnTo>
                  <a:lnTo>
                    <a:pt x="5" y="1264"/>
                  </a:lnTo>
                  <a:lnTo>
                    <a:pt x="11" y="1264"/>
                  </a:lnTo>
                  <a:lnTo>
                    <a:pt x="16" y="1264"/>
                  </a:lnTo>
                  <a:lnTo>
                    <a:pt x="22" y="1264"/>
                  </a:lnTo>
                  <a:lnTo>
                    <a:pt x="27" y="1264"/>
                  </a:lnTo>
                  <a:lnTo>
                    <a:pt x="32" y="1264"/>
                  </a:lnTo>
                  <a:lnTo>
                    <a:pt x="38" y="1264"/>
                  </a:lnTo>
                  <a:lnTo>
                    <a:pt x="44" y="1264"/>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53" name="Freeform 1037"/>
            <p:cNvSpPr>
              <a:spLocks/>
            </p:cNvSpPr>
            <p:nvPr/>
          </p:nvSpPr>
          <p:spPr bwMode="auto">
            <a:xfrm>
              <a:off x="5110" y="133"/>
              <a:ext cx="18" cy="632"/>
            </a:xfrm>
            <a:custGeom>
              <a:avLst/>
              <a:gdLst>
                <a:gd name="T0" fmla="*/ 0 w 88"/>
                <a:gd name="T1" fmla="*/ 1264 h 1264"/>
                <a:gd name="T2" fmla="*/ 0 w 88"/>
                <a:gd name="T3" fmla="*/ 1264 h 1264"/>
                <a:gd name="T4" fmla="*/ 2 w 88"/>
                <a:gd name="T5" fmla="*/ 1264 h 1264"/>
                <a:gd name="T6" fmla="*/ 2 w 88"/>
                <a:gd name="T7" fmla="*/ 1264 h 1264"/>
                <a:gd name="T8" fmla="*/ 2 w 88"/>
                <a:gd name="T9" fmla="*/ 1264 h 1264"/>
                <a:gd name="T10" fmla="*/ 13 w 88"/>
                <a:gd name="T11" fmla="*/ 1264 h 1264"/>
                <a:gd name="T12" fmla="*/ 24 w 88"/>
                <a:gd name="T13" fmla="*/ 1264 h 1264"/>
                <a:gd name="T14" fmla="*/ 35 w 88"/>
                <a:gd name="T15" fmla="*/ 1264 h 1264"/>
                <a:gd name="T16" fmla="*/ 45 w 88"/>
                <a:gd name="T17" fmla="*/ 1263 h 1264"/>
                <a:gd name="T18" fmla="*/ 57 w 88"/>
                <a:gd name="T19" fmla="*/ 1263 h 1264"/>
                <a:gd name="T20" fmla="*/ 67 w 88"/>
                <a:gd name="T21" fmla="*/ 1263 h 1264"/>
                <a:gd name="T22" fmla="*/ 78 w 88"/>
                <a:gd name="T23" fmla="*/ 1262 h 1264"/>
                <a:gd name="T24" fmla="*/ 88 w 88"/>
                <a:gd name="T25" fmla="*/ 1262 h 1264"/>
                <a:gd name="T26" fmla="*/ 7 w 88"/>
                <a:gd name="T27" fmla="*/ 13 h 1264"/>
                <a:gd name="T28" fmla="*/ 2 w 88"/>
                <a:gd name="T29" fmla="*/ 0 h 1264"/>
                <a:gd name="T30" fmla="*/ 2 w 88"/>
                <a:gd name="T31" fmla="*/ 1 h 1264"/>
                <a:gd name="T32" fmla="*/ 0 w 88"/>
                <a:gd name="T33" fmla="*/ 1264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264">
                  <a:moveTo>
                    <a:pt x="0" y="1264"/>
                  </a:moveTo>
                  <a:lnTo>
                    <a:pt x="0" y="1264"/>
                  </a:lnTo>
                  <a:lnTo>
                    <a:pt x="2" y="1264"/>
                  </a:lnTo>
                  <a:lnTo>
                    <a:pt x="2" y="1264"/>
                  </a:lnTo>
                  <a:lnTo>
                    <a:pt x="2" y="1264"/>
                  </a:lnTo>
                  <a:lnTo>
                    <a:pt x="13" y="1264"/>
                  </a:lnTo>
                  <a:lnTo>
                    <a:pt x="24" y="1264"/>
                  </a:lnTo>
                  <a:lnTo>
                    <a:pt x="35" y="1264"/>
                  </a:lnTo>
                  <a:lnTo>
                    <a:pt x="45" y="1263"/>
                  </a:lnTo>
                  <a:lnTo>
                    <a:pt x="57" y="1263"/>
                  </a:lnTo>
                  <a:lnTo>
                    <a:pt x="67" y="1263"/>
                  </a:lnTo>
                  <a:lnTo>
                    <a:pt x="78" y="1262"/>
                  </a:lnTo>
                  <a:lnTo>
                    <a:pt x="88" y="1262"/>
                  </a:lnTo>
                  <a:lnTo>
                    <a:pt x="7" y="13"/>
                  </a:lnTo>
                  <a:lnTo>
                    <a:pt x="2" y="0"/>
                  </a:lnTo>
                  <a:lnTo>
                    <a:pt x="2" y="1"/>
                  </a:lnTo>
                  <a:lnTo>
                    <a:pt x="0" y="1264"/>
                  </a:lnTo>
                  <a:close/>
                </a:path>
              </a:pathLst>
            </a:custGeom>
            <a:solidFill>
              <a:srgbClr val="FCE8E8">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54" name="Freeform 1038"/>
            <p:cNvSpPr>
              <a:spLocks/>
            </p:cNvSpPr>
            <p:nvPr/>
          </p:nvSpPr>
          <p:spPr bwMode="auto">
            <a:xfrm>
              <a:off x="5111" y="134"/>
              <a:ext cx="25" cy="631"/>
            </a:xfrm>
            <a:custGeom>
              <a:avLst/>
              <a:gdLst>
                <a:gd name="T0" fmla="*/ 7 w 128"/>
                <a:gd name="T1" fmla="*/ 15 h 1262"/>
                <a:gd name="T2" fmla="*/ 0 w 128"/>
                <a:gd name="T3" fmla="*/ 0 h 1262"/>
                <a:gd name="T4" fmla="*/ 40 w 128"/>
                <a:gd name="T5" fmla="*/ 1262 h 1262"/>
                <a:gd name="T6" fmla="*/ 52 w 128"/>
                <a:gd name="T7" fmla="*/ 1262 h 1262"/>
                <a:gd name="T8" fmla="*/ 63 w 128"/>
                <a:gd name="T9" fmla="*/ 1261 h 1262"/>
                <a:gd name="T10" fmla="*/ 74 w 128"/>
                <a:gd name="T11" fmla="*/ 1261 h 1262"/>
                <a:gd name="T12" fmla="*/ 84 w 128"/>
                <a:gd name="T13" fmla="*/ 1260 h 1262"/>
                <a:gd name="T14" fmla="*/ 96 w 128"/>
                <a:gd name="T15" fmla="*/ 1260 h 1262"/>
                <a:gd name="T16" fmla="*/ 107 w 128"/>
                <a:gd name="T17" fmla="*/ 1259 h 1262"/>
                <a:gd name="T18" fmla="*/ 117 w 128"/>
                <a:gd name="T19" fmla="*/ 1259 h 1262"/>
                <a:gd name="T20" fmla="*/ 128 w 128"/>
                <a:gd name="T21" fmla="*/ 1257 h 1262"/>
                <a:gd name="T22" fmla="*/ 7 w 128"/>
                <a:gd name="T23" fmla="*/ 15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62">
                  <a:moveTo>
                    <a:pt x="7" y="15"/>
                  </a:moveTo>
                  <a:lnTo>
                    <a:pt x="0" y="0"/>
                  </a:lnTo>
                  <a:lnTo>
                    <a:pt x="40" y="1262"/>
                  </a:lnTo>
                  <a:lnTo>
                    <a:pt x="52" y="1262"/>
                  </a:lnTo>
                  <a:lnTo>
                    <a:pt x="63" y="1261"/>
                  </a:lnTo>
                  <a:lnTo>
                    <a:pt x="74" y="1261"/>
                  </a:lnTo>
                  <a:lnTo>
                    <a:pt x="84" y="1260"/>
                  </a:lnTo>
                  <a:lnTo>
                    <a:pt x="96" y="1260"/>
                  </a:lnTo>
                  <a:lnTo>
                    <a:pt x="107" y="1259"/>
                  </a:lnTo>
                  <a:lnTo>
                    <a:pt x="117" y="1259"/>
                  </a:lnTo>
                  <a:lnTo>
                    <a:pt x="128" y="1257"/>
                  </a:lnTo>
                  <a:lnTo>
                    <a:pt x="7" y="15"/>
                  </a:lnTo>
                  <a:close/>
                </a:path>
              </a:pathLst>
            </a:custGeom>
            <a:solidFill>
              <a:srgbClr val="F9CECE">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55" name="Freeform 1039"/>
            <p:cNvSpPr>
              <a:spLocks/>
            </p:cNvSpPr>
            <p:nvPr/>
          </p:nvSpPr>
          <p:spPr bwMode="auto">
            <a:xfrm>
              <a:off x="5111" y="136"/>
              <a:ext cx="34" cy="628"/>
            </a:xfrm>
            <a:custGeom>
              <a:avLst/>
              <a:gdLst>
                <a:gd name="T0" fmla="*/ 7 w 170"/>
                <a:gd name="T1" fmla="*/ 17 h 1256"/>
                <a:gd name="T2" fmla="*/ 0 w 170"/>
                <a:gd name="T3" fmla="*/ 0 h 1256"/>
                <a:gd name="T4" fmla="*/ 81 w 170"/>
                <a:gd name="T5" fmla="*/ 1256 h 1256"/>
                <a:gd name="T6" fmla="*/ 93 w 170"/>
                <a:gd name="T7" fmla="*/ 1256 h 1256"/>
                <a:gd name="T8" fmla="*/ 104 w 170"/>
                <a:gd name="T9" fmla="*/ 1255 h 1256"/>
                <a:gd name="T10" fmla="*/ 115 w 170"/>
                <a:gd name="T11" fmla="*/ 1255 h 1256"/>
                <a:gd name="T12" fmla="*/ 126 w 170"/>
                <a:gd name="T13" fmla="*/ 1253 h 1256"/>
                <a:gd name="T14" fmla="*/ 138 w 170"/>
                <a:gd name="T15" fmla="*/ 1252 h 1256"/>
                <a:gd name="T16" fmla="*/ 149 w 170"/>
                <a:gd name="T17" fmla="*/ 1251 h 1256"/>
                <a:gd name="T18" fmla="*/ 159 w 170"/>
                <a:gd name="T19" fmla="*/ 1251 h 1256"/>
                <a:gd name="T20" fmla="*/ 170 w 170"/>
                <a:gd name="T21" fmla="*/ 1250 h 1256"/>
                <a:gd name="T22" fmla="*/ 7 w 170"/>
                <a:gd name="T23" fmla="*/ 17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256">
                  <a:moveTo>
                    <a:pt x="7" y="17"/>
                  </a:moveTo>
                  <a:lnTo>
                    <a:pt x="0" y="0"/>
                  </a:lnTo>
                  <a:lnTo>
                    <a:pt x="81" y="1256"/>
                  </a:lnTo>
                  <a:lnTo>
                    <a:pt x="93" y="1256"/>
                  </a:lnTo>
                  <a:lnTo>
                    <a:pt x="104" y="1255"/>
                  </a:lnTo>
                  <a:lnTo>
                    <a:pt x="115" y="1255"/>
                  </a:lnTo>
                  <a:lnTo>
                    <a:pt x="126" y="1253"/>
                  </a:lnTo>
                  <a:lnTo>
                    <a:pt x="138" y="1252"/>
                  </a:lnTo>
                  <a:lnTo>
                    <a:pt x="149" y="1251"/>
                  </a:lnTo>
                  <a:lnTo>
                    <a:pt x="159" y="1251"/>
                  </a:lnTo>
                  <a:lnTo>
                    <a:pt x="170" y="1250"/>
                  </a:lnTo>
                  <a:lnTo>
                    <a:pt x="7" y="17"/>
                  </a:lnTo>
                  <a:close/>
                </a:path>
              </a:pathLst>
            </a:custGeom>
            <a:solidFill>
              <a:srgbClr val="F9BABA">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56" name="Freeform 1040"/>
            <p:cNvSpPr>
              <a:spLocks/>
            </p:cNvSpPr>
            <p:nvPr/>
          </p:nvSpPr>
          <p:spPr bwMode="auto">
            <a:xfrm>
              <a:off x="5112" y="138"/>
              <a:ext cx="42" cy="625"/>
            </a:xfrm>
            <a:custGeom>
              <a:avLst/>
              <a:gdLst>
                <a:gd name="T0" fmla="*/ 8 w 212"/>
                <a:gd name="T1" fmla="*/ 21 h 1250"/>
                <a:gd name="T2" fmla="*/ 0 w 212"/>
                <a:gd name="T3" fmla="*/ 0 h 1250"/>
                <a:gd name="T4" fmla="*/ 123 w 212"/>
                <a:gd name="T5" fmla="*/ 1250 h 1250"/>
                <a:gd name="T6" fmla="*/ 136 w 212"/>
                <a:gd name="T7" fmla="*/ 1249 h 1250"/>
                <a:gd name="T8" fmla="*/ 147 w 212"/>
                <a:gd name="T9" fmla="*/ 1248 h 1250"/>
                <a:gd name="T10" fmla="*/ 158 w 212"/>
                <a:gd name="T11" fmla="*/ 1247 h 1250"/>
                <a:gd name="T12" fmla="*/ 169 w 212"/>
                <a:gd name="T13" fmla="*/ 1246 h 1250"/>
                <a:gd name="T14" fmla="*/ 181 w 212"/>
                <a:gd name="T15" fmla="*/ 1245 h 1250"/>
                <a:gd name="T16" fmla="*/ 191 w 212"/>
                <a:gd name="T17" fmla="*/ 1244 h 1250"/>
                <a:gd name="T18" fmla="*/ 202 w 212"/>
                <a:gd name="T19" fmla="*/ 1242 h 1250"/>
                <a:gd name="T20" fmla="*/ 212 w 212"/>
                <a:gd name="T21" fmla="*/ 1241 h 1250"/>
                <a:gd name="T22" fmla="*/ 8 w 212"/>
                <a:gd name="T23" fmla="*/ 21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250">
                  <a:moveTo>
                    <a:pt x="8" y="21"/>
                  </a:moveTo>
                  <a:lnTo>
                    <a:pt x="0" y="0"/>
                  </a:lnTo>
                  <a:lnTo>
                    <a:pt x="123" y="1250"/>
                  </a:lnTo>
                  <a:lnTo>
                    <a:pt x="136" y="1249"/>
                  </a:lnTo>
                  <a:lnTo>
                    <a:pt x="147" y="1248"/>
                  </a:lnTo>
                  <a:lnTo>
                    <a:pt x="158" y="1247"/>
                  </a:lnTo>
                  <a:lnTo>
                    <a:pt x="169" y="1246"/>
                  </a:lnTo>
                  <a:lnTo>
                    <a:pt x="181" y="1245"/>
                  </a:lnTo>
                  <a:lnTo>
                    <a:pt x="191" y="1244"/>
                  </a:lnTo>
                  <a:lnTo>
                    <a:pt x="202" y="1242"/>
                  </a:lnTo>
                  <a:lnTo>
                    <a:pt x="212" y="1241"/>
                  </a:lnTo>
                  <a:lnTo>
                    <a:pt x="8" y="21"/>
                  </a:lnTo>
                  <a:close/>
                </a:path>
              </a:pathLst>
            </a:custGeom>
            <a:solidFill>
              <a:srgbClr val="F7A3A3">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57" name="Freeform 1041"/>
            <p:cNvSpPr>
              <a:spLocks/>
            </p:cNvSpPr>
            <p:nvPr/>
          </p:nvSpPr>
          <p:spPr bwMode="auto">
            <a:xfrm>
              <a:off x="5112" y="140"/>
              <a:ext cx="51" cy="621"/>
            </a:xfrm>
            <a:custGeom>
              <a:avLst/>
              <a:gdLst>
                <a:gd name="T0" fmla="*/ 10 w 255"/>
                <a:gd name="T1" fmla="*/ 22 h 1242"/>
                <a:gd name="T2" fmla="*/ 0 w 255"/>
                <a:gd name="T3" fmla="*/ 0 h 1242"/>
                <a:gd name="T4" fmla="*/ 167 w 255"/>
                <a:gd name="T5" fmla="*/ 1242 h 1242"/>
                <a:gd name="T6" fmla="*/ 179 w 255"/>
                <a:gd name="T7" fmla="*/ 1241 h 1242"/>
                <a:gd name="T8" fmla="*/ 190 w 255"/>
                <a:gd name="T9" fmla="*/ 1240 h 1242"/>
                <a:gd name="T10" fmla="*/ 201 w 255"/>
                <a:gd name="T11" fmla="*/ 1237 h 1242"/>
                <a:gd name="T12" fmla="*/ 212 w 255"/>
                <a:gd name="T13" fmla="*/ 1236 h 1242"/>
                <a:gd name="T14" fmla="*/ 224 w 255"/>
                <a:gd name="T15" fmla="*/ 1234 h 1242"/>
                <a:gd name="T16" fmla="*/ 234 w 255"/>
                <a:gd name="T17" fmla="*/ 1233 h 1242"/>
                <a:gd name="T18" fmla="*/ 245 w 255"/>
                <a:gd name="T19" fmla="*/ 1231 h 1242"/>
                <a:gd name="T20" fmla="*/ 255 w 255"/>
                <a:gd name="T21" fmla="*/ 1230 h 1242"/>
                <a:gd name="T22" fmla="*/ 10 w 255"/>
                <a:gd name="T23" fmla="*/ 2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5" h="1242">
                  <a:moveTo>
                    <a:pt x="10" y="22"/>
                  </a:moveTo>
                  <a:lnTo>
                    <a:pt x="0" y="0"/>
                  </a:lnTo>
                  <a:lnTo>
                    <a:pt x="167" y="1242"/>
                  </a:lnTo>
                  <a:lnTo>
                    <a:pt x="179" y="1241"/>
                  </a:lnTo>
                  <a:lnTo>
                    <a:pt x="190" y="1240"/>
                  </a:lnTo>
                  <a:lnTo>
                    <a:pt x="201" y="1237"/>
                  </a:lnTo>
                  <a:lnTo>
                    <a:pt x="212" y="1236"/>
                  </a:lnTo>
                  <a:lnTo>
                    <a:pt x="224" y="1234"/>
                  </a:lnTo>
                  <a:lnTo>
                    <a:pt x="234" y="1233"/>
                  </a:lnTo>
                  <a:lnTo>
                    <a:pt x="245" y="1231"/>
                  </a:lnTo>
                  <a:lnTo>
                    <a:pt x="255" y="1230"/>
                  </a:lnTo>
                  <a:lnTo>
                    <a:pt x="10" y="22"/>
                  </a:lnTo>
                  <a:close/>
                </a:path>
              </a:pathLst>
            </a:custGeom>
            <a:solidFill>
              <a:srgbClr val="F48989">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58" name="Freeform 1042"/>
            <p:cNvSpPr>
              <a:spLocks/>
            </p:cNvSpPr>
            <p:nvPr/>
          </p:nvSpPr>
          <p:spPr bwMode="auto">
            <a:xfrm>
              <a:off x="5112" y="142"/>
              <a:ext cx="60" cy="616"/>
            </a:xfrm>
            <a:custGeom>
              <a:avLst/>
              <a:gdLst>
                <a:gd name="T0" fmla="*/ 11 w 298"/>
                <a:gd name="T1" fmla="*/ 29 h 1233"/>
                <a:gd name="T2" fmla="*/ 0 w 298"/>
                <a:gd name="T3" fmla="*/ 0 h 1233"/>
                <a:gd name="T4" fmla="*/ 209 w 298"/>
                <a:gd name="T5" fmla="*/ 1233 h 1233"/>
                <a:gd name="T6" fmla="*/ 222 w 298"/>
                <a:gd name="T7" fmla="*/ 1231 h 1233"/>
                <a:gd name="T8" fmla="*/ 233 w 298"/>
                <a:gd name="T9" fmla="*/ 1230 h 1233"/>
                <a:gd name="T10" fmla="*/ 244 w 298"/>
                <a:gd name="T11" fmla="*/ 1228 h 1233"/>
                <a:gd name="T12" fmla="*/ 255 w 298"/>
                <a:gd name="T13" fmla="*/ 1227 h 1233"/>
                <a:gd name="T14" fmla="*/ 267 w 298"/>
                <a:gd name="T15" fmla="*/ 1224 h 1233"/>
                <a:gd name="T16" fmla="*/ 277 w 298"/>
                <a:gd name="T17" fmla="*/ 1223 h 1233"/>
                <a:gd name="T18" fmla="*/ 288 w 298"/>
                <a:gd name="T19" fmla="*/ 1221 h 1233"/>
                <a:gd name="T20" fmla="*/ 298 w 298"/>
                <a:gd name="T21" fmla="*/ 1219 h 1233"/>
                <a:gd name="T22" fmla="*/ 11 w 298"/>
                <a:gd name="T23" fmla="*/ 29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1233">
                  <a:moveTo>
                    <a:pt x="11" y="29"/>
                  </a:moveTo>
                  <a:lnTo>
                    <a:pt x="0" y="0"/>
                  </a:lnTo>
                  <a:lnTo>
                    <a:pt x="209" y="1233"/>
                  </a:lnTo>
                  <a:lnTo>
                    <a:pt x="222" y="1231"/>
                  </a:lnTo>
                  <a:lnTo>
                    <a:pt x="233" y="1230"/>
                  </a:lnTo>
                  <a:lnTo>
                    <a:pt x="244" y="1228"/>
                  </a:lnTo>
                  <a:lnTo>
                    <a:pt x="255" y="1227"/>
                  </a:lnTo>
                  <a:lnTo>
                    <a:pt x="267" y="1224"/>
                  </a:lnTo>
                  <a:lnTo>
                    <a:pt x="277" y="1223"/>
                  </a:lnTo>
                  <a:lnTo>
                    <a:pt x="288" y="1221"/>
                  </a:lnTo>
                  <a:lnTo>
                    <a:pt x="298" y="1219"/>
                  </a:lnTo>
                  <a:lnTo>
                    <a:pt x="11" y="29"/>
                  </a:lnTo>
                  <a:close/>
                </a:path>
              </a:pathLst>
            </a:custGeom>
            <a:solidFill>
              <a:srgbClr val="F27272">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59" name="Freeform 1043"/>
            <p:cNvSpPr>
              <a:spLocks/>
            </p:cNvSpPr>
            <p:nvPr/>
          </p:nvSpPr>
          <p:spPr bwMode="auto">
            <a:xfrm>
              <a:off x="5112" y="143"/>
              <a:ext cx="68" cy="612"/>
            </a:xfrm>
            <a:custGeom>
              <a:avLst/>
              <a:gdLst>
                <a:gd name="T0" fmla="*/ 14 w 340"/>
                <a:gd name="T1" fmla="*/ 36 h 1224"/>
                <a:gd name="T2" fmla="*/ 0 w 340"/>
                <a:gd name="T3" fmla="*/ 0 h 1224"/>
                <a:gd name="T4" fmla="*/ 252 w 340"/>
                <a:gd name="T5" fmla="*/ 1224 h 1224"/>
                <a:gd name="T6" fmla="*/ 265 w 340"/>
                <a:gd name="T7" fmla="*/ 1221 h 1224"/>
                <a:gd name="T8" fmla="*/ 276 w 340"/>
                <a:gd name="T9" fmla="*/ 1220 h 1224"/>
                <a:gd name="T10" fmla="*/ 288 w 340"/>
                <a:gd name="T11" fmla="*/ 1218 h 1224"/>
                <a:gd name="T12" fmla="*/ 299 w 340"/>
                <a:gd name="T13" fmla="*/ 1216 h 1224"/>
                <a:gd name="T14" fmla="*/ 310 w 340"/>
                <a:gd name="T15" fmla="*/ 1213 h 1224"/>
                <a:gd name="T16" fmla="*/ 321 w 340"/>
                <a:gd name="T17" fmla="*/ 1210 h 1224"/>
                <a:gd name="T18" fmla="*/ 330 w 340"/>
                <a:gd name="T19" fmla="*/ 1208 h 1224"/>
                <a:gd name="T20" fmla="*/ 340 w 340"/>
                <a:gd name="T21" fmla="*/ 1205 h 1224"/>
                <a:gd name="T22" fmla="*/ 14 w 340"/>
                <a:gd name="T23" fmla="*/ 36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224">
                  <a:moveTo>
                    <a:pt x="14" y="36"/>
                  </a:moveTo>
                  <a:lnTo>
                    <a:pt x="0" y="0"/>
                  </a:lnTo>
                  <a:lnTo>
                    <a:pt x="252" y="1224"/>
                  </a:lnTo>
                  <a:lnTo>
                    <a:pt x="265" y="1221"/>
                  </a:lnTo>
                  <a:lnTo>
                    <a:pt x="276" y="1220"/>
                  </a:lnTo>
                  <a:lnTo>
                    <a:pt x="288" y="1218"/>
                  </a:lnTo>
                  <a:lnTo>
                    <a:pt x="299" y="1216"/>
                  </a:lnTo>
                  <a:lnTo>
                    <a:pt x="310" y="1213"/>
                  </a:lnTo>
                  <a:lnTo>
                    <a:pt x="321" y="1210"/>
                  </a:lnTo>
                  <a:lnTo>
                    <a:pt x="330" y="1208"/>
                  </a:lnTo>
                  <a:lnTo>
                    <a:pt x="340" y="1205"/>
                  </a:lnTo>
                  <a:lnTo>
                    <a:pt x="14" y="36"/>
                  </a:lnTo>
                  <a:close/>
                </a:path>
              </a:pathLst>
            </a:custGeom>
            <a:solidFill>
              <a:srgbClr val="EF5B5B">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60" name="Freeform 1044"/>
            <p:cNvSpPr>
              <a:spLocks/>
            </p:cNvSpPr>
            <p:nvPr/>
          </p:nvSpPr>
          <p:spPr bwMode="auto">
            <a:xfrm>
              <a:off x="5113" y="144"/>
              <a:ext cx="76" cy="607"/>
            </a:xfrm>
            <a:custGeom>
              <a:avLst/>
              <a:gdLst>
                <a:gd name="T0" fmla="*/ 20 w 382"/>
                <a:gd name="T1" fmla="*/ 49 h 1213"/>
                <a:gd name="T2" fmla="*/ 0 w 382"/>
                <a:gd name="T3" fmla="*/ 0 h 1213"/>
                <a:gd name="T4" fmla="*/ 295 w 382"/>
                <a:gd name="T5" fmla="*/ 1213 h 1213"/>
                <a:gd name="T6" fmla="*/ 307 w 382"/>
                <a:gd name="T7" fmla="*/ 1210 h 1213"/>
                <a:gd name="T8" fmla="*/ 320 w 382"/>
                <a:gd name="T9" fmla="*/ 1207 h 1213"/>
                <a:gd name="T10" fmla="*/ 331 w 382"/>
                <a:gd name="T11" fmla="*/ 1205 h 1213"/>
                <a:gd name="T12" fmla="*/ 342 w 382"/>
                <a:gd name="T13" fmla="*/ 1201 h 1213"/>
                <a:gd name="T14" fmla="*/ 352 w 382"/>
                <a:gd name="T15" fmla="*/ 1199 h 1213"/>
                <a:gd name="T16" fmla="*/ 363 w 382"/>
                <a:gd name="T17" fmla="*/ 1195 h 1213"/>
                <a:gd name="T18" fmla="*/ 373 w 382"/>
                <a:gd name="T19" fmla="*/ 1192 h 1213"/>
                <a:gd name="T20" fmla="*/ 382 w 382"/>
                <a:gd name="T21" fmla="*/ 1189 h 1213"/>
                <a:gd name="T22" fmla="*/ 20 w 382"/>
                <a:gd name="T23" fmla="*/ 49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2" h="1213">
                  <a:moveTo>
                    <a:pt x="20" y="49"/>
                  </a:moveTo>
                  <a:lnTo>
                    <a:pt x="0" y="0"/>
                  </a:lnTo>
                  <a:lnTo>
                    <a:pt x="295" y="1213"/>
                  </a:lnTo>
                  <a:lnTo>
                    <a:pt x="307" y="1210"/>
                  </a:lnTo>
                  <a:lnTo>
                    <a:pt x="320" y="1207"/>
                  </a:lnTo>
                  <a:lnTo>
                    <a:pt x="331" y="1205"/>
                  </a:lnTo>
                  <a:lnTo>
                    <a:pt x="342" y="1201"/>
                  </a:lnTo>
                  <a:lnTo>
                    <a:pt x="352" y="1199"/>
                  </a:lnTo>
                  <a:lnTo>
                    <a:pt x="363" y="1195"/>
                  </a:lnTo>
                  <a:lnTo>
                    <a:pt x="373" y="1192"/>
                  </a:lnTo>
                  <a:lnTo>
                    <a:pt x="382" y="1189"/>
                  </a:lnTo>
                  <a:lnTo>
                    <a:pt x="20" y="49"/>
                  </a:lnTo>
                  <a:close/>
                </a:path>
              </a:pathLst>
            </a:custGeom>
            <a:solidFill>
              <a:srgbClr val="ED4242">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61" name="Freeform 1045"/>
            <p:cNvSpPr>
              <a:spLocks/>
            </p:cNvSpPr>
            <p:nvPr/>
          </p:nvSpPr>
          <p:spPr bwMode="auto">
            <a:xfrm>
              <a:off x="5113" y="146"/>
              <a:ext cx="84" cy="600"/>
            </a:xfrm>
            <a:custGeom>
              <a:avLst/>
              <a:gdLst>
                <a:gd name="T0" fmla="*/ 33 w 422"/>
                <a:gd name="T1" fmla="*/ 80 h 1200"/>
                <a:gd name="T2" fmla="*/ 0 w 422"/>
                <a:gd name="T3" fmla="*/ 0 h 1200"/>
                <a:gd name="T4" fmla="*/ 337 w 422"/>
                <a:gd name="T5" fmla="*/ 1200 h 1200"/>
                <a:gd name="T6" fmla="*/ 349 w 422"/>
                <a:gd name="T7" fmla="*/ 1197 h 1200"/>
                <a:gd name="T8" fmla="*/ 362 w 422"/>
                <a:gd name="T9" fmla="*/ 1192 h 1200"/>
                <a:gd name="T10" fmla="*/ 374 w 422"/>
                <a:gd name="T11" fmla="*/ 1189 h 1200"/>
                <a:gd name="T12" fmla="*/ 384 w 422"/>
                <a:gd name="T13" fmla="*/ 1184 h 1200"/>
                <a:gd name="T14" fmla="*/ 394 w 422"/>
                <a:gd name="T15" fmla="*/ 1181 h 1200"/>
                <a:gd name="T16" fmla="*/ 405 w 422"/>
                <a:gd name="T17" fmla="*/ 1176 h 1200"/>
                <a:gd name="T18" fmla="*/ 414 w 422"/>
                <a:gd name="T19" fmla="*/ 1172 h 1200"/>
                <a:gd name="T20" fmla="*/ 422 w 422"/>
                <a:gd name="T21" fmla="*/ 1167 h 1200"/>
                <a:gd name="T22" fmla="*/ 33 w 422"/>
                <a:gd name="T23" fmla="*/ 8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1200">
                  <a:moveTo>
                    <a:pt x="33" y="80"/>
                  </a:moveTo>
                  <a:lnTo>
                    <a:pt x="0" y="0"/>
                  </a:lnTo>
                  <a:lnTo>
                    <a:pt x="337" y="1200"/>
                  </a:lnTo>
                  <a:lnTo>
                    <a:pt x="349" y="1197"/>
                  </a:lnTo>
                  <a:lnTo>
                    <a:pt x="362" y="1192"/>
                  </a:lnTo>
                  <a:lnTo>
                    <a:pt x="374" y="1189"/>
                  </a:lnTo>
                  <a:lnTo>
                    <a:pt x="384" y="1184"/>
                  </a:lnTo>
                  <a:lnTo>
                    <a:pt x="394" y="1181"/>
                  </a:lnTo>
                  <a:lnTo>
                    <a:pt x="405" y="1176"/>
                  </a:lnTo>
                  <a:lnTo>
                    <a:pt x="414" y="1172"/>
                  </a:lnTo>
                  <a:lnTo>
                    <a:pt x="422" y="1167"/>
                  </a:lnTo>
                  <a:lnTo>
                    <a:pt x="33" y="80"/>
                  </a:lnTo>
                  <a:close/>
                </a:path>
              </a:pathLst>
            </a:custGeom>
            <a:solidFill>
              <a:srgbClr val="ED2D2D">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62" name="Freeform 1046"/>
            <p:cNvSpPr>
              <a:spLocks/>
            </p:cNvSpPr>
            <p:nvPr/>
          </p:nvSpPr>
          <p:spPr bwMode="auto">
            <a:xfrm>
              <a:off x="5113" y="146"/>
              <a:ext cx="92" cy="593"/>
            </a:xfrm>
            <a:custGeom>
              <a:avLst/>
              <a:gdLst>
                <a:gd name="T0" fmla="*/ 459 w 459"/>
                <a:gd name="T1" fmla="*/ 1139 h 1187"/>
                <a:gd name="T2" fmla="*/ 99 w 459"/>
                <a:gd name="T3" fmla="*/ 240 h 1187"/>
                <a:gd name="T4" fmla="*/ 0 w 459"/>
                <a:gd name="T5" fmla="*/ 0 h 1187"/>
                <a:gd name="T6" fmla="*/ 380 w 459"/>
                <a:gd name="T7" fmla="*/ 1187 h 1187"/>
                <a:gd name="T8" fmla="*/ 394 w 459"/>
                <a:gd name="T9" fmla="*/ 1181 h 1187"/>
                <a:gd name="T10" fmla="*/ 407 w 459"/>
                <a:gd name="T11" fmla="*/ 1175 h 1187"/>
                <a:gd name="T12" fmla="*/ 419 w 459"/>
                <a:gd name="T13" fmla="*/ 1170 h 1187"/>
                <a:gd name="T14" fmla="*/ 429 w 459"/>
                <a:gd name="T15" fmla="*/ 1164 h 1187"/>
                <a:gd name="T16" fmla="*/ 438 w 459"/>
                <a:gd name="T17" fmla="*/ 1158 h 1187"/>
                <a:gd name="T18" fmla="*/ 447 w 459"/>
                <a:gd name="T19" fmla="*/ 1151 h 1187"/>
                <a:gd name="T20" fmla="*/ 454 w 459"/>
                <a:gd name="T21" fmla="*/ 1146 h 1187"/>
                <a:gd name="T22" fmla="*/ 459 w 459"/>
                <a:gd name="T23" fmla="*/ 1139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9" h="1187">
                  <a:moveTo>
                    <a:pt x="459" y="1139"/>
                  </a:moveTo>
                  <a:lnTo>
                    <a:pt x="99" y="240"/>
                  </a:lnTo>
                  <a:lnTo>
                    <a:pt x="0" y="0"/>
                  </a:lnTo>
                  <a:lnTo>
                    <a:pt x="380" y="1187"/>
                  </a:lnTo>
                  <a:lnTo>
                    <a:pt x="394" y="1181"/>
                  </a:lnTo>
                  <a:lnTo>
                    <a:pt x="407" y="1175"/>
                  </a:lnTo>
                  <a:lnTo>
                    <a:pt x="419" y="1170"/>
                  </a:lnTo>
                  <a:lnTo>
                    <a:pt x="429" y="1164"/>
                  </a:lnTo>
                  <a:lnTo>
                    <a:pt x="438" y="1158"/>
                  </a:lnTo>
                  <a:lnTo>
                    <a:pt x="447" y="1151"/>
                  </a:lnTo>
                  <a:lnTo>
                    <a:pt x="454" y="1146"/>
                  </a:lnTo>
                  <a:lnTo>
                    <a:pt x="459" y="1139"/>
                  </a:lnTo>
                  <a:close/>
                </a:path>
              </a:pathLst>
            </a:custGeom>
            <a:solidFill>
              <a:srgbClr val="E8000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63" name="Freeform 1047"/>
            <p:cNvSpPr>
              <a:spLocks/>
            </p:cNvSpPr>
            <p:nvPr/>
          </p:nvSpPr>
          <p:spPr bwMode="auto">
            <a:xfrm>
              <a:off x="5112" y="142"/>
              <a:ext cx="94" cy="588"/>
            </a:xfrm>
            <a:custGeom>
              <a:avLst/>
              <a:gdLst>
                <a:gd name="T0" fmla="*/ 469 w 469"/>
                <a:gd name="T1" fmla="*/ 1123 h 1177"/>
                <a:gd name="T2" fmla="*/ 0 w 469"/>
                <a:gd name="T3" fmla="*/ 0 h 1177"/>
                <a:gd name="T4" fmla="*/ 423 w 469"/>
                <a:gd name="T5" fmla="*/ 1177 h 1177"/>
                <a:gd name="T6" fmla="*/ 433 w 469"/>
                <a:gd name="T7" fmla="*/ 1171 h 1177"/>
                <a:gd name="T8" fmla="*/ 442 w 469"/>
                <a:gd name="T9" fmla="*/ 1164 h 1177"/>
                <a:gd name="T10" fmla="*/ 451 w 469"/>
                <a:gd name="T11" fmla="*/ 1157 h 1177"/>
                <a:gd name="T12" fmla="*/ 457 w 469"/>
                <a:gd name="T13" fmla="*/ 1151 h 1177"/>
                <a:gd name="T14" fmla="*/ 462 w 469"/>
                <a:gd name="T15" fmla="*/ 1145 h 1177"/>
                <a:gd name="T16" fmla="*/ 466 w 469"/>
                <a:gd name="T17" fmla="*/ 1138 h 1177"/>
                <a:gd name="T18" fmla="*/ 468 w 469"/>
                <a:gd name="T19" fmla="*/ 1130 h 1177"/>
                <a:gd name="T20" fmla="*/ 469 w 469"/>
                <a:gd name="T21" fmla="*/ 1123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 h="1177">
                  <a:moveTo>
                    <a:pt x="469" y="1123"/>
                  </a:moveTo>
                  <a:lnTo>
                    <a:pt x="0" y="0"/>
                  </a:lnTo>
                  <a:lnTo>
                    <a:pt x="423" y="1177"/>
                  </a:lnTo>
                  <a:lnTo>
                    <a:pt x="433" y="1171"/>
                  </a:lnTo>
                  <a:lnTo>
                    <a:pt x="442" y="1164"/>
                  </a:lnTo>
                  <a:lnTo>
                    <a:pt x="451" y="1157"/>
                  </a:lnTo>
                  <a:lnTo>
                    <a:pt x="457" y="1151"/>
                  </a:lnTo>
                  <a:lnTo>
                    <a:pt x="462" y="1145"/>
                  </a:lnTo>
                  <a:lnTo>
                    <a:pt x="466" y="1138"/>
                  </a:lnTo>
                  <a:lnTo>
                    <a:pt x="468" y="1130"/>
                  </a:lnTo>
                  <a:lnTo>
                    <a:pt x="469" y="1123"/>
                  </a:lnTo>
                  <a:close/>
                </a:path>
              </a:pathLst>
            </a:custGeom>
            <a:solidFill>
              <a:srgbClr val="E5000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64" name="Freeform 1048"/>
            <p:cNvSpPr>
              <a:spLocks/>
            </p:cNvSpPr>
            <p:nvPr/>
          </p:nvSpPr>
          <p:spPr bwMode="auto">
            <a:xfrm>
              <a:off x="5085" y="134"/>
              <a:ext cx="26" cy="631"/>
            </a:xfrm>
            <a:custGeom>
              <a:avLst/>
              <a:gdLst>
                <a:gd name="T0" fmla="*/ 89 w 127"/>
                <a:gd name="T1" fmla="*/ 1263 h 1263"/>
                <a:gd name="T2" fmla="*/ 127 w 127"/>
                <a:gd name="T3" fmla="*/ 0 h 1263"/>
                <a:gd name="T4" fmla="*/ 119 w 127"/>
                <a:gd name="T5" fmla="*/ 16 h 1263"/>
                <a:gd name="T6" fmla="*/ 0 w 127"/>
                <a:gd name="T7" fmla="*/ 1258 h 1263"/>
                <a:gd name="T8" fmla="*/ 11 w 127"/>
                <a:gd name="T9" fmla="*/ 1260 h 1263"/>
                <a:gd name="T10" fmla="*/ 21 w 127"/>
                <a:gd name="T11" fmla="*/ 1260 h 1263"/>
                <a:gd name="T12" fmla="*/ 32 w 127"/>
                <a:gd name="T13" fmla="*/ 1261 h 1263"/>
                <a:gd name="T14" fmla="*/ 44 w 127"/>
                <a:gd name="T15" fmla="*/ 1261 h 1263"/>
                <a:gd name="T16" fmla="*/ 55 w 127"/>
                <a:gd name="T17" fmla="*/ 1262 h 1263"/>
                <a:gd name="T18" fmla="*/ 66 w 127"/>
                <a:gd name="T19" fmla="*/ 1262 h 1263"/>
                <a:gd name="T20" fmla="*/ 77 w 127"/>
                <a:gd name="T21" fmla="*/ 1263 h 1263"/>
                <a:gd name="T22" fmla="*/ 89 w 127"/>
                <a:gd name="T23"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63">
                  <a:moveTo>
                    <a:pt x="89" y="1263"/>
                  </a:moveTo>
                  <a:lnTo>
                    <a:pt x="127" y="0"/>
                  </a:lnTo>
                  <a:lnTo>
                    <a:pt x="119" y="16"/>
                  </a:lnTo>
                  <a:lnTo>
                    <a:pt x="0" y="1258"/>
                  </a:lnTo>
                  <a:lnTo>
                    <a:pt x="11" y="1260"/>
                  </a:lnTo>
                  <a:lnTo>
                    <a:pt x="21" y="1260"/>
                  </a:lnTo>
                  <a:lnTo>
                    <a:pt x="32" y="1261"/>
                  </a:lnTo>
                  <a:lnTo>
                    <a:pt x="44" y="1261"/>
                  </a:lnTo>
                  <a:lnTo>
                    <a:pt x="55" y="1262"/>
                  </a:lnTo>
                  <a:lnTo>
                    <a:pt x="66" y="1262"/>
                  </a:lnTo>
                  <a:lnTo>
                    <a:pt x="77" y="1263"/>
                  </a:lnTo>
                  <a:lnTo>
                    <a:pt x="89" y="1263"/>
                  </a:lnTo>
                  <a:close/>
                </a:path>
              </a:pathLst>
            </a:custGeom>
            <a:solidFill>
              <a:srgbClr val="FCE8E8">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65" name="Freeform 1049"/>
            <p:cNvSpPr>
              <a:spLocks/>
            </p:cNvSpPr>
            <p:nvPr/>
          </p:nvSpPr>
          <p:spPr bwMode="auto">
            <a:xfrm>
              <a:off x="5077" y="136"/>
              <a:ext cx="33" cy="628"/>
            </a:xfrm>
            <a:custGeom>
              <a:avLst/>
              <a:gdLst>
                <a:gd name="T0" fmla="*/ 88 w 167"/>
                <a:gd name="T1" fmla="*/ 1256 h 1256"/>
                <a:gd name="T2" fmla="*/ 167 w 167"/>
                <a:gd name="T3" fmla="*/ 0 h 1256"/>
                <a:gd name="T4" fmla="*/ 159 w 167"/>
                <a:gd name="T5" fmla="*/ 18 h 1256"/>
                <a:gd name="T6" fmla="*/ 0 w 167"/>
                <a:gd name="T7" fmla="*/ 1250 h 1256"/>
                <a:gd name="T8" fmla="*/ 10 w 167"/>
                <a:gd name="T9" fmla="*/ 1251 h 1256"/>
                <a:gd name="T10" fmla="*/ 21 w 167"/>
                <a:gd name="T11" fmla="*/ 1251 h 1256"/>
                <a:gd name="T12" fmla="*/ 31 w 167"/>
                <a:gd name="T13" fmla="*/ 1252 h 1256"/>
                <a:gd name="T14" fmla="*/ 43 w 167"/>
                <a:gd name="T15" fmla="*/ 1253 h 1256"/>
                <a:gd name="T16" fmla="*/ 54 w 167"/>
                <a:gd name="T17" fmla="*/ 1255 h 1256"/>
                <a:gd name="T18" fmla="*/ 65 w 167"/>
                <a:gd name="T19" fmla="*/ 1255 h 1256"/>
                <a:gd name="T20" fmla="*/ 76 w 167"/>
                <a:gd name="T21" fmla="*/ 1256 h 1256"/>
                <a:gd name="T22" fmla="*/ 88 w 167"/>
                <a:gd name="T23"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1256">
                  <a:moveTo>
                    <a:pt x="88" y="1256"/>
                  </a:moveTo>
                  <a:lnTo>
                    <a:pt x="167" y="0"/>
                  </a:lnTo>
                  <a:lnTo>
                    <a:pt x="159" y="18"/>
                  </a:lnTo>
                  <a:lnTo>
                    <a:pt x="0" y="1250"/>
                  </a:lnTo>
                  <a:lnTo>
                    <a:pt x="10" y="1251"/>
                  </a:lnTo>
                  <a:lnTo>
                    <a:pt x="21" y="1251"/>
                  </a:lnTo>
                  <a:lnTo>
                    <a:pt x="31" y="1252"/>
                  </a:lnTo>
                  <a:lnTo>
                    <a:pt x="43" y="1253"/>
                  </a:lnTo>
                  <a:lnTo>
                    <a:pt x="54" y="1255"/>
                  </a:lnTo>
                  <a:lnTo>
                    <a:pt x="65" y="1255"/>
                  </a:lnTo>
                  <a:lnTo>
                    <a:pt x="76" y="1256"/>
                  </a:lnTo>
                  <a:lnTo>
                    <a:pt x="88" y="1256"/>
                  </a:lnTo>
                  <a:close/>
                </a:path>
              </a:pathLst>
            </a:custGeom>
            <a:solidFill>
              <a:srgbClr val="F9CECE">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66" name="Freeform 1050"/>
            <p:cNvSpPr>
              <a:spLocks/>
            </p:cNvSpPr>
            <p:nvPr/>
          </p:nvSpPr>
          <p:spPr bwMode="auto">
            <a:xfrm>
              <a:off x="5068" y="138"/>
              <a:ext cx="42" cy="625"/>
            </a:xfrm>
            <a:custGeom>
              <a:avLst/>
              <a:gdLst>
                <a:gd name="T0" fmla="*/ 89 w 209"/>
                <a:gd name="T1" fmla="*/ 1249 h 1249"/>
                <a:gd name="T2" fmla="*/ 209 w 209"/>
                <a:gd name="T3" fmla="*/ 0 h 1249"/>
                <a:gd name="T4" fmla="*/ 200 w 209"/>
                <a:gd name="T5" fmla="*/ 22 h 1249"/>
                <a:gd name="T6" fmla="*/ 0 w 209"/>
                <a:gd name="T7" fmla="*/ 1241 h 1249"/>
                <a:gd name="T8" fmla="*/ 10 w 209"/>
                <a:gd name="T9" fmla="*/ 1243 h 1249"/>
                <a:gd name="T10" fmla="*/ 21 w 209"/>
                <a:gd name="T11" fmla="*/ 1244 h 1249"/>
                <a:gd name="T12" fmla="*/ 31 w 209"/>
                <a:gd name="T13" fmla="*/ 1245 h 1249"/>
                <a:gd name="T14" fmla="*/ 43 w 209"/>
                <a:gd name="T15" fmla="*/ 1246 h 1249"/>
                <a:gd name="T16" fmla="*/ 54 w 209"/>
                <a:gd name="T17" fmla="*/ 1247 h 1249"/>
                <a:gd name="T18" fmla="*/ 65 w 209"/>
                <a:gd name="T19" fmla="*/ 1247 h 1249"/>
                <a:gd name="T20" fmla="*/ 76 w 209"/>
                <a:gd name="T21" fmla="*/ 1248 h 1249"/>
                <a:gd name="T22" fmla="*/ 89 w 209"/>
                <a:gd name="T23" fmla="*/ 1249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1249">
                  <a:moveTo>
                    <a:pt x="89" y="1249"/>
                  </a:moveTo>
                  <a:lnTo>
                    <a:pt x="209" y="0"/>
                  </a:lnTo>
                  <a:lnTo>
                    <a:pt x="200" y="22"/>
                  </a:lnTo>
                  <a:lnTo>
                    <a:pt x="0" y="1241"/>
                  </a:lnTo>
                  <a:lnTo>
                    <a:pt x="10" y="1243"/>
                  </a:lnTo>
                  <a:lnTo>
                    <a:pt x="21" y="1244"/>
                  </a:lnTo>
                  <a:lnTo>
                    <a:pt x="31" y="1245"/>
                  </a:lnTo>
                  <a:lnTo>
                    <a:pt x="43" y="1246"/>
                  </a:lnTo>
                  <a:lnTo>
                    <a:pt x="54" y="1247"/>
                  </a:lnTo>
                  <a:lnTo>
                    <a:pt x="65" y="1247"/>
                  </a:lnTo>
                  <a:lnTo>
                    <a:pt x="76" y="1248"/>
                  </a:lnTo>
                  <a:lnTo>
                    <a:pt x="89" y="1249"/>
                  </a:lnTo>
                  <a:close/>
                </a:path>
              </a:pathLst>
            </a:custGeom>
            <a:solidFill>
              <a:srgbClr val="F9BABA">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67" name="Freeform 1051"/>
            <p:cNvSpPr>
              <a:spLocks/>
            </p:cNvSpPr>
            <p:nvPr/>
          </p:nvSpPr>
          <p:spPr bwMode="auto">
            <a:xfrm>
              <a:off x="5059" y="141"/>
              <a:ext cx="50" cy="620"/>
            </a:xfrm>
            <a:custGeom>
              <a:avLst/>
              <a:gdLst>
                <a:gd name="T0" fmla="*/ 89 w 251"/>
                <a:gd name="T1" fmla="*/ 1240 h 1240"/>
                <a:gd name="T2" fmla="*/ 251 w 251"/>
                <a:gd name="T3" fmla="*/ 0 h 1240"/>
                <a:gd name="T4" fmla="*/ 241 w 251"/>
                <a:gd name="T5" fmla="*/ 25 h 1240"/>
                <a:gd name="T6" fmla="*/ 0 w 251"/>
                <a:gd name="T7" fmla="*/ 1229 h 1240"/>
                <a:gd name="T8" fmla="*/ 10 w 251"/>
                <a:gd name="T9" fmla="*/ 1230 h 1240"/>
                <a:gd name="T10" fmla="*/ 21 w 251"/>
                <a:gd name="T11" fmla="*/ 1232 h 1240"/>
                <a:gd name="T12" fmla="*/ 32 w 251"/>
                <a:gd name="T13" fmla="*/ 1233 h 1240"/>
                <a:gd name="T14" fmla="*/ 43 w 251"/>
                <a:gd name="T15" fmla="*/ 1234 h 1240"/>
                <a:gd name="T16" fmla="*/ 54 w 251"/>
                <a:gd name="T17" fmla="*/ 1237 h 1240"/>
                <a:gd name="T18" fmla="*/ 65 w 251"/>
                <a:gd name="T19" fmla="*/ 1238 h 1240"/>
                <a:gd name="T20" fmla="*/ 77 w 251"/>
                <a:gd name="T21" fmla="*/ 1239 h 1240"/>
                <a:gd name="T22" fmla="*/ 89 w 251"/>
                <a:gd name="T23" fmla="*/ 12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1240">
                  <a:moveTo>
                    <a:pt x="89" y="1240"/>
                  </a:moveTo>
                  <a:lnTo>
                    <a:pt x="251" y="0"/>
                  </a:lnTo>
                  <a:lnTo>
                    <a:pt x="241" y="25"/>
                  </a:lnTo>
                  <a:lnTo>
                    <a:pt x="0" y="1229"/>
                  </a:lnTo>
                  <a:lnTo>
                    <a:pt x="10" y="1230"/>
                  </a:lnTo>
                  <a:lnTo>
                    <a:pt x="21" y="1232"/>
                  </a:lnTo>
                  <a:lnTo>
                    <a:pt x="32" y="1233"/>
                  </a:lnTo>
                  <a:lnTo>
                    <a:pt x="43" y="1234"/>
                  </a:lnTo>
                  <a:lnTo>
                    <a:pt x="54" y="1237"/>
                  </a:lnTo>
                  <a:lnTo>
                    <a:pt x="65" y="1238"/>
                  </a:lnTo>
                  <a:lnTo>
                    <a:pt x="77" y="1239"/>
                  </a:lnTo>
                  <a:lnTo>
                    <a:pt x="89" y="1240"/>
                  </a:lnTo>
                  <a:close/>
                </a:path>
              </a:pathLst>
            </a:custGeom>
            <a:solidFill>
              <a:srgbClr val="F7A3A3">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68" name="Freeform 1052"/>
            <p:cNvSpPr>
              <a:spLocks/>
            </p:cNvSpPr>
            <p:nvPr/>
          </p:nvSpPr>
          <p:spPr bwMode="auto">
            <a:xfrm>
              <a:off x="5050" y="143"/>
              <a:ext cx="59" cy="616"/>
            </a:xfrm>
            <a:custGeom>
              <a:avLst/>
              <a:gdLst>
                <a:gd name="T0" fmla="*/ 89 w 294"/>
                <a:gd name="T1" fmla="*/ 1231 h 1231"/>
                <a:gd name="T2" fmla="*/ 294 w 294"/>
                <a:gd name="T3" fmla="*/ 0 h 1231"/>
                <a:gd name="T4" fmla="*/ 281 w 294"/>
                <a:gd name="T5" fmla="*/ 31 h 1231"/>
                <a:gd name="T6" fmla="*/ 0 w 294"/>
                <a:gd name="T7" fmla="*/ 1217 h 1231"/>
                <a:gd name="T8" fmla="*/ 10 w 294"/>
                <a:gd name="T9" fmla="*/ 1219 h 1231"/>
                <a:gd name="T10" fmla="*/ 21 w 294"/>
                <a:gd name="T11" fmla="*/ 1221 h 1231"/>
                <a:gd name="T12" fmla="*/ 32 w 294"/>
                <a:gd name="T13" fmla="*/ 1222 h 1231"/>
                <a:gd name="T14" fmla="*/ 43 w 294"/>
                <a:gd name="T15" fmla="*/ 1225 h 1231"/>
                <a:gd name="T16" fmla="*/ 54 w 294"/>
                <a:gd name="T17" fmla="*/ 1226 h 1231"/>
                <a:gd name="T18" fmla="*/ 65 w 294"/>
                <a:gd name="T19" fmla="*/ 1228 h 1231"/>
                <a:gd name="T20" fmla="*/ 77 w 294"/>
                <a:gd name="T21" fmla="*/ 1229 h 1231"/>
                <a:gd name="T22" fmla="*/ 89 w 294"/>
                <a:gd name="T2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1231">
                  <a:moveTo>
                    <a:pt x="89" y="1231"/>
                  </a:moveTo>
                  <a:lnTo>
                    <a:pt x="294" y="0"/>
                  </a:lnTo>
                  <a:lnTo>
                    <a:pt x="281" y="31"/>
                  </a:lnTo>
                  <a:lnTo>
                    <a:pt x="0" y="1217"/>
                  </a:lnTo>
                  <a:lnTo>
                    <a:pt x="10" y="1219"/>
                  </a:lnTo>
                  <a:lnTo>
                    <a:pt x="21" y="1221"/>
                  </a:lnTo>
                  <a:lnTo>
                    <a:pt x="32" y="1222"/>
                  </a:lnTo>
                  <a:lnTo>
                    <a:pt x="43" y="1225"/>
                  </a:lnTo>
                  <a:lnTo>
                    <a:pt x="54" y="1226"/>
                  </a:lnTo>
                  <a:lnTo>
                    <a:pt x="65" y="1228"/>
                  </a:lnTo>
                  <a:lnTo>
                    <a:pt x="77" y="1229"/>
                  </a:lnTo>
                  <a:lnTo>
                    <a:pt x="89" y="1231"/>
                  </a:lnTo>
                  <a:close/>
                </a:path>
              </a:pathLst>
            </a:custGeom>
            <a:solidFill>
              <a:srgbClr val="F48989">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69" name="Freeform 1053"/>
            <p:cNvSpPr>
              <a:spLocks/>
            </p:cNvSpPr>
            <p:nvPr/>
          </p:nvSpPr>
          <p:spPr bwMode="auto">
            <a:xfrm>
              <a:off x="5041" y="146"/>
              <a:ext cx="67" cy="609"/>
            </a:xfrm>
            <a:custGeom>
              <a:avLst/>
              <a:gdLst>
                <a:gd name="T0" fmla="*/ 89 w 335"/>
                <a:gd name="T1" fmla="*/ 1219 h 1219"/>
                <a:gd name="T2" fmla="*/ 335 w 335"/>
                <a:gd name="T3" fmla="*/ 0 h 1219"/>
                <a:gd name="T4" fmla="*/ 319 w 335"/>
                <a:gd name="T5" fmla="*/ 40 h 1219"/>
                <a:gd name="T6" fmla="*/ 0 w 335"/>
                <a:gd name="T7" fmla="*/ 1200 h 1219"/>
                <a:gd name="T8" fmla="*/ 10 w 335"/>
                <a:gd name="T9" fmla="*/ 1203 h 1219"/>
                <a:gd name="T10" fmla="*/ 20 w 335"/>
                <a:gd name="T11" fmla="*/ 1205 h 1219"/>
                <a:gd name="T12" fmla="*/ 32 w 335"/>
                <a:gd name="T13" fmla="*/ 1207 h 1219"/>
                <a:gd name="T14" fmla="*/ 42 w 335"/>
                <a:gd name="T15" fmla="*/ 1210 h 1219"/>
                <a:gd name="T16" fmla="*/ 53 w 335"/>
                <a:gd name="T17" fmla="*/ 1212 h 1219"/>
                <a:gd name="T18" fmla="*/ 65 w 335"/>
                <a:gd name="T19" fmla="*/ 1214 h 1219"/>
                <a:gd name="T20" fmla="*/ 77 w 335"/>
                <a:gd name="T21" fmla="*/ 1216 h 1219"/>
                <a:gd name="T22" fmla="*/ 89 w 335"/>
                <a:gd name="T23" fmla="*/ 121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1219">
                  <a:moveTo>
                    <a:pt x="89" y="1219"/>
                  </a:moveTo>
                  <a:lnTo>
                    <a:pt x="335" y="0"/>
                  </a:lnTo>
                  <a:lnTo>
                    <a:pt x="319" y="40"/>
                  </a:lnTo>
                  <a:lnTo>
                    <a:pt x="0" y="1200"/>
                  </a:lnTo>
                  <a:lnTo>
                    <a:pt x="10" y="1203"/>
                  </a:lnTo>
                  <a:lnTo>
                    <a:pt x="20" y="1205"/>
                  </a:lnTo>
                  <a:lnTo>
                    <a:pt x="32" y="1207"/>
                  </a:lnTo>
                  <a:lnTo>
                    <a:pt x="42" y="1210"/>
                  </a:lnTo>
                  <a:lnTo>
                    <a:pt x="53" y="1212"/>
                  </a:lnTo>
                  <a:lnTo>
                    <a:pt x="65" y="1214"/>
                  </a:lnTo>
                  <a:lnTo>
                    <a:pt x="77" y="1216"/>
                  </a:lnTo>
                  <a:lnTo>
                    <a:pt x="89" y="1219"/>
                  </a:lnTo>
                  <a:close/>
                </a:path>
              </a:pathLst>
            </a:custGeom>
            <a:solidFill>
              <a:srgbClr val="F27272">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70" name="Freeform 1054"/>
            <p:cNvSpPr>
              <a:spLocks/>
            </p:cNvSpPr>
            <p:nvPr/>
          </p:nvSpPr>
          <p:spPr bwMode="auto">
            <a:xfrm>
              <a:off x="5033" y="149"/>
              <a:ext cx="75" cy="602"/>
            </a:xfrm>
            <a:custGeom>
              <a:avLst/>
              <a:gdLst>
                <a:gd name="T0" fmla="*/ 88 w 376"/>
                <a:gd name="T1" fmla="*/ 1205 h 1205"/>
                <a:gd name="T2" fmla="*/ 376 w 376"/>
                <a:gd name="T3" fmla="*/ 0 h 1205"/>
                <a:gd name="T4" fmla="*/ 353 w 376"/>
                <a:gd name="T5" fmla="*/ 56 h 1205"/>
                <a:gd name="T6" fmla="*/ 0 w 376"/>
                <a:gd name="T7" fmla="*/ 1181 h 1205"/>
                <a:gd name="T8" fmla="*/ 10 w 376"/>
                <a:gd name="T9" fmla="*/ 1184 h 1205"/>
                <a:gd name="T10" fmla="*/ 19 w 376"/>
                <a:gd name="T11" fmla="*/ 1188 h 1205"/>
                <a:gd name="T12" fmla="*/ 30 w 376"/>
                <a:gd name="T13" fmla="*/ 1191 h 1205"/>
                <a:gd name="T14" fmla="*/ 41 w 376"/>
                <a:gd name="T15" fmla="*/ 1193 h 1205"/>
                <a:gd name="T16" fmla="*/ 52 w 376"/>
                <a:gd name="T17" fmla="*/ 1197 h 1205"/>
                <a:gd name="T18" fmla="*/ 63 w 376"/>
                <a:gd name="T19" fmla="*/ 1199 h 1205"/>
                <a:gd name="T20" fmla="*/ 76 w 376"/>
                <a:gd name="T21" fmla="*/ 1202 h 1205"/>
                <a:gd name="T22" fmla="*/ 88 w 376"/>
                <a:gd name="T23" fmla="*/ 1205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6" h="1205">
                  <a:moveTo>
                    <a:pt x="88" y="1205"/>
                  </a:moveTo>
                  <a:lnTo>
                    <a:pt x="376" y="0"/>
                  </a:lnTo>
                  <a:lnTo>
                    <a:pt x="353" y="56"/>
                  </a:lnTo>
                  <a:lnTo>
                    <a:pt x="0" y="1181"/>
                  </a:lnTo>
                  <a:lnTo>
                    <a:pt x="10" y="1184"/>
                  </a:lnTo>
                  <a:lnTo>
                    <a:pt x="19" y="1188"/>
                  </a:lnTo>
                  <a:lnTo>
                    <a:pt x="30" y="1191"/>
                  </a:lnTo>
                  <a:lnTo>
                    <a:pt x="41" y="1193"/>
                  </a:lnTo>
                  <a:lnTo>
                    <a:pt x="52" y="1197"/>
                  </a:lnTo>
                  <a:lnTo>
                    <a:pt x="63" y="1199"/>
                  </a:lnTo>
                  <a:lnTo>
                    <a:pt x="76" y="1202"/>
                  </a:lnTo>
                  <a:lnTo>
                    <a:pt x="88" y="1205"/>
                  </a:lnTo>
                  <a:close/>
                </a:path>
              </a:pathLst>
            </a:custGeom>
            <a:solidFill>
              <a:srgbClr val="EF5B5B">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71" name="Freeform 1055"/>
            <p:cNvSpPr>
              <a:spLocks/>
            </p:cNvSpPr>
            <p:nvPr/>
          </p:nvSpPr>
          <p:spPr bwMode="auto">
            <a:xfrm>
              <a:off x="5024" y="152"/>
              <a:ext cx="83" cy="594"/>
            </a:xfrm>
            <a:custGeom>
              <a:avLst/>
              <a:gdLst>
                <a:gd name="T0" fmla="*/ 85 w 414"/>
                <a:gd name="T1" fmla="*/ 1187 h 1187"/>
                <a:gd name="T2" fmla="*/ 414 w 414"/>
                <a:gd name="T3" fmla="*/ 0 h 1187"/>
                <a:gd name="T4" fmla="*/ 375 w 414"/>
                <a:gd name="T5" fmla="*/ 94 h 1187"/>
                <a:gd name="T6" fmla="*/ 0 w 414"/>
                <a:gd name="T7" fmla="*/ 1156 h 1187"/>
                <a:gd name="T8" fmla="*/ 8 w 414"/>
                <a:gd name="T9" fmla="*/ 1160 h 1187"/>
                <a:gd name="T10" fmla="*/ 17 w 414"/>
                <a:gd name="T11" fmla="*/ 1164 h 1187"/>
                <a:gd name="T12" fmla="*/ 28 w 414"/>
                <a:gd name="T13" fmla="*/ 1168 h 1187"/>
                <a:gd name="T14" fmla="*/ 38 w 414"/>
                <a:gd name="T15" fmla="*/ 1173 h 1187"/>
                <a:gd name="T16" fmla="*/ 48 w 414"/>
                <a:gd name="T17" fmla="*/ 1176 h 1187"/>
                <a:gd name="T18" fmla="*/ 60 w 414"/>
                <a:gd name="T19" fmla="*/ 1181 h 1187"/>
                <a:gd name="T20" fmla="*/ 73 w 414"/>
                <a:gd name="T21" fmla="*/ 1184 h 1187"/>
                <a:gd name="T22" fmla="*/ 85 w 414"/>
                <a:gd name="T23"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4" h="1187">
                  <a:moveTo>
                    <a:pt x="85" y="1187"/>
                  </a:moveTo>
                  <a:lnTo>
                    <a:pt x="414" y="0"/>
                  </a:lnTo>
                  <a:lnTo>
                    <a:pt x="375" y="94"/>
                  </a:lnTo>
                  <a:lnTo>
                    <a:pt x="0" y="1156"/>
                  </a:lnTo>
                  <a:lnTo>
                    <a:pt x="8" y="1160"/>
                  </a:lnTo>
                  <a:lnTo>
                    <a:pt x="17" y="1164"/>
                  </a:lnTo>
                  <a:lnTo>
                    <a:pt x="28" y="1168"/>
                  </a:lnTo>
                  <a:lnTo>
                    <a:pt x="38" y="1173"/>
                  </a:lnTo>
                  <a:lnTo>
                    <a:pt x="48" y="1176"/>
                  </a:lnTo>
                  <a:lnTo>
                    <a:pt x="60" y="1181"/>
                  </a:lnTo>
                  <a:lnTo>
                    <a:pt x="73" y="1184"/>
                  </a:lnTo>
                  <a:lnTo>
                    <a:pt x="85" y="1187"/>
                  </a:lnTo>
                  <a:close/>
                </a:path>
              </a:pathLst>
            </a:custGeom>
            <a:solidFill>
              <a:srgbClr val="ED4242">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72" name="Freeform 1056"/>
            <p:cNvSpPr>
              <a:spLocks/>
            </p:cNvSpPr>
            <p:nvPr/>
          </p:nvSpPr>
          <p:spPr bwMode="auto">
            <a:xfrm>
              <a:off x="5017" y="157"/>
              <a:ext cx="90" cy="582"/>
            </a:xfrm>
            <a:custGeom>
              <a:avLst/>
              <a:gdLst>
                <a:gd name="T0" fmla="*/ 449 w 449"/>
                <a:gd name="T1" fmla="*/ 0 h 1165"/>
                <a:gd name="T2" fmla="*/ 334 w 449"/>
                <a:gd name="T3" fmla="*/ 275 h 1165"/>
                <a:gd name="T4" fmla="*/ 0 w 449"/>
                <a:gd name="T5" fmla="*/ 1118 h 1165"/>
                <a:gd name="T6" fmla="*/ 6 w 449"/>
                <a:gd name="T7" fmla="*/ 1125 h 1165"/>
                <a:gd name="T8" fmla="*/ 13 w 449"/>
                <a:gd name="T9" fmla="*/ 1131 h 1165"/>
                <a:gd name="T10" fmla="*/ 22 w 449"/>
                <a:gd name="T11" fmla="*/ 1136 h 1165"/>
                <a:gd name="T12" fmla="*/ 31 w 449"/>
                <a:gd name="T13" fmla="*/ 1143 h 1165"/>
                <a:gd name="T14" fmla="*/ 42 w 449"/>
                <a:gd name="T15" fmla="*/ 1149 h 1165"/>
                <a:gd name="T16" fmla="*/ 53 w 449"/>
                <a:gd name="T17" fmla="*/ 1155 h 1165"/>
                <a:gd name="T18" fmla="*/ 67 w 449"/>
                <a:gd name="T19" fmla="*/ 1159 h 1165"/>
                <a:gd name="T20" fmla="*/ 80 w 449"/>
                <a:gd name="T21" fmla="*/ 1165 h 1165"/>
                <a:gd name="T22" fmla="*/ 449 w 449"/>
                <a:gd name="T23"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9" h="1165">
                  <a:moveTo>
                    <a:pt x="449" y="0"/>
                  </a:moveTo>
                  <a:lnTo>
                    <a:pt x="334" y="275"/>
                  </a:lnTo>
                  <a:lnTo>
                    <a:pt x="0" y="1118"/>
                  </a:lnTo>
                  <a:lnTo>
                    <a:pt x="6" y="1125"/>
                  </a:lnTo>
                  <a:lnTo>
                    <a:pt x="13" y="1131"/>
                  </a:lnTo>
                  <a:lnTo>
                    <a:pt x="22" y="1136"/>
                  </a:lnTo>
                  <a:lnTo>
                    <a:pt x="31" y="1143"/>
                  </a:lnTo>
                  <a:lnTo>
                    <a:pt x="42" y="1149"/>
                  </a:lnTo>
                  <a:lnTo>
                    <a:pt x="53" y="1155"/>
                  </a:lnTo>
                  <a:lnTo>
                    <a:pt x="67" y="1159"/>
                  </a:lnTo>
                  <a:lnTo>
                    <a:pt x="80" y="1165"/>
                  </a:lnTo>
                  <a:lnTo>
                    <a:pt x="449" y="0"/>
                  </a:lnTo>
                  <a:close/>
                </a:path>
              </a:pathLst>
            </a:custGeom>
            <a:solidFill>
              <a:srgbClr val="ED2D2D">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73" name="Freeform 1057"/>
            <p:cNvSpPr>
              <a:spLocks/>
            </p:cNvSpPr>
            <p:nvPr/>
          </p:nvSpPr>
          <p:spPr bwMode="auto">
            <a:xfrm>
              <a:off x="5015" y="164"/>
              <a:ext cx="90" cy="567"/>
            </a:xfrm>
            <a:custGeom>
              <a:avLst/>
              <a:gdLst>
                <a:gd name="T0" fmla="*/ 452 w 452"/>
                <a:gd name="T1" fmla="*/ 0 h 1135"/>
                <a:gd name="T2" fmla="*/ 0 w 452"/>
                <a:gd name="T3" fmla="*/ 1080 h 1135"/>
                <a:gd name="T4" fmla="*/ 1 w 452"/>
                <a:gd name="T5" fmla="*/ 1087 h 1135"/>
                <a:gd name="T6" fmla="*/ 3 w 452"/>
                <a:gd name="T7" fmla="*/ 1095 h 1135"/>
                <a:gd name="T8" fmla="*/ 7 w 452"/>
                <a:gd name="T9" fmla="*/ 1102 h 1135"/>
                <a:gd name="T10" fmla="*/ 12 w 452"/>
                <a:gd name="T11" fmla="*/ 1108 h 1135"/>
                <a:gd name="T12" fmla="*/ 19 w 452"/>
                <a:gd name="T13" fmla="*/ 1115 h 1135"/>
                <a:gd name="T14" fmla="*/ 28 w 452"/>
                <a:gd name="T15" fmla="*/ 1122 h 1135"/>
                <a:gd name="T16" fmla="*/ 37 w 452"/>
                <a:gd name="T17" fmla="*/ 1129 h 1135"/>
                <a:gd name="T18" fmla="*/ 48 w 452"/>
                <a:gd name="T19" fmla="*/ 1135 h 1135"/>
                <a:gd name="T20" fmla="*/ 452 w 452"/>
                <a:gd name="T21"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2" h="1135">
                  <a:moveTo>
                    <a:pt x="452" y="0"/>
                  </a:moveTo>
                  <a:lnTo>
                    <a:pt x="0" y="1080"/>
                  </a:lnTo>
                  <a:lnTo>
                    <a:pt x="1" y="1087"/>
                  </a:lnTo>
                  <a:lnTo>
                    <a:pt x="3" y="1095"/>
                  </a:lnTo>
                  <a:lnTo>
                    <a:pt x="7" y="1102"/>
                  </a:lnTo>
                  <a:lnTo>
                    <a:pt x="12" y="1108"/>
                  </a:lnTo>
                  <a:lnTo>
                    <a:pt x="19" y="1115"/>
                  </a:lnTo>
                  <a:lnTo>
                    <a:pt x="28" y="1122"/>
                  </a:lnTo>
                  <a:lnTo>
                    <a:pt x="37" y="1129"/>
                  </a:lnTo>
                  <a:lnTo>
                    <a:pt x="48" y="1135"/>
                  </a:lnTo>
                  <a:lnTo>
                    <a:pt x="452" y="0"/>
                  </a:lnTo>
                  <a:close/>
                </a:path>
              </a:pathLst>
            </a:custGeom>
            <a:solidFill>
              <a:srgbClr val="EA1616">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3874" name="Freeform 1058"/>
            <p:cNvSpPr>
              <a:spLocks/>
            </p:cNvSpPr>
            <p:nvPr/>
          </p:nvSpPr>
          <p:spPr bwMode="auto">
            <a:xfrm>
              <a:off x="5015" y="189"/>
              <a:ext cx="86" cy="529"/>
            </a:xfrm>
            <a:custGeom>
              <a:avLst/>
              <a:gdLst>
                <a:gd name="T0" fmla="*/ 0 w 430"/>
                <a:gd name="T1" fmla="*/ 1028 h 1056"/>
                <a:gd name="T2" fmla="*/ 1 w 430"/>
                <a:gd name="T3" fmla="*/ 1036 h 1056"/>
                <a:gd name="T4" fmla="*/ 3 w 430"/>
                <a:gd name="T5" fmla="*/ 1043 h 1056"/>
                <a:gd name="T6" fmla="*/ 7 w 430"/>
                <a:gd name="T7" fmla="*/ 1050 h 1056"/>
                <a:gd name="T8" fmla="*/ 12 w 430"/>
                <a:gd name="T9" fmla="*/ 1056 h 1056"/>
                <a:gd name="T10" fmla="*/ 430 w 430"/>
                <a:gd name="T11" fmla="*/ 0 h 1056"/>
                <a:gd name="T12" fmla="*/ 0 w 430"/>
                <a:gd name="T13" fmla="*/ 1028 h 1056"/>
              </a:gdLst>
              <a:ahLst/>
              <a:cxnLst>
                <a:cxn ang="0">
                  <a:pos x="T0" y="T1"/>
                </a:cxn>
                <a:cxn ang="0">
                  <a:pos x="T2" y="T3"/>
                </a:cxn>
                <a:cxn ang="0">
                  <a:pos x="T4" y="T5"/>
                </a:cxn>
                <a:cxn ang="0">
                  <a:pos x="T6" y="T7"/>
                </a:cxn>
                <a:cxn ang="0">
                  <a:pos x="T8" y="T9"/>
                </a:cxn>
                <a:cxn ang="0">
                  <a:pos x="T10" y="T11"/>
                </a:cxn>
                <a:cxn ang="0">
                  <a:pos x="T12" y="T13"/>
                </a:cxn>
              </a:cxnLst>
              <a:rect l="0" t="0" r="r" b="b"/>
              <a:pathLst>
                <a:path w="430" h="1056">
                  <a:moveTo>
                    <a:pt x="0" y="1028"/>
                  </a:moveTo>
                  <a:lnTo>
                    <a:pt x="1" y="1036"/>
                  </a:lnTo>
                  <a:lnTo>
                    <a:pt x="3" y="1043"/>
                  </a:lnTo>
                  <a:lnTo>
                    <a:pt x="7" y="1050"/>
                  </a:lnTo>
                  <a:lnTo>
                    <a:pt x="12" y="1056"/>
                  </a:lnTo>
                  <a:lnTo>
                    <a:pt x="430" y="0"/>
                  </a:lnTo>
                  <a:lnTo>
                    <a:pt x="0" y="1028"/>
                  </a:lnTo>
                  <a:close/>
                </a:path>
              </a:pathLst>
            </a:custGeom>
            <a:solidFill>
              <a:srgbClr val="E5000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163875" name="Group 1059"/>
          <p:cNvGrpSpPr>
            <a:grpSpLocks noChangeAspect="1"/>
          </p:cNvGrpSpPr>
          <p:nvPr/>
        </p:nvGrpSpPr>
        <p:grpSpPr bwMode="auto">
          <a:xfrm rot="-3128487">
            <a:off x="2174082" y="5826918"/>
            <a:ext cx="228600" cy="157163"/>
            <a:chOff x="3876" y="1981"/>
            <a:chExt cx="822" cy="548"/>
          </a:xfrm>
        </p:grpSpPr>
        <p:grpSp>
          <p:nvGrpSpPr>
            <p:cNvPr id="163876" name="Group 1060"/>
            <p:cNvGrpSpPr>
              <a:grpSpLocks noChangeAspect="1"/>
            </p:cNvGrpSpPr>
            <p:nvPr/>
          </p:nvGrpSpPr>
          <p:grpSpPr bwMode="auto">
            <a:xfrm>
              <a:off x="3876" y="2087"/>
              <a:ext cx="822" cy="442"/>
              <a:chOff x="3728" y="2307"/>
              <a:chExt cx="822" cy="442"/>
            </a:xfrm>
          </p:grpSpPr>
          <p:sp>
            <p:nvSpPr>
              <p:cNvPr id="163877" name="Freeform 1061"/>
              <p:cNvSpPr>
                <a:spLocks noChangeAspect="1"/>
              </p:cNvSpPr>
              <p:nvPr/>
            </p:nvSpPr>
            <p:spPr bwMode="auto">
              <a:xfrm>
                <a:off x="3728" y="2541"/>
                <a:ext cx="808" cy="206"/>
              </a:xfrm>
              <a:custGeom>
                <a:avLst/>
                <a:gdLst>
                  <a:gd name="T0" fmla="*/ 0 w 4004"/>
                  <a:gd name="T1" fmla="*/ 0 h 1276"/>
                  <a:gd name="T2" fmla="*/ 4004 w 4004"/>
                  <a:gd name="T3" fmla="*/ 1276 h 1276"/>
                </a:gdLst>
                <a:ahLst/>
                <a:cxnLst>
                  <a:cxn ang="0">
                    <a:pos x="T0" y="T1"/>
                  </a:cxn>
                  <a:cxn ang="0">
                    <a:pos x="T2" y="T3"/>
                  </a:cxn>
                </a:cxnLst>
                <a:rect l="0" t="0" r="r" b="b"/>
                <a:pathLst>
                  <a:path w="4004" h="1276">
                    <a:moveTo>
                      <a:pt x="0" y="0"/>
                    </a:moveTo>
                    <a:lnTo>
                      <a:pt x="4004" y="1276"/>
                    </a:lnTo>
                  </a:path>
                </a:pathLst>
              </a:custGeom>
              <a:solidFill>
                <a:schemeClr val="bg2"/>
              </a:solidFill>
              <a:ln w="9525" cmpd="sng">
                <a:solidFill>
                  <a:srgbClr val="80000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78" name="Freeform 1062"/>
              <p:cNvSpPr>
                <a:spLocks noChangeAspect="1"/>
              </p:cNvSpPr>
              <p:nvPr/>
            </p:nvSpPr>
            <p:spPr bwMode="auto">
              <a:xfrm>
                <a:off x="3741" y="2307"/>
                <a:ext cx="808" cy="143"/>
              </a:xfrm>
              <a:custGeom>
                <a:avLst/>
                <a:gdLst>
                  <a:gd name="T0" fmla="*/ 0 w 4004"/>
                  <a:gd name="T1" fmla="*/ 0 h 1276"/>
                  <a:gd name="T2" fmla="*/ 4004 w 4004"/>
                  <a:gd name="T3" fmla="*/ 1276 h 1276"/>
                </a:gdLst>
                <a:ahLst/>
                <a:cxnLst>
                  <a:cxn ang="0">
                    <a:pos x="T0" y="T1"/>
                  </a:cxn>
                  <a:cxn ang="0">
                    <a:pos x="T2" y="T3"/>
                  </a:cxn>
                </a:cxnLst>
                <a:rect l="0" t="0" r="r" b="b"/>
                <a:pathLst>
                  <a:path w="4004" h="1276">
                    <a:moveTo>
                      <a:pt x="0" y="0"/>
                    </a:moveTo>
                    <a:lnTo>
                      <a:pt x="4004" y="1276"/>
                    </a:lnTo>
                  </a:path>
                </a:pathLst>
              </a:custGeom>
              <a:solidFill>
                <a:schemeClr val="bg2"/>
              </a:solidFill>
              <a:ln w="9525" cmpd="sng">
                <a:solidFill>
                  <a:srgbClr val="800000"/>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79" name="Freeform 1063"/>
              <p:cNvSpPr>
                <a:spLocks noChangeAspect="1"/>
              </p:cNvSpPr>
              <p:nvPr/>
            </p:nvSpPr>
            <p:spPr bwMode="auto">
              <a:xfrm>
                <a:off x="4348" y="2416"/>
                <a:ext cx="202" cy="333"/>
              </a:xfrm>
              <a:custGeom>
                <a:avLst/>
                <a:gdLst>
                  <a:gd name="T0" fmla="*/ 43 w 878"/>
                  <a:gd name="T1" fmla="*/ 0 h 1778"/>
                  <a:gd name="T2" fmla="*/ 878 w 878"/>
                  <a:gd name="T3" fmla="*/ 182 h 1778"/>
                  <a:gd name="T4" fmla="*/ 794 w 878"/>
                  <a:gd name="T5" fmla="*/ 1778 h 1778"/>
                  <a:gd name="T6" fmla="*/ 0 w 878"/>
                  <a:gd name="T7" fmla="*/ 1531 h 1778"/>
                  <a:gd name="T8" fmla="*/ 43 w 878"/>
                  <a:gd name="T9" fmla="*/ 0 h 1778"/>
                </a:gdLst>
                <a:ahLst/>
                <a:cxnLst>
                  <a:cxn ang="0">
                    <a:pos x="T0" y="T1"/>
                  </a:cxn>
                  <a:cxn ang="0">
                    <a:pos x="T2" y="T3"/>
                  </a:cxn>
                  <a:cxn ang="0">
                    <a:pos x="T4" y="T5"/>
                  </a:cxn>
                  <a:cxn ang="0">
                    <a:pos x="T6" y="T7"/>
                  </a:cxn>
                  <a:cxn ang="0">
                    <a:pos x="T8" y="T9"/>
                  </a:cxn>
                </a:cxnLst>
                <a:rect l="0" t="0" r="r" b="b"/>
                <a:pathLst>
                  <a:path w="878" h="1778">
                    <a:moveTo>
                      <a:pt x="43" y="0"/>
                    </a:moveTo>
                    <a:lnTo>
                      <a:pt x="878" y="182"/>
                    </a:lnTo>
                    <a:lnTo>
                      <a:pt x="794" y="1778"/>
                    </a:lnTo>
                    <a:lnTo>
                      <a:pt x="0" y="1531"/>
                    </a:lnTo>
                    <a:lnTo>
                      <a:pt x="43" y="0"/>
                    </a:lnTo>
                    <a:close/>
                  </a:path>
                </a:pathLst>
              </a:custGeom>
              <a:gradFill rotWithShape="0">
                <a:gsLst>
                  <a:gs pos="0">
                    <a:srgbClr val="0066FF"/>
                  </a:gs>
                  <a:gs pos="50000">
                    <a:srgbClr val="0066FF">
                      <a:gamma/>
                      <a:tint val="40000"/>
                      <a:invGamma/>
                    </a:srgbClr>
                  </a:gs>
                  <a:gs pos="100000">
                    <a:srgbClr val="0066FF"/>
                  </a:gs>
                </a:gsLst>
                <a:lin ang="2700000" scaled="1"/>
              </a:gradFill>
              <a:ln w="9525" cmpd="sng">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80" name="Freeform 1064"/>
              <p:cNvSpPr>
                <a:spLocks noChangeAspect="1"/>
              </p:cNvSpPr>
              <p:nvPr/>
            </p:nvSpPr>
            <p:spPr bwMode="auto">
              <a:xfrm>
                <a:off x="4173" y="2384"/>
                <a:ext cx="178" cy="316"/>
              </a:xfrm>
              <a:custGeom>
                <a:avLst/>
                <a:gdLst>
                  <a:gd name="T0" fmla="*/ 24 w 776"/>
                  <a:gd name="T1" fmla="*/ 0 h 1684"/>
                  <a:gd name="T2" fmla="*/ 776 w 776"/>
                  <a:gd name="T3" fmla="*/ 164 h 1684"/>
                  <a:gd name="T4" fmla="*/ 744 w 776"/>
                  <a:gd name="T5" fmla="*/ 1684 h 1684"/>
                  <a:gd name="T6" fmla="*/ 0 w 776"/>
                  <a:gd name="T7" fmla="*/ 1444 h 1684"/>
                  <a:gd name="T8" fmla="*/ 24 w 776"/>
                  <a:gd name="T9" fmla="*/ 0 h 1684"/>
                </a:gdLst>
                <a:ahLst/>
                <a:cxnLst>
                  <a:cxn ang="0">
                    <a:pos x="T0" y="T1"/>
                  </a:cxn>
                  <a:cxn ang="0">
                    <a:pos x="T2" y="T3"/>
                  </a:cxn>
                  <a:cxn ang="0">
                    <a:pos x="T4" y="T5"/>
                  </a:cxn>
                  <a:cxn ang="0">
                    <a:pos x="T6" y="T7"/>
                  </a:cxn>
                  <a:cxn ang="0">
                    <a:pos x="T8" y="T9"/>
                  </a:cxn>
                </a:cxnLst>
                <a:rect l="0" t="0" r="r" b="b"/>
                <a:pathLst>
                  <a:path w="776" h="1684">
                    <a:moveTo>
                      <a:pt x="24" y="0"/>
                    </a:moveTo>
                    <a:lnTo>
                      <a:pt x="776" y="164"/>
                    </a:lnTo>
                    <a:lnTo>
                      <a:pt x="744" y="1684"/>
                    </a:lnTo>
                    <a:lnTo>
                      <a:pt x="0" y="1444"/>
                    </a:lnTo>
                    <a:lnTo>
                      <a:pt x="24" y="0"/>
                    </a:lnTo>
                    <a:close/>
                  </a:path>
                </a:pathLst>
              </a:custGeom>
              <a:gradFill rotWithShape="0">
                <a:gsLst>
                  <a:gs pos="0">
                    <a:srgbClr val="0066FF"/>
                  </a:gs>
                  <a:gs pos="50000">
                    <a:srgbClr val="0066FF">
                      <a:gamma/>
                      <a:tint val="33333"/>
                      <a:invGamma/>
                    </a:srgbClr>
                  </a:gs>
                  <a:gs pos="100000">
                    <a:srgbClr val="0066FF"/>
                  </a:gs>
                </a:gsLst>
                <a:lin ang="2700000" scaled="1"/>
              </a:gradFill>
              <a:ln w="9525" cmpd="sng">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81" name="Freeform 1065"/>
              <p:cNvSpPr>
                <a:spLocks noChangeAspect="1"/>
              </p:cNvSpPr>
              <p:nvPr/>
            </p:nvSpPr>
            <p:spPr bwMode="auto">
              <a:xfrm>
                <a:off x="4009" y="2357"/>
                <a:ext cx="164" cy="296"/>
              </a:xfrm>
              <a:custGeom>
                <a:avLst/>
                <a:gdLst>
                  <a:gd name="T0" fmla="*/ 20 w 712"/>
                  <a:gd name="T1" fmla="*/ 0 h 1580"/>
                  <a:gd name="T2" fmla="*/ 712 w 712"/>
                  <a:gd name="T3" fmla="*/ 136 h 1580"/>
                  <a:gd name="T4" fmla="*/ 688 w 712"/>
                  <a:gd name="T5" fmla="*/ 1580 h 1580"/>
                  <a:gd name="T6" fmla="*/ 0 w 712"/>
                  <a:gd name="T7" fmla="*/ 1364 h 1580"/>
                  <a:gd name="T8" fmla="*/ 20 w 712"/>
                  <a:gd name="T9" fmla="*/ 0 h 1580"/>
                </a:gdLst>
                <a:ahLst/>
                <a:cxnLst>
                  <a:cxn ang="0">
                    <a:pos x="T0" y="T1"/>
                  </a:cxn>
                  <a:cxn ang="0">
                    <a:pos x="T2" y="T3"/>
                  </a:cxn>
                  <a:cxn ang="0">
                    <a:pos x="T4" y="T5"/>
                  </a:cxn>
                  <a:cxn ang="0">
                    <a:pos x="T6" y="T7"/>
                  </a:cxn>
                  <a:cxn ang="0">
                    <a:pos x="T8" y="T9"/>
                  </a:cxn>
                </a:cxnLst>
                <a:rect l="0" t="0" r="r" b="b"/>
                <a:pathLst>
                  <a:path w="712" h="1580">
                    <a:moveTo>
                      <a:pt x="20" y="0"/>
                    </a:moveTo>
                    <a:lnTo>
                      <a:pt x="712" y="136"/>
                    </a:lnTo>
                    <a:lnTo>
                      <a:pt x="688" y="1580"/>
                    </a:lnTo>
                    <a:lnTo>
                      <a:pt x="0" y="1364"/>
                    </a:lnTo>
                    <a:lnTo>
                      <a:pt x="20" y="0"/>
                    </a:lnTo>
                    <a:close/>
                  </a:path>
                </a:pathLst>
              </a:custGeom>
              <a:gradFill rotWithShape="0">
                <a:gsLst>
                  <a:gs pos="0">
                    <a:srgbClr val="FFFF99"/>
                  </a:gs>
                  <a:gs pos="100000">
                    <a:srgbClr val="0066FF"/>
                  </a:gs>
                </a:gsLst>
                <a:lin ang="2700000" scaled="1"/>
              </a:gradFill>
              <a:ln w="9525" cmpd="sng">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82" name="Freeform 1066"/>
              <p:cNvSpPr>
                <a:spLocks noChangeAspect="1"/>
              </p:cNvSpPr>
              <p:nvPr/>
            </p:nvSpPr>
            <p:spPr bwMode="auto">
              <a:xfrm>
                <a:off x="3864" y="2330"/>
                <a:ext cx="143" cy="282"/>
              </a:xfrm>
              <a:custGeom>
                <a:avLst/>
                <a:gdLst>
                  <a:gd name="T0" fmla="*/ 12 w 624"/>
                  <a:gd name="T1" fmla="*/ 0 h 1504"/>
                  <a:gd name="T2" fmla="*/ 624 w 624"/>
                  <a:gd name="T3" fmla="*/ 136 h 1504"/>
                  <a:gd name="T4" fmla="*/ 608 w 624"/>
                  <a:gd name="T5" fmla="*/ 1504 h 1504"/>
                  <a:gd name="T6" fmla="*/ 0 w 624"/>
                  <a:gd name="T7" fmla="*/ 1316 h 1504"/>
                  <a:gd name="T8" fmla="*/ 12 w 624"/>
                  <a:gd name="T9" fmla="*/ 0 h 1504"/>
                </a:gdLst>
                <a:ahLst/>
                <a:cxnLst>
                  <a:cxn ang="0">
                    <a:pos x="T0" y="T1"/>
                  </a:cxn>
                  <a:cxn ang="0">
                    <a:pos x="T2" y="T3"/>
                  </a:cxn>
                  <a:cxn ang="0">
                    <a:pos x="T4" y="T5"/>
                  </a:cxn>
                  <a:cxn ang="0">
                    <a:pos x="T6" y="T7"/>
                  </a:cxn>
                  <a:cxn ang="0">
                    <a:pos x="T8" y="T9"/>
                  </a:cxn>
                </a:cxnLst>
                <a:rect l="0" t="0" r="r" b="b"/>
                <a:pathLst>
                  <a:path w="624" h="1504">
                    <a:moveTo>
                      <a:pt x="12" y="0"/>
                    </a:moveTo>
                    <a:lnTo>
                      <a:pt x="624" y="136"/>
                    </a:lnTo>
                    <a:lnTo>
                      <a:pt x="608" y="1504"/>
                    </a:lnTo>
                    <a:lnTo>
                      <a:pt x="0" y="1316"/>
                    </a:lnTo>
                    <a:lnTo>
                      <a:pt x="12" y="0"/>
                    </a:lnTo>
                    <a:close/>
                  </a:path>
                </a:pathLst>
              </a:custGeom>
              <a:gradFill rotWithShape="0">
                <a:gsLst>
                  <a:gs pos="0">
                    <a:srgbClr val="0066FF"/>
                  </a:gs>
                  <a:gs pos="100000">
                    <a:srgbClr val="FFFF99"/>
                  </a:gs>
                </a:gsLst>
                <a:lin ang="2700000" scaled="1"/>
              </a:gradFill>
              <a:ln w="9525" cmpd="sng">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83" name="Freeform 1067"/>
              <p:cNvSpPr>
                <a:spLocks noChangeAspect="1"/>
              </p:cNvSpPr>
              <p:nvPr/>
            </p:nvSpPr>
            <p:spPr bwMode="auto">
              <a:xfrm>
                <a:off x="3730" y="2308"/>
                <a:ext cx="132" cy="267"/>
              </a:xfrm>
              <a:custGeom>
                <a:avLst/>
                <a:gdLst>
                  <a:gd name="T0" fmla="*/ 36 w 572"/>
                  <a:gd name="T1" fmla="*/ 0 h 1424"/>
                  <a:gd name="T2" fmla="*/ 572 w 572"/>
                  <a:gd name="T3" fmla="*/ 112 h 1424"/>
                  <a:gd name="T4" fmla="*/ 564 w 572"/>
                  <a:gd name="T5" fmla="*/ 1424 h 1424"/>
                  <a:gd name="T6" fmla="*/ 0 w 572"/>
                  <a:gd name="T7" fmla="*/ 1248 h 1424"/>
                  <a:gd name="T8" fmla="*/ 36 w 572"/>
                  <a:gd name="T9" fmla="*/ 0 h 1424"/>
                </a:gdLst>
                <a:ahLst/>
                <a:cxnLst>
                  <a:cxn ang="0">
                    <a:pos x="T0" y="T1"/>
                  </a:cxn>
                  <a:cxn ang="0">
                    <a:pos x="T2" y="T3"/>
                  </a:cxn>
                  <a:cxn ang="0">
                    <a:pos x="T4" y="T5"/>
                  </a:cxn>
                  <a:cxn ang="0">
                    <a:pos x="T6" y="T7"/>
                  </a:cxn>
                  <a:cxn ang="0">
                    <a:pos x="T8" y="T9"/>
                  </a:cxn>
                </a:cxnLst>
                <a:rect l="0" t="0" r="r" b="b"/>
                <a:pathLst>
                  <a:path w="572" h="1424">
                    <a:moveTo>
                      <a:pt x="36" y="0"/>
                    </a:moveTo>
                    <a:lnTo>
                      <a:pt x="572" y="112"/>
                    </a:lnTo>
                    <a:lnTo>
                      <a:pt x="564" y="1424"/>
                    </a:lnTo>
                    <a:lnTo>
                      <a:pt x="0" y="1248"/>
                    </a:lnTo>
                    <a:lnTo>
                      <a:pt x="36" y="0"/>
                    </a:lnTo>
                    <a:close/>
                  </a:path>
                </a:pathLst>
              </a:custGeom>
              <a:gradFill rotWithShape="0">
                <a:gsLst>
                  <a:gs pos="0">
                    <a:srgbClr val="0066FF">
                      <a:gamma/>
                      <a:shade val="70588"/>
                      <a:invGamma/>
                    </a:srgbClr>
                  </a:gs>
                  <a:gs pos="50000">
                    <a:srgbClr val="0066FF"/>
                  </a:gs>
                  <a:gs pos="100000">
                    <a:srgbClr val="0066FF">
                      <a:gamma/>
                      <a:shade val="70588"/>
                      <a:invGamma/>
                    </a:srgbClr>
                  </a:gs>
                </a:gsLst>
                <a:lin ang="2700000" scaled="1"/>
              </a:gradFill>
              <a:ln w="9525" cmpd="sng">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63884" name="Group 1068"/>
            <p:cNvGrpSpPr>
              <a:grpSpLocks noChangeAspect="1"/>
            </p:cNvGrpSpPr>
            <p:nvPr/>
          </p:nvGrpSpPr>
          <p:grpSpPr bwMode="auto">
            <a:xfrm>
              <a:off x="3877" y="1981"/>
              <a:ext cx="555" cy="227"/>
              <a:chOff x="3877" y="1981"/>
              <a:chExt cx="555" cy="227"/>
            </a:xfrm>
          </p:grpSpPr>
          <p:sp>
            <p:nvSpPr>
              <p:cNvPr id="163885" name="Freeform 1069"/>
              <p:cNvSpPr>
                <a:spLocks noChangeAspect="1"/>
              </p:cNvSpPr>
              <p:nvPr/>
            </p:nvSpPr>
            <p:spPr bwMode="auto">
              <a:xfrm>
                <a:off x="4168" y="1998"/>
                <a:ext cx="259" cy="209"/>
              </a:xfrm>
              <a:custGeom>
                <a:avLst/>
                <a:gdLst>
                  <a:gd name="T0" fmla="*/ 0 w 1128"/>
                  <a:gd name="T1" fmla="*/ 126 h 1116"/>
                  <a:gd name="T2" fmla="*/ 18 w 1128"/>
                  <a:gd name="T3" fmla="*/ 1116 h 1116"/>
                  <a:gd name="T4" fmla="*/ 1128 w 1128"/>
                  <a:gd name="T5" fmla="*/ 948 h 1116"/>
                  <a:gd name="T6" fmla="*/ 1122 w 1128"/>
                  <a:gd name="T7" fmla="*/ 0 h 1116"/>
                  <a:gd name="T8" fmla="*/ 0 w 1128"/>
                  <a:gd name="T9" fmla="*/ 126 h 1116"/>
                </a:gdLst>
                <a:ahLst/>
                <a:cxnLst>
                  <a:cxn ang="0">
                    <a:pos x="T0" y="T1"/>
                  </a:cxn>
                  <a:cxn ang="0">
                    <a:pos x="T2" y="T3"/>
                  </a:cxn>
                  <a:cxn ang="0">
                    <a:pos x="T4" y="T5"/>
                  </a:cxn>
                  <a:cxn ang="0">
                    <a:pos x="T6" y="T7"/>
                  </a:cxn>
                  <a:cxn ang="0">
                    <a:pos x="T8" y="T9"/>
                  </a:cxn>
                </a:cxnLst>
                <a:rect l="0" t="0" r="r" b="b"/>
                <a:pathLst>
                  <a:path w="1128" h="1116">
                    <a:moveTo>
                      <a:pt x="0" y="126"/>
                    </a:moveTo>
                    <a:lnTo>
                      <a:pt x="18" y="1116"/>
                    </a:lnTo>
                    <a:lnTo>
                      <a:pt x="1128" y="948"/>
                    </a:lnTo>
                    <a:lnTo>
                      <a:pt x="1122" y="0"/>
                    </a:lnTo>
                    <a:lnTo>
                      <a:pt x="0" y="126"/>
                    </a:lnTo>
                    <a:close/>
                  </a:path>
                </a:pathLst>
              </a:custGeom>
              <a:gradFill rotWithShape="0">
                <a:gsLst>
                  <a:gs pos="0">
                    <a:srgbClr val="0070A8">
                      <a:gamma/>
                      <a:shade val="46275"/>
                      <a:invGamma/>
                    </a:srgbClr>
                  </a:gs>
                  <a:gs pos="50000">
                    <a:srgbClr val="0070A8"/>
                  </a:gs>
                  <a:gs pos="100000">
                    <a:srgbClr val="0070A8">
                      <a:gamma/>
                      <a:shade val="46275"/>
                      <a:invGamma/>
                    </a:srgbClr>
                  </a:gs>
                </a:gsLst>
                <a:lin ang="2700000" scaled="1"/>
              </a:gra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86" name="Freeform 1070"/>
              <p:cNvSpPr>
                <a:spLocks noChangeAspect="1"/>
              </p:cNvSpPr>
              <p:nvPr/>
            </p:nvSpPr>
            <p:spPr bwMode="auto">
              <a:xfrm>
                <a:off x="4028" y="2001"/>
                <a:ext cx="149" cy="207"/>
              </a:xfrm>
              <a:custGeom>
                <a:avLst/>
                <a:gdLst>
                  <a:gd name="T0" fmla="*/ 6 w 648"/>
                  <a:gd name="T1" fmla="*/ 0 h 1104"/>
                  <a:gd name="T2" fmla="*/ 630 w 648"/>
                  <a:gd name="T3" fmla="*/ 114 h 1104"/>
                  <a:gd name="T4" fmla="*/ 648 w 648"/>
                  <a:gd name="T5" fmla="*/ 1104 h 1104"/>
                  <a:gd name="T6" fmla="*/ 0 w 648"/>
                  <a:gd name="T7" fmla="*/ 936 h 1104"/>
                  <a:gd name="T8" fmla="*/ 6 w 648"/>
                  <a:gd name="T9" fmla="*/ 0 h 1104"/>
                </a:gdLst>
                <a:ahLst/>
                <a:cxnLst>
                  <a:cxn ang="0">
                    <a:pos x="T0" y="T1"/>
                  </a:cxn>
                  <a:cxn ang="0">
                    <a:pos x="T2" y="T3"/>
                  </a:cxn>
                  <a:cxn ang="0">
                    <a:pos x="T4" y="T5"/>
                  </a:cxn>
                  <a:cxn ang="0">
                    <a:pos x="T6" y="T7"/>
                  </a:cxn>
                  <a:cxn ang="0">
                    <a:pos x="T8" y="T9"/>
                  </a:cxn>
                </a:cxnLst>
                <a:rect l="0" t="0" r="r" b="b"/>
                <a:pathLst>
                  <a:path w="648" h="1104">
                    <a:moveTo>
                      <a:pt x="6" y="0"/>
                    </a:moveTo>
                    <a:lnTo>
                      <a:pt x="630" y="114"/>
                    </a:lnTo>
                    <a:lnTo>
                      <a:pt x="648" y="1104"/>
                    </a:lnTo>
                    <a:lnTo>
                      <a:pt x="0" y="936"/>
                    </a:lnTo>
                    <a:lnTo>
                      <a:pt x="6" y="0"/>
                    </a:lnTo>
                    <a:close/>
                  </a:path>
                </a:pathLst>
              </a:custGeom>
              <a:gradFill rotWithShape="0">
                <a:gsLst>
                  <a:gs pos="0">
                    <a:srgbClr val="000099">
                      <a:gamma/>
                      <a:shade val="46275"/>
                      <a:invGamma/>
                    </a:srgbClr>
                  </a:gs>
                  <a:gs pos="100000">
                    <a:srgbClr val="000099"/>
                  </a:gs>
                </a:gsLst>
                <a:lin ang="18900000" scaled="1"/>
              </a:gra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87" name="Freeform 1071"/>
              <p:cNvSpPr>
                <a:spLocks noChangeAspect="1"/>
              </p:cNvSpPr>
              <p:nvPr/>
            </p:nvSpPr>
            <p:spPr bwMode="auto">
              <a:xfrm>
                <a:off x="4028" y="1981"/>
                <a:ext cx="399" cy="40"/>
              </a:xfrm>
              <a:custGeom>
                <a:avLst/>
                <a:gdLst>
                  <a:gd name="T0" fmla="*/ 0 w 1734"/>
                  <a:gd name="T1" fmla="*/ 108 h 216"/>
                  <a:gd name="T2" fmla="*/ 1044 w 1734"/>
                  <a:gd name="T3" fmla="*/ 0 h 216"/>
                  <a:gd name="T4" fmla="*/ 1734 w 1734"/>
                  <a:gd name="T5" fmla="*/ 90 h 216"/>
                  <a:gd name="T6" fmla="*/ 618 w 1734"/>
                  <a:gd name="T7" fmla="*/ 216 h 216"/>
                  <a:gd name="T8" fmla="*/ 0 w 1734"/>
                  <a:gd name="T9" fmla="*/ 108 h 216"/>
                </a:gdLst>
                <a:ahLst/>
                <a:cxnLst>
                  <a:cxn ang="0">
                    <a:pos x="T0" y="T1"/>
                  </a:cxn>
                  <a:cxn ang="0">
                    <a:pos x="T2" y="T3"/>
                  </a:cxn>
                  <a:cxn ang="0">
                    <a:pos x="T4" y="T5"/>
                  </a:cxn>
                  <a:cxn ang="0">
                    <a:pos x="T6" y="T7"/>
                  </a:cxn>
                  <a:cxn ang="0">
                    <a:pos x="T8" y="T9"/>
                  </a:cxn>
                </a:cxnLst>
                <a:rect l="0" t="0" r="r" b="b"/>
                <a:pathLst>
                  <a:path w="1734" h="216">
                    <a:moveTo>
                      <a:pt x="0" y="108"/>
                    </a:moveTo>
                    <a:lnTo>
                      <a:pt x="1044" y="0"/>
                    </a:lnTo>
                    <a:lnTo>
                      <a:pt x="1734" y="90"/>
                    </a:lnTo>
                    <a:lnTo>
                      <a:pt x="618" y="216"/>
                    </a:lnTo>
                    <a:lnTo>
                      <a:pt x="0" y="108"/>
                    </a:lnTo>
                    <a:close/>
                  </a:path>
                </a:pathLst>
              </a:custGeom>
              <a:solidFill>
                <a:srgbClr val="00578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88" name="Freeform 1072"/>
              <p:cNvSpPr>
                <a:spLocks noChangeAspect="1"/>
              </p:cNvSpPr>
              <p:nvPr/>
            </p:nvSpPr>
            <p:spPr bwMode="auto">
              <a:xfrm>
                <a:off x="4174" y="2033"/>
                <a:ext cx="257" cy="129"/>
              </a:xfrm>
              <a:custGeom>
                <a:avLst/>
                <a:gdLst>
                  <a:gd name="T0" fmla="*/ 0 w 1116"/>
                  <a:gd name="T1" fmla="*/ 108 h 690"/>
                  <a:gd name="T2" fmla="*/ 12 w 1116"/>
                  <a:gd name="T3" fmla="*/ 690 h 690"/>
                  <a:gd name="T4" fmla="*/ 1116 w 1116"/>
                  <a:gd name="T5" fmla="*/ 546 h 690"/>
                  <a:gd name="T6" fmla="*/ 1110 w 1116"/>
                  <a:gd name="T7" fmla="*/ 0 h 690"/>
                  <a:gd name="T8" fmla="*/ 0 w 1116"/>
                  <a:gd name="T9" fmla="*/ 108 h 690"/>
                </a:gdLst>
                <a:ahLst/>
                <a:cxnLst>
                  <a:cxn ang="0">
                    <a:pos x="T0" y="T1"/>
                  </a:cxn>
                  <a:cxn ang="0">
                    <a:pos x="T2" y="T3"/>
                  </a:cxn>
                  <a:cxn ang="0">
                    <a:pos x="T4" y="T5"/>
                  </a:cxn>
                  <a:cxn ang="0">
                    <a:pos x="T6" y="T7"/>
                  </a:cxn>
                  <a:cxn ang="0">
                    <a:pos x="T8" y="T9"/>
                  </a:cxn>
                </a:cxnLst>
                <a:rect l="0" t="0" r="r" b="b"/>
                <a:pathLst>
                  <a:path w="1116" h="690">
                    <a:moveTo>
                      <a:pt x="0" y="108"/>
                    </a:moveTo>
                    <a:lnTo>
                      <a:pt x="12" y="690"/>
                    </a:lnTo>
                    <a:lnTo>
                      <a:pt x="1116" y="546"/>
                    </a:lnTo>
                    <a:lnTo>
                      <a:pt x="1110" y="0"/>
                    </a:lnTo>
                    <a:lnTo>
                      <a:pt x="0" y="108"/>
                    </a:lnTo>
                    <a:close/>
                  </a:path>
                </a:pathLst>
              </a:custGeom>
              <a:gradFill rotWithShape="0">
                <a:gsLst>
                  <a:gs pos="0">
                    <a:srgbClr val="FFCC00"/>
                  </a:gs>
                  <a:gs pos="100000">
                    <a:schemeClr val="tx2"/>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89" name="Freeform 1073"/>
              <p:cNvSpPr>
                <a:spLocks noChangeAspect="1"/>
              </p:cNvSpPr>
              <p:nvPr/>
            </p:nvSpPr>
            <p:spPr bwMode="auto">
              <a:xfrm>
                <a:off x="4173" y="2050"/>
                <a:ext cx="207" cy="112"/>
              </a:xfrm>
              <a:custGeom>
                <a:avLst/>
                <a:gdLst>
                  <a:gd name="T0" fmla="*/ 0 w 900"/>
                  <a:gd name="T1" fmla="*/ 42 h 600"/>
                  <a:gd name="T2" fmla="*/ 12 w 900"/>
                  <a:gd name="T3" fmla="*/ 600 h 600"/>
                  <a:gd name="T4" fmla="*/ 780 w 900"/>
                  <a:gd name="T5" fmla="*/ 522 h 600"/>
                  <a:gd name="T6" fmla="*/ 828 w 900"/>
                  <a:gd name="T7" fmla="*/ 492 h 600"/>
                  <a:gd name="T8" fmla="*/ 852 w 900"/>
                  <a:gd name="T9" fmla="*/ 414 h 600"/>
                  <a:gd name="T10" fmla="*/ 900 w 900"/>
                  <a:gd name="T11" fmla="*/ 312 h 600"/>
                  <a:gd name="T12" fmla="*/ 852 w 900"/>
                  <a:gd name="T13" fmla="*/ 252 h 600"/>
                  <a:gd name="T14" fmla="*/ 738 w 900"/>
                  <a:gd name="T15" fmla="*/ 222 h 600"/>
                  <a:gd name="T16" fmla="*/ 588 w 900"/>
                  <a:gd name="T17" fmla="*/ 204 h 600"/>
                  <a:gd name="T18" fmla="*/ 528 w 900"/>
                  <a:gd name="T19" fmla="*/ 126 h 600"/>
                  <a:gd name="T20" fmla="*/ 492 w 900"/>
                  <a:gd name="T21" fmla="*/ 54 h 600"/>
                  <a:gd name="T22" fmla="*/ 396 w 900"/>
                  <a:gd name="T23" fmla="*/ 18 h 600"/>
                  <a:gd name="T24" fmla="*/ 312 w 900"/>
                  <a:gd name="T25" fmla="*/ 18 h 600"/>
                  <a:gd name="T26" fmla="*/ 198 w 900"/>
                  <a:gd name="T27" fmla="*/ 6 h 600"/>
                  <a:gd name="T28" fmla="*/ 0 w 900"/>
                  <a:gd name="T29" fmla="*/ 4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0" h="600">
                    <a:moveTo>
                      <a:pt x="0" y="42"/>
                    </a:moveTo>
                    <a:lnTo>
                      <a:pt x="12" y="600"/>
                    </a:lnTo>
                    <a:lnTo>
                      <a:pt x="780" y="522"/>
                    </a:lnTo>
                    <a:lnTo>
                      <a:pt x="828" y="492"/>
                    </a:lnTo>
                    <a:lnTo>
                      <a:pt x="852" y="414"/>
                    </a:lnTo>
                    <a:lnTo>
                      <a:pt x="900" y="312"/>
                    </a:lnTo>
                    <a:lnTo>
                      <a:pt x="852" y="252"/>
                    </a:lnTo>
                    <a:lnTo>
                      <a:pt x="738" y="222"/>
                    </a:lnTo>
                    <a:lnTo>
                      <a:pt x="588" y="204"/>
                    </a:lnTo>
                    <a:lnTo>
                      <a:pt x="528" y="126"/>
                    </a:lnTo>
                    <a:lnTo>
                      <a:pt x="492" y="54"/>
                    </a:lnTo>
                    <a:lnTo>
                      <a:pt x="396" y="18"/>
                    </a:lnTo>
                    <a:lnTo>
                      <a:pt x="312" y="18"/>
                    </a:lnTo>
                    <a:cubicBezTo>
                      <a:pt x="272" y="9"/>
                      <a:pt x="238" y="6"/>
                      <a:pt x="198" y="6"/>
                    </a:cubicBezTo>
                    <a:cubicBezTo>
                      <a:pt x="131" y="16"/>
                      <a:pt x="56" y="0"/>
                      <a:pt x="0" y="42"/>
                    </a:cubicBezTo>
                    <a:close/>
                  </a:path>
                </a:pathLst>
              </a:custGeom>
              <a:gradFill rotWithShape="0">
                <a:gsLst>
                  <a:gs pos="0">
                    <a:srgbClr val="CC6600"/>
                  </a:gs>
                  <a:gs pos="100000">
                    <a:schemeClr val="tx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90" name="Freeform 1074"/>
              <p:cNvSpPr>
                <a:spLocks noChangeAspect="1"/>
              </p:cNvSpPr>
              <p:nvPr/>
            </p:nvSpPr>
            <p:spPr bwMode="auto">
              <a:xfrm>
                <a:off x="4260" y="2041"/>
                <a:ext cx="73" cy="58"/>
              </a:xfrm>
              <a:custGeom>
                <a:avLst/>
                <a:gdLst>
                  <a:gd name="T0" fmla="*/ 174 w 318"/>
                  <a:gd name="T1" fmla="*/ 34 h 310"/>
                  <a:gd name="T2" fmla="*/ 186 w 318"/>
                  <a:gd name="T3" fmla="*/ 130 h 310"/>
                  <a:gd name="T4" fmla="*/ 72 w 318"/>
                  <a:gd name="T5" fmla="*/ 112 h 310"/>
                  <a:gd name="T6" fmla="*/ 24 w 318"/>
                  <a:gd name="T7" fmla="*/ 154 h 310"/>
                  <a:gd name="T8" fmla="*/ 48 w 318"/>
                  <a:gd name="T9" fmla="*/ 250 h 310"/>
                  <a:gd name="T10" fmla="*/ 0 w 318"/>
                  <a:gd name="T11" fmla="*/ 298 h 310"/>
                  <a:gd name="T12" fmla="*/ 48 w 318"/>
                  <a:gd name="T13" fmla="*/ 310 h 310"/>
                  <a:gd name="T14" fmla="*/ 126 w 318"/>
                  <a:gd name="T15" fmla="*/ 298 h 310"/>
                  <a:gd name="T16" fmla="*/ 156 w 318"/>
                  <a:gd name="T17" fmla="*/ 274 h 310"/>
                  <a:gd name="T18" fmla="*/ 144 w 318"/>
                  <a:gd name="T19" fmla="*/ 214 h 310"/>
                  <a:gd name="T20" fmla="*/ 210 w 318"/>
                  <a:gd name="T21" fmla="*/ 196 h 310"/>
                  <a:gd name="T22" fmla="*/ 288 w 318"/>
                  <a:gd name="T23" fmla="*/ 130 h 310"/>
                  <a:gd name="T24" fmla="*/ 246 w 318"/>
                  <a:gd name="T25" fmla="*/ 76 h 310"/>
                  <a:gd name="T26" fmla="*/ 312 w 318"/>
                  <a:gd name="T27" fmla="*/ 70 h 310"/>
                  <a:gd name="T28" fmla="*/ 318 w 318"/>
                  <a:gd name="T29" fmla="*/ 22 h 310"/>
                  <a:gd name="T30" fmla="*/ 264 w 318"/>
                  <a:gd name="T31" fmla="*/ 64 h 310"/>
                  <a:gd name="T32" fmla="*/ 174 w 318"/>
                  <a:gd name="T33" fmla="*/ 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310">
                    <a:moveTo>
                      <a:pt x="174" y="34"/>
                    </a:moveTo>
                    <a:lnTo>
                      <a:pt x="186" y="130"/>
                    </a:lnTo>
                    <a:lnTo>
                      <a:pt x="72" y="112"/>
                    </a:lnTo>
                    <a:lnTo>
                      <a:pt x="24" y="154"/>
                    </a:lnTo>
                    <a:lnTo>
                      <a:pt x="48" y="250"/>
                    </a:lnTo>
                    <a:lnTo>
                      <a:pt x="0" y="298"/>
                    </a:lnTo>
                    <a:lnTo>
                      <a:pt x="48" y="310"/>
                    </a:lnTo>
                    <a:lnTo>
                      <a:pt x="126" y="298"/>
                    </a:lnTo>
                    <a:cubicBezTo>
                      <a:pt x="136" y="290"/>
                      <a:pt x="145" y="280"/>
                      <a:pt x="156" y="274"/>
                    </a:cubicBezTo>
                    <a:cubicBezTo>
                      <a:pt x="168" y="267"/>
                      <a:pt x="135" y="227"/>
                      <a:pt x="144" y="214"/>
                    </a:cubicBezTo>
                    <a:lnTo>
                      <a:pt x="210" y="196"/>
                    </a:lnTo>
                    <a:lnTo>
                      <a:pt x="288" y="130"/>
                    </a:lnTo>
                    <a:lnTo>
                      <a:pt x="246" y="76"/>
                    </a:lnTo>
                    <a:lnTo>
                      <a:pt x="312" y="70"/>
                    </a:lnTo>
                    <a:lnTo>
                      <a:pt x="318" y="22"/>
                    </a:lnTo>
                    <a:lnTo>
                      <a:pt x="264" y="64"/>
                    </a:lnTo>
                    <a:cubicBezTo>
                      <a:pt x="205" y="71"/>
                      <a:pt x="216" y="0"/>
                      <a:pt x="174" y="34"/>
                    </a:cubicBezTo>
                    <a:close/>
                  </a:path>
                </a:pathLst>
              </a:custGeom>
              <a:gradFill rotWithShape="0">
                <a:gsLst>
                  <a:gs pos="0">
                    <a:srgbClr val="FF9900"/>
                  </a:gs>
                  <a:gs pos="100000">
                    <a:srgbClr val="FF9900">
                      <a:gamma/>
                      <a:shade val="0"/>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91" name="Freeform 1075"/>
              <p:cNvSpPr>
                <a:spLocks noChangeAspect="1"/>
              </p:cNvSpPr>
              <p:nvPr/>
            </p:nvSpPr>
            <p:spPr bwMode="auto">
              <a:xfrm>
                <a:off x="4325" y="2037"/>
                <a:ext cx="73" cy="58"/>
              </a:xfrm>
              <a:custGeom>
                <a:avLst/>
                <a:gdLst>
                  <a:gd name="T0" fmla="*/ 174 w 318"/>
                  <a:gd name="T1" fmla="*/ 34 h 310"/>
                  <a:gd name="T2" fmla="*/ 168 w 318"/>
                  <a:gd name="T3" fmla="*/ 154 h 310"/>
                  <a:gd name="T4" fmla="*/ 132 w 318"/>
                  <a:gd name="T5" fmla="*/ 208 h 310"/>
                  <a:gd name="T6" fmla="*/ 48 w 318"/>
                  <a:gd name="T7" fmla="*/ 250 h 310"/>
                  <a:gd name="T8" fmla="*/ 0 w 318"/>
                  <a:gd name="T9" fmla="*/ 298 h 310"/>
                  <a:gd name="T10" fmla="*/ 48 w 318"/>
                  <a:gd name="T11" fmla="*/ 310 h 310"/>
                  <a:gd name="T12" fmla="*/ 126 w 318"/>
                  <a:gd name="T13" fmla="*/ 298 h 310"/>
                  <a:gd name="T14" fmla="*/ 156 w 318"/>
                  <a:gd name="T15" fmla="*/ 274 h 310"/>
                  <a:gd name="T16" fmla="*/ 198 w 318"/>
                  <a:gd name="T17" fmla="*/ 250 h 310"/>
                  <a:gd name="T18" fmla="*/ 288 w 318"/>
                  <a:gd name="T19" fmla="*/ 190 h 310"/>
                  <a:gd name="T20" fmla="*/ 288 w 318"/>
                  <a:gd name="T21" fmla="*/ 130 h 310"/>
                  <a:gd name="T22" fmla="*/ 246 w 318"/>
                  <a:gd name="T23" fmla="*/ 76 h 310"/>
                  <a:gd name="T24" fmla="*/ 312 w 318"/>
                  <a:gd name="T25" fmla="*/ 70 h 310"/>
                  <a:gd name="T26" fmla="*/ 318 w 318"/>
                  <a:gd name="T27" fmla="*/ 22 h 310"/>
                  <a:gd name="T28" fmla="*/ 282 w 318"/>
                  <a:gd name="T29" fmla="*/ 10 h 310"/>
                  <a:gd name="T30" fmla="*/ 174 w 318"/>
                  <a:gd name="T31" fmla="*/ 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8" h="310">
                    <a:moveTo>
                      <a:pt x="174" y="34"/>
                    </a:moveTo>
                    <a:lnTo>
                      <a:pt x="168" y="154"/>
                    </a:lnTo>
                    <a:lnTo>
                      <a:pt x="132" y="208"/>
                    </a:lnTo>
                    <a:lnTo>
                      <a:pt x="48" y="250"/>
                    </a:lnTo>
                    <a:lnTo>
                      <a:pt x="0" y="298"/>
                    </a:lnTo>
                    <a:lnTo>
                      <a:pt x="48" y="310"/>
                    </a:lnTo>
                    <a:lnTo>
                      <a:pt x="126" y="298"/>
                    </a:lnTo>
                    <a:cubicBezTo>
                      <a:pt x="136" y="290"/>
                      <a:pt x="145" y="280"/>
                      <a:pt x="156" y="274"/>
                    </a:cubicBezTo>
                    <a:cubicBezTo>
                      <a:pt x="168" y="267"/>
                      <a:pt x="198" y="271"/>
                      <a:pt x="198" y="250"/>
                    </a:cubicBezTo>
                    <a:lnTo>
                      <a:pt x="288" y="190"/>
                    </a:lnTo>
                    <a:lnTo>
                      <a:pt x="288" y="130"/>
                    </a:lnTo>
                    <a:lnTo>
                      <a:pt x="246" y="76"/>
                    </a:lnTo>
                    <a:lnTo>
                      <a:pt x="312" y="70"/>
                    </a:lnTo>
                    <a:lnTo>
                      <a:pt x="318" y="22"/>
                    </a:lnTo>
                    <a:lnTo>
                      <a:pt x="282" y="10"/>
                    </a:lnTo>
                    <a:cubicBezTo>
                      <a:pt x="223" y="17"/>
                      <a:pt x="216" y="0"/>
                      <a:pt x="174" y="34"/>
                    </a:cubicBezTo>
                    <a:close/>
                  </a:path>
                </a:pathLst>
              </a:custGeom>
              <a:gradFill rotWithShape="0">
                <a:gsLst>
                  <a:gs pos="0">
                    <a:srgbClr val="FF9900"/>
                  </a:gs>
                  <a:gs pos="100000">
                    <a:srgbClr val="FF9900">
                      <a:gamma/>
                      <a:shade val="0"/>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92" name="Freeform 1076"/>
              <p:cNvSpPr>
                <a:spLocks noChangeAspect="1"/>
              </p:cNvSpPr>
              <p:nvPr/>
            </p:nvSpPr>
            <p:spPr bwMode="auto">
              <a:xfrm>
                <a:off x="4370" y="2117"/>
                <a:ext cx="52" cy="24"/>
              </a:xfrm>
              <a:custGeom>
                <a:avLst/>
                <a:gdLst>
                  <a:gd name="T0" fmla="*/ 0 w 228"/>
                  <a:gd name="T1" fmla="*/ 126 h 126"/>
                  <a:gd name="T2" fmla="*/ 96 w 228"/>
                  <a:gd name="T3" fmla="*/ 0 h 126"/>
                  <a:gd name="T4" fmla="*/ 168 w 228"/>
                  <a:gd name="T5" fmla="*/ 6 h 126"/>
                  <a:gd name="T6" fmla="*/ 222 w 228"/>
                  <a:gd name="T7" fmla="*/ 30 h 126"/>
                  <a:gd name="T8" fmla="*/ 228 w 228"/>
                  <a:gd name="T9" fmla="*/ 72 h 126"/>
                  <a:gd name="T10" fmla="*/ 198 w 228"/>
                  <a:gd name="T11" fmla="*/ 114 h 126"/>
                  <a:gd name="T12" fmla="*/ 66 w 228"/>
                  <a:gd name="T13" fmla="*/ 114 h 126"/>
                  <a:gd name="T14" fmla="*/ 0 w 228"/>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26">
                    <a:moveTo>
                      <a:pt x="0" y="126"/>
                    </a:moveTo>
                    <a:lnTo>
                      <a:pt x="96" y="0"/>
                    </a:lnTo>
                    <a:lnTo>
                      <a:pt x="168" y="6"/>
                    </a:lnTo>
                    <a:lnTo>
                      <a:pt x="222" y="30"/>
                    </a:lnTo>
                    <a:lnTo>
                      <a:pt x="228" y="72"/>
                    </a:lnTo>
                    <a:lnTo>
                      <a:pt x="198" y="114"/>
                    </a:lnTo>
                    <a:cubicBezTo>
                      <a:pt x="155" y="125"/>
                      <a:pt x="110" y="114"/>
                      <a:pt x="66" y="114"/>
                    </a:cubicBezTo>
                    <a:lnTo>
                      <a:pt x="0" y="126"/>
                    </a:lnTo>
                    <a:close/>
                  </a:path>
                </a:pathLst>
              </a:custGeom>
              <a:gradFill rotWithShape="0">
                <a:gsLst>
                  <a:gs pos="0">
                    <a:srgbClr val="FF9900"/>
                  </a:gs>
                  <a:gs pos="50000">
                    <a:schemeClr val="tx1"/>
                  </a:gs>
                  <a:gs pos="100000">
                    <a:srgbClr val="FF9900"/>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93" name="Freeform 1077"/>
              <p:cNvSpPr>
                <a:spLocks noChangeAspect="1"/>
              </p:cNvSpPr>
              <p:nvPr/>
            </p:nvSpPr>
            <p:spPr bwMode="auto">
              <a:xfrm>
                <a:off x="4176" y="2032"/>
                <a:ext cx="256" cy="129"/>
              </a:xfrm>
              <a:custGeom>
                <a:avLst/>
                <a:gdLst>
                  <a:gd name="T0" fmla="*/ 0 w 1116"/>
                  <a:gd name="T1" fmla="*/ 108 h 690"/>
                  <a:gd name="T2" fmla="*/ 12 w 1116"/>
                  <a:gd name="T3" fmla="*/ 690 h 690"/>
                  <a:gd name="T4" fmla="*/ 1116 w 1116"/>
                  <a:gd name="T5" fmla="*/ 546 h 690"/>
                  <a:gd name="T6" fmla="*/ 1110 w 1116"/>
                  <a:gd name="T7" fmla="*/ 0 h 690"/>
                  <a:gd name="T8" fmla="*/ 0 w 1116"/>
                  <a:gd name="T9" fmla="*/ 108 h 690"/>
                </a:gdLst>
                <a:ahLst/>
                <a:cxnLst>
                  <a:cxn ang="0">
                    <a:pos x="T0" y="T1"/>
                  </a:cxn>
                  <a:cxn ang="0">
                    <a:pos x="T2" y="T3"/>
                  </a:cxn>
                  <a:cxn ang="0">
                    <a:pos x="T4" y="T5"/>
                  </a:cxn>
                  <a:cxn ang="0">
                    <a:pos x="T6" y="T7"/>
                  </a:cxn>
                  <a:cxn ang="0">
                    <a:pos x="T8" y="T9"/>
                  </a:cxn>
                </a:cxnLst>
                <a:rect l="0" t="0" r="r" b="b"/>
                <a:pathLst>
                  <a:path w="1116" h="690">
                    <a:moveTo>
                      <a:pt x="0" y="108"/>
                    </a:moveTo>
                    <a:lnTo>
                      <a:pt x="12" y="690"/>
                    </a:lnTo>
                    <a:lnTo>
                      <a:pt x="1116" y="546"/>
                    </a:lnTo>
                    <a:lnTo>
                      <a:pt x="1110" y="0"/>
                    </a:lnTo>
                    <a:lnTo>
                      <a:pt x="0" y="108"/>
                    </a:lnTo>
                    <a:close/>
                  </a:path>
                </a:pathLst>
              </a:custGeom>
              <a:solidFill>
                <a:srgbClr val="FF9900">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894" name="Group 1078"/>
              <p:cNvGrpSpPr>
                <a:grpSpLocks noChangeAspect="1"/>
              </p:cNvGrpSpPr>
              <p:nvPr/>
            </p:nvGrpSpPr>
            <p:grpSpPr bwMode="auto">
              <a:xfrm>
                <a:off x="4169" y="2075"/>
                <a:ext cx="159" cy="84"/>
                <a:chOff x="4176" y="2080"/>
                <a:chExt cx="159" cy="84"/>
              </a:xfrm>
            </p:grpSpPr>
            <p:sp>
              <p:nvSpPr>
                <p:cNvPr id="163895" name="Freeform 1079"/>
                <p:cNvSpPr>
                  <a:spLocks noChangeAspect="1"/>
                </p:cNvSpPr>
                <p:nvPr/>
              </p:nvSpPr>
              <p:spPr bwMode="auto">
                <a:xfrm>
                  <a:off x="4191" y="2082"/>
                  <a:ext cx="35" cy="13"/>
                </a:xfrm>
                <a:custGeom>
                  <a:avLst/>
                  <a:gdLst>
                    <a:gd name="T0" fmla="*/ 0 w 156"/>
                    <a:gd name="T1" fmla="*/ 0 h 68"/>
                    <a:gd name="T2" fmla="*/ 156 w 156"/>
                    <a:gd name="T3" fmla="*/ 48 h 68"/>
                    <a:gd name="T4" fmla="*/ 152 w 156"/>
                    <a:gd name="T5" fmla="*/ 68 h 68"/>
                    <a:gd name="T6" fmla="*/ 0 w 156"/>
                    <a:gd name="T7" fmla="*/ 28 h 68"/>
                    <a:gd name="T8" fmla="*/ 0 w 156"/>
                    <a:gd name="T9" fmla="*/ 0 h 68"/>
                  </a:gdLst>
                  <a:ahLst/>
                  <a:cxnLst>
                    <a:cxn ang="0">
                      <a:pos x="T0" y="T1"/>
                    </a:cxn>
                    <a:cxn ang="0">
                      <a:pos x="T2" y="T3"/>
                    </a:cxn>
                    <a:cxn ang="0">
                      <a:pos x="T4" y="T5"/>
                    </a:cxn>
                    <a:cxn ang="0">
                      <a:pos x="T6" y="T7"/>
                    </a:cxn>
                    <a:cxn ang="0">
                      <a:pos x="T8" y="T9"/>
                    </a:cxn>
                  </a:cxnLst>
                  <a:rect l="0" t="0" r="r" b="b"/>
                  <a:pathLst>
                    <a:path w="156" h="68">
                      <a:moveTo>
                        <a:pt x="0" y="0"/>
                      </a:moveTo>
                      <a:lnTo>
                        <a:pt x="156" y="48"/>
                      </a:lnTo>
                      <a:lnTo>
                        <a:pt x="152" y="68"/>
                      </a:lnTo>
                      <a:lnTo>
                        <a:pt x="0" y="28"/>
                      </a:lnTo>
                      <a:lnTo>
                        <a:pt x="0" y="0"/>
                      </a:lnTo>
                      <a:close/>
                    </a:path>
                  </a:pathLst>
                </a:custGeom>
                <a:gradFill rotWithShape="0">
                  <a:gsLst>
                    <a:gs pos="0">
                      <a:schemeClr val="folHlink"/>
                    </a:gs>
                    <a:gs pos="50000">
                      <a:schemeClr val="folHlink">
                        <a:gamma/>
                        <a:shade val="46275"/>
                        <a:invGamma/>
                      </a:schemeClr>
                    </a:gs>
                    <a:gs pos="100000">
                      <a:schemeClr val="folHlink"/>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96" name="Freeform 1080"/>
                <p:cNvSpPr>
                  <a:spLocks noChangeAspect="1"/>
                </p:cNvSpPr>
                <p:nvPr/>
              </p:nvSpPr>
              <p:spPr bwMode="auto">
                <a:xfrm rot="885291" flipV="1">
                  <a:off x="4190" y="2123"/>
                  <a:ext cx="35" cy="13"/>
                </a:xfrm>
                <a:custGeom>
                  <a:avLst/>
                  <a:gdLst>
                    <a:gd name="T0" fmla="*/ 0 w 156"/>
                    <a:gd name="T1" fmla="*/ 0 h 68"/>
                    <a:gd name="T2" fmla="*/ 156 w 156"/>
                    <a:gd name="T3" fmla="*/ 48 h 68"/>
                    <a:gd name="T4" fmla="*/ 152 w 156"/>
                    <a:gd name="T5" fmla="*/ 68 h 68"/>
                    <a:gd name="T6" fmla="*/ 0 w 156"/>
                    <a:gd name="T7" fmla="*/ 28 h 68"/>
                    <a:gd name="T8" fmla="*/ 0 w 156"/>
                    <a:gd name="T9" fmla="*/ 0 h 68"/>
                  </a:gdLst>
                  <a:ahLst/>
                  <a:cxnLst>
                    <a:cxn ang="0">
                      <a:pos x="T0" y="T1"/>
                    </a:cxn>
                    <a:cxn ang="0">
                      <a:pos x="T2" y="T3"/>
                    </a:cxn>
                    <a:cxn ang="0">
                      <a:pos x="T4" y="T5"/>
                    </a:cxn>
                    <a:cxn ang="0">
                      <a:pos x="T6" y="T7"/>
                    </a:cxn>
                    <a:cxn ang="0">
                      <a:pos x="T8" y="T9"/>
                    </a:cxn>
                  </a:cxnLst>
                  <a:rect l="0" t="0" r="r" b="b"/>
                  <a:pathLst>
                    <a:path w="156" h="68">
                      <a:moveTo>
                        <a:pt x="0" y="0"/>
                      </a:moveTo>
                      <a:lnTo>
                        <a:pt x="156" y="48"/>
                      </a:lnTo>
                      <a:lnTo>
                        <a:pt x="152" y="68"/>
                      </a:lnTo>
                      <a:lnTo>
                        <a:pt x="0" y="28"/>
                      </a:lnTo>
                      <a:lnTo>
                        <a:pt x="0" y="0"/>
                      </a:lnTo>
                      <a:close/>
                    </a:path>
                  </a:pathLst>
                </a:custGeom>
                <a:gradFill rotWithShape="0">
                  <a:gsLst>
                    <a:gs pos="0">
                      <a:schemeClr val="folHlink"/>
                    </a:gs>
                    <a:gs pos="50000">
                      <a:schemeClr val="folHlink">
                        <a:gamma/>
                        <a:shade val="46275"/>
                        <a:invGamma/>
                      </a:schemeClr>
                    </a:gs>
                    <a:gs pos="100000">
                      <a:schemeClr val="folHlink"/>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97" name="Freeform 1081"/>
                <p:cNvSpPr>
                  <a:spLocks noChangeAspect="1"/>
                </p:cNvSpPr>
                <p:nvPr/>
              </p:nvSpPr>
              <p:spPr bwMode="auto">
                <a:xfrm>
                  <a:off x="4292" y="2097"/>
                  <a:ext cx="43" cy="67"/>
                </a:xfrm>
                <a:custGeom>
                  <a:avLst/>
                  <a:gdLst>
                    <a:gd name="T0" fmla="*/ 6 w 186"/>
                    <a:gd name="T1" fmla="*/ 0 h 360"/>
                    <a:gd name="T2" fmla="*/ 186 w 186"/>
                    <a:gd name="T3" fmla="*/ 48 h 360"/>
                    <a:gd name="T4" fmla="*/ 180 w 186"/>
                    <a:gd name="T5" fmla="*/ 360 h 360"/>
                    <a:gd name="T6" fmla="*/ 0 w 186"/>
                    <a:gd name="T7" fmla="*/ 306 h 360"/>
                    <a:gd name="T8" fmla="*/ 6 w 186"/>
                    <a:gd name="T9" fmla="*/ 0 h 360"/>
                  </a:gdLst>
                  <a:ahLst/>
                  <a:cxnLst>
                    <a:cxn ang="0">
                      <a:pos x="T0" y="T1"/>
                    </a:cxn>
                    <a:cxn ang="0">
                      <a:pos x="T2" y="T3"/>
                    </a:cxn>
                    <a:cxn ang="0">
                      <a:pos x="T4" y="T5"/>
                    </a:cxn>
                    <a:cxn ang="0">
                      <a:pos x="T6" y="T7"/>
                    </a:cxn>
                    <a:cxn ang="0">
                      <a:pos x="T8" y="T9"/>
                    </a:cxn>
                  </a:cxnLst>
                  <a:rect l="0" t="0" r="r" b="b"/>
                  <a:pathLst>
                    <a:path w="186" h="360">
                      <a:moveTo>
                        <a:pt x="6" y="0"/>
                      </a:moveTo>
                      <a:lnTo>
                        <a:pt x="186" y="48"/>
                      </a:lnTo>
                      <a:lnTo>
                        <a:pt x="180" y="360"/>
                      </a:lnTo>
                      <a:lnTo>
                        <a:pt x="0" y="306"/>
                      </a:lnTo>
                      <a:lnTo>
                        <a:pt x="6" y="0"/>
                      </a:lnTo>
                      <a:close/>
                    </a:path>
                  </a:pathLst>
                </a:custGeom>
                <a:gradFill rotWithShape="0">
                  <a:gsLst>
                    <a:gs pos="0">
                      <a:schemeClr val="bg2"/>
                    </a:gs>
                    <a:gs pos="50000">
                      <a:schemeClr val="bg2">
                        <a:gamma/>
                        <a:tint val="0"/>
                        <a:invGamma/>
                      </a:schemeClr>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98" name="Freeform 1082"/>
                <p:cNvSpPr>
                  <a:spLocks noChangeAspect="1"/>
                </p:cNvSpPr>
                <p:nvPr/>
              </p:nvSpPr>
              <p:spPr bwMode="auto">
                <a:xfrm>
                  <a:off x="4214" y="2089"/>
                  <a:ext cx="83" cy="52"/>
                </a:xfrm>
                <a:custGeom>
                  <a:avLst/>
                  <a:gdLst>
                    <a:gd name="T0" fmla="*/ 18 w 360"/>
                    <a:gd name="T1" fmla="*/ 0 h 276"/>
                    <a:gd name="T2" fmla="*/ 360 w 360"/>
                    <a:gd name="T3" fmla="*/ 114 h 276"/>
                    <a:gd name="T4" fmla="*/ 342 w 360"/>
                    <a:gd name="T5" fmla="*/ 156 h 276"/>
                    <a:gd name="T6" fmla="*/ 216 w 360"/>
                    <a:gd name="T7" fmla="*/ 138 h 276"/>
                    <a:gd name="T8" fmla="*/ 216 w 360"/>
                    <a:gd name="T9" fmla="*/ 186 h 276"/>
                    <a:gd name="T10" fmla="*/ 348 w 360"/>
                    <a:gd name="T11" fmla="*/ 222 h 276"/>
                    <a:gd name="T12" fmla="*/ 360 w 360"/>
                    <a:gd name="T13" fmla="*/ 252 h 276"/>
                    <a:gd name="T14" fmla="*/ 0 w 360"/>
                    <a:gd name="T15" fmla="*/ 276 h 276"/>
                    <a:gd name="T16" fmla="*/ 18 w 360"/>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276">
                      <a:moveTo>
                        <a:pt x="18" y="0"/>
                      </a:moveTo>
                      <a:lnTo>
                        <a:pt x="360" y="114"/>
                      </a:lnTo>
                      <a:lnTo>
                        <a:pt x="342" y="156"/>
                      </a:lnTo>
                      <a:lnTo>
                        <a:pt x="216" y="138"/>
                      </a:lnTo>
                      <a:lnTo>
                        <a:pt x="216" y="186"/>
                      </a:lnTo>
                      <a:lnTo>
                        <a:pt x="348" y="222"/>
                      </a:lnTo>
                      <a:lnTo>
                        <a:pt x="360" y="252"/>
                      </a:lnTo>
                      <a:lnTo>
                        <a:pt x="0" y="276"/>
                      </a:lnTo>
                      <a:lnTo>
                        <a:pt x="18" y="0"/>
                      </a:lnTo>
                      <a:close/>
                    </a:path>
                  </a:pathLst>
                </a:custGeom>
                <a:gradFill rotWithShape="0">
                  <a:gsLst>
                    <a:gs pos="0">
                      <a:schemeClr val="bg2"/>
                    </a:gs>
                    <a:gs pos="50000">
                      <a:schemeClr val="bg2">
                        <a:gamma/>
                        <a:tint val="0"/>
                        <a:invGamma/>
                      </a:schemeClr>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899" name="Oval 1083"/>
                <p:cNvSpPr>
                  <a:spLocks noChangeAspect="1" noChangeArrowheads="1"/>
                </p:cNvSpPr>
                <p:nvPr/>
              </p:nvSpPr>
              <p:spPr bwMode="auto">
                <a:xfrm>
                  <a:off x="4199" y="2088"/>
                  <a:ext cx="38" cy="51"/>
                </a:xfrm>
                <a:prstGeom prst="ellipse">
                  <a:avLst/>
                </a:prstGeom>
                <a:gradFill rotWithShape="0">
                  <a:gsLst>
                    <a:gs pos="0">
                      <a:schemeClr val="bg2"/>
                    </a:gs>
                    <a:gs pos="50000">
                      <a:schemeClr val="bg2">
                        <a:gamma/>
                        <a:tint val="0"/>
                        <a:invGamma/>
                      </a:schemeClr>
                    </a:gs>
                    <a:gs pos="100000">
                      <a:schemeClr val="bg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00" name="Freeform 1084"/>
                <p:cNvSpPr>
                  <a:spLocks noChangeAspect="1"/>
                </p:cNvSpPr>
                <p:nvPr/>
              </p:nvSpPr>
              <p:spPr bwMode="auto">
                <a:xfrm>
                  <a:off x="4176" y="2080"/>
                  <a:ext cx="17" cy="10"/>
                </a:xfrm>
                <a:custGeom>
                  <a:avLst/>
                  <a:gdLst>
                    <a:gd name="T0" fmla="*/ 0 w 72"/>
                    <a:gd name="T1" fmla="*/ 0 h 52"/>
                    <a:gd name="T2" fmla="*/ 0 w 72"/>
                    <a:gd name="T3" fmla="*/ 52 h 52"/>
                    <a:gd name="T4" fmla="*/ 66 w 72"/>
                    <a:gd name="T5" fmla="*/ 50 h 52"/>
                    <a:gd name="T6" fmla="*/ 72 w 72"/>
                    <a:gd name="T7" fmla="*/ 4 h 52"/>
                    <a:gd name="T8" fmla="*/ 0 w 72"/>
                    <a:gd name="T9" fmla="*/ 0 h 52"/>
                  </a:gdLst>
                  <a:ahLst/>
                  <a:cxnLst>
                    <a:cxn ang="0">
                      <a:pos x="T0" y="T1"/>
                    </a:cxn>
                    <a:cxn ang="0">
                      <a:pos x="T2" y="T3"/>
                    </a:cxn>
                    <a:cxn ang="0">
                      <a:pos x="T4" y="T5"/>
                    </a:cxn>
                    <a:cxn ang="0">
                      <a:pos x="T6" y="T7"/>
                    </a:cxn>
                    <a:cxn ang="0">
                      <a:pos x="T8" y="T9"/>
                    </a:cxn>
                  </a:cxnLst>
                  <a:rect l="0" t="0" r="r" b="b"/>
                  <a:pathLst>
                    <a:path w="72" h="52">
                      <a:moveTo>
                        <a:pt x="0" y="0"/>
                      </a:moveTo>
                      <a:lnTo>
                        <a:pt x="0" y="52"/>
                      </a:lnTo>
                      <a:lnTo>
                        <a:pt x="66" y="50"/>
                      </a:lnTo>
                      <a:lnTo>
                        <a:pt x="72" y="4"/>
                      </a:lnTo>
                      <a:lnTo>
                        <a:pt x="0" y="0"/>
                      </a:lnTo>
                      <a:close/>
                    </a:path>
                  </a:pathLst>
                </a:custGeom>
                <a:gradFill rotWithShape="0">
                  <a:gsLst>
                    <a:gs pos="0">
                      <a:schemeClr val="folHlink"/>
                    </a:gs>
                    <a:gs pos="100000">
                      <a:schemeClr val="folHlink">
                        <a:gamma/>
                        <a:shade val="46275"/>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01" name="Freeform 1085"/>
                <p:cNvSpPr>
                  <a:spLocks noChangeAspect="1"/>
                </p:cNvSpPr>
                <p:nvPr/>
              </p:nvSpPr>
              <p:spPr bwMode="auto">
                <a:xfrm>
                  <a:off x="4176" y="2124"/>
                  <a:ext cx="17" cy="10"/>
                </a:xfrm>
                <a:custGeom>
                  <a:avLst/>
                  <a:gdLst>
                    <a:gd name="T0" fmla="*/ 0 w 72"/>
                    <a:gd name="T1" fmla="*/ 0 h 52"/>
                    <a:gd name="T2" fmla="*/ 0 w 72"/>
                    <a:gd name="T3" fmla="*/ 52 h 52"/>
                    <a:gd name="T4" fmla="*/ 66 w 72"/>
                    <a:gd name="T5" fmla="*/ 50 h 52"/>
                    <a:gd name="T6" fmla="*/ 72 w 72"/>
                    <a:gd name="T7" fmla="*/ 4 h 52"/>
                    <a:gd name="T8" fmla="*/ 0 w 72"/>
                    <a:gd name="T9" fmla="*/ 0 h 52"/>
                  </a:gdLst>
                  <a:ahLst/>
                  <a:cxnLst>
                    <a:cxn ang="0">
                      <a:pos x="T0" y="T1"/>
                    </a:cxn>
                    <a:cxn ang="0">
                      <a:pos x="T2" y="T3"/>
                    </a:cxn>
                    <a:cxn ang="0">
                      <a:pos x="T4" y="T5"/>
                    </a:cxn>
                    <a:cxn ang="0">
                      <a:pos x="T6" y="T7"/>
                    </a:cxn>
                    <a:cxn ang="0">
                      <a:pos x="T8" y="T9"/>
                    </a:cxn>
                  </a:cxnLst>
                  <a:rect l="0" t="0" r="r" b="b"/>
                  <a:pathLst>
                    <a:path w="72" h="52">
                      <a:moveTo>
                        <a:pt x="0" y="0"/>
                      </a:moveTo>
                      <a:lnTo>
                        <a:pt x="0" y="52"/>
                      </a:lnTo>
                      <a:lnTo>
                        <a:pt x="66" y="50"/>
                      </a:lnTo>
                      <a:lnTo>
                        <a:pt x="72" y="4"/>
                      </a:lnTo>
                      <a:lnTo>
                        <a:pt x="0" y="0"/>
                      </a:lnTo>
                      <a:close/>
                    </a:path>
                  </a:pathLst>
                </a:custGeom>
                <a:gradFill rotWithShape="0">
                  <a:gsLst>
                    <a:gs pos="0">
                      <a:schemeClr val="folHlink"/>
                    </a:gs>
                    <a:gs pos="100000">
                      <a:schemeClr val="folHlink">
                        <a:gamma/>
                        <a:shade val="46275"/>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02" name="Freeform 1086"/>
                <p:cNvSpPr>
                  <a:spLocks noChangeAspect="1"/>
                </p:cNvSpPr>
                <p:nvPr/>
              </p:nvSpPr>
              <p:spPr bwMode="auto">
                <a:xfrm>
                  <a:off x="4181" y="2089"/>
                  <a:ext cx="10" cy="37"/>
                </a:xfrm>
                <a:custGeom>
                  <a:avLst/>
                  <a:gdLst>
                    <a:gd name="T0" fmla="*/ 0 w 44"/>
                    <a:gd name="T1" fmla="*/ 0 h 196"/>
                    <a:gd name="T2" fmla="*/ 6 w 44"/>
                    <a:gd name="T3" fmla="*/ 190 h 196"/>
                    <a:gd name="T4" fmla="*/ 44 w 44"/>
                    <a:gd name="T5" fmla="*/ 196 h 196"/>
                    <a:gd name="T6" fmla="*/ 42 w 44"/>
                    <a:gd name="T7" fmla="*/ 2 h 196"/>
                    <a:gd name="T8" fmla="*/ 0 w 44"/>
                    <a:gd name="T9" fmla="*/ 0 h 196"/>
                  </a:gdLst>
                  <a:ahLst/>
                  <a:cxnLst>
                    <a:cxn ang="0">
                      <a:pos x="T0" y="T1"/>
                    </a:cxn>
                    <a:cxn ang="0">
                      <a:pos x="T2" y="T3"/>
                    </a:cxn>
                    <a:cxn ang="0">
                      <a:pos x="T4" y="T5"/>
                    </a:cxn>
                    <a:cxn ang="0">
                      <a:pos x="T6" y="T7"/>
                    </a:cxn>
                    <a:cxn ang="0">
                      <a:pos x="T8" y="T9"/>
                    </a:cxn>
                  </a:cxnLst>
                  <a:rect l="0" t="0" r="r" b="b"/>
                  <a:pathLst>
                    <a:path w="44" h="196">
                      <a:moveTo>
                        <a:pt x="0" y="0"/>
                      </a:moveTo>
                      <a:lnTo>
                        <a:pt x="6" y="190"/>
                      </a:lnTo>
                      <a:lnTo>
                        <a:pt x="44" y="196"/>
                      </a:lnTo>
                      <a:lnTo>
                        <a:pt x="42" y="2"/>
                      </a:lnTo>
                      <a:lnTo>
                        <a:pt x="0" y="0"/>
                      </a:lnTo>
                      <a:close/>
                    </a:path>
                  </a:pathLst>
                </a:custGeom>
                <a:gradFill rotWithShape="0">
                  <a:gsLst>
                    <a:gs pos="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163903" name="Freeform 1087"/>
              <p:cNvSpPr>
                <a:spLocks noChangeAspect="1"/>
              </p:cNvSpPr>
              <p:nvPr/>
            </p:nvSpPr>
            <p:spPr bwMode="auto">
              <a:xfrm>
                <a:off x="3878" y="2030"/>
                <a:ext cx="234" cy="176"/>
              </a:xfrm>
              <a:custGeom>
                <a:avLst/>
                <a:gdLst>
                  <a:gd name="T0" fmla="*/ 504 w 1020"/>
                  <a:gd name="T1" fmla="*/ 42 h 942"/>
                  <a:gd name="T2" fmla="*/ 507 w 1020"/>
                  <a:gd name="T3" fmla="*/ 207 h 942"/>
                  <a:gd name="T4" fmla="*/ 432 w 1020"/>
                  <a:gd name="T5" fmla="*/ 186 h 942"/>
                  <a:gd name="T6" fmla="*/ 408 w 1020"/>
                  <a:gd name="T7" fmla="*/ 138 h 942"/>
                  <a:gd name="T8" fmla="*/ 195 w 1020"/>
                  <a:gd name="T9" fmla="*/ 225 h 942"/>
                  <a:gd name="T10" fmla="*/ 108 w 1020"/>
                  <a:gd name="T11" fmla="*/ 225 h 942"/>
                  <a:gd name="T12" fmla="*/ 81 w 1020"/>
                  <a:gd name="T13" fmla="*/ 180 h 942"/>
                  <a:gd name="T14" fmla="*/ 24 w 1020"/>
                  <a:gd name="T15" fmla="*/ 186 h 942"/>
                  <a:gd name="T16" fmla="*/ 15 w 1020"/>
                  <a:gd name="T17" fmla="*/ 204 h 942"/>
                  <a:gd name="T18" fmla="*/ 0 w 1020"/>
                  <a:gd name="T19" fmla="*/ 234 h 942"/>
                  <a:gd name="T20" fmla="*/ 24 w 1020"/>
                  <a:gd name="T21" fmla="*/ 297 h 942"/>
                  <a:gd name="T22" fmla="*/ 27 w 1020"/>
                  <a:gd name="T23" fmla="*/ 330 h 942"/>
                  <a:gd name="T24" fmla="*/ 219 w 1020"/>
                  <a:gd name="T25" fmla="*/ 342 h 942"/>
                  <a:gd name="T26" fmla="*/ 354 w 1020"/>
                  <a:gd name="T27" fmla="*/ 342 h 942"/>
                  <a:gd name="T28" fmla="*/ 372 w 1020"/>
                  <a:gd name="T29" fmla="*/ 414 h 942"/>
                  <a:gd name="T30" fmla="*/ 375 w 1020"/>
                  <a:gd name="T31" fmla="*/ 441 h 942"/>
                  <a:gd name="T32" fmla="*/ 156 w 1020"/>
                  <a:gd name="T33" fmla="*/ 450 h 942"/>
                  <a:gd name="T34" fmla="*/ 39 w 1020"/>
                  <a:gd name="T35" fmla="*/ 465 h 942"/>
                  <a:gd name="T36" fmla="*/ 18 w 1020"/>
                  <a:gd name="T37" fmla="*/ 492 h 942"/>
                  <a:gd name="T38" fmla="*/ 24 w 1020"/>
                  <a:gd name="T39" fmla="*/ 747 h 942"/>
                  <a:gd name="T40" fmla="*/ 66 w 1020"/>
                  <a:gd name="T41" fmla="*/ 825 h 942"/>
                  <a:gd name="T42" fmla="*/ 504 w 1020"/>
                  <a:gd name="T43" fmla="*/ 942 h 942"/>
                  <a:gd name="T44" fmla="*/ 972 w 1020"/>
                  <a:gd name="T45" fmla="*/ 804 h 942"/>
                  <a:gd name="T46" fmla="*/ 1020 w 1020"/>
                  <a:gd name="T47" fmla="*/ 786 h 942"/>
                  <a:gd name="T48" fmla="*/ 1020 w 1020"/>
                  <a:gd name="T49" fmla="*/ 0 h 942"/>
                  <a:gd name="T50" fmla="*/ 504 w 1020"/>
                  <a:gd name="T51" fmla="*/ 42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0" h="942">
                    <a:moveTo>
                      <a:pt x="504" y="42"/>
                    </a:moveTo>
                    <a:lnTo>
                      <a:pt x="507" y="207"/>
                    </a:lnTo>
                    <a:lnTo>
                      <a:pt x="432" y="186"/>
                    </a:lnTo>
                    <a:lnTo>
                      <a:pt x="408" y="138"/>
                    </a:lnTo>
                    <a:lnTo>
                      <a:pt x="195" y="225"/>
                    </a:lnTo>
                    <a:lnTo>
                      <a:pt x="108" y="225"/>
                    </a:lnTo>
                    <a:lnTo>
                      <a:pt x="81" y="180"/>
                    </a:lnTo>
                    <a:lnTo>
                      <a:pt x="24" y="186"/>
                    </a:lnTo>
                    <a:lnTo>
                      <a:pt x="15" y="204"/>
                    </a:lnTo>
                    <a:lnTo>
                      <a:pt x="0" y="234"/>
                    </a:lnTo>
                    <a:lnTo>
                      <a:pt x="24" y="297"/>
                    </a:lnTo>
                    <a:lnTo>
                      <a:pt x="27" y="330"/>
                    </a:lnTo>
                    <a:lnTo>
                      <a:pt x="219" y="342"/>
                    </a:lnTo>
                    <a:lnTo>
                      <a:pt x="354" y="342"/>
                    </a:lnTo>
                    <a:lnTo>
                      <a:pt x="372" y="414"/>
                    </a:lnTo>
                    <a:lnTo>
                      <a:pt x="375" y="441"/>
                    </a:lnTo>
                    <a:lnTo>
                      <a:pt x="156" y="450"/>
                    </a:lnTo>
                    <a:lnTo>
                      <a:pt x="39" y="465"/>
                    </a:lnTo>
                    <a:lnTo>
                      <a:pt x="18" y="492"/>
                    </a:lnTo>
                    <a:lnTo>
                      <a:pt x="24" y="747"/>
                    </a:lnTo>
                    <a:lnTo>
                      <a:pt x="66" y="825"/>
                    </a:lnTo>
                    <a:lnTo>
                      <a:pt x="504" y="942"/>
                    </a:lnTo>
                    <a:lnTo>
                      <a:pt x="972" y="804"/>
                    </a:lnTo>
                    <a:lnTo>
                      <a:pt x="1020" y="786"/>
                    </a:lnTo>
                    <a:lnTo>
                      <a:pt x="1020" y="0"/>
                    </a:lnTo>
                    <a:lnTo>
                      <a:pt x="504" y="42"/>
                    </a:lnTo>
                    <a:close/>
                  </a:path>
                </a:pathLst>
              </a:custGeom>
              <a:gradFill rotWithShape="0">
                <a:gsLst>
                  <a:gs pos="0">
                    <a:srgbClr val="C0C0C0">
                      <a:gamma/>
                      <a:tint val="39216"/>
                      <a:invGamma/>
                    </a:srgbClr>
                  </a:gs>
                  <a:gs pos="100000">
                    <a:srgbClr val="C0C0C0"/>
                  </a:gs>
                </a:gsLst>
                <a:lin ang="18900000" scaled="1"/>
              </a:gra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04" name="Freeform 1088"/>
              <p:cNvSpPr>
                <a:spLocks noChangeAspect="1"/>
              </p:cNvSpPr>
              <p:nvPr/>
            </p:nvSpPr>
            <p:spPr bwMode="auto">
              <a:xfrm>
                <a:off x="3894" y="2119"/>
                <a:ext cx="108" cy="82"/>
              </a:xfrm>
              <a:custGeom>
                <a:avLst/>
                <a:gdLst>
                  <a:gd name="T0" fmla="*/ 0 w 474"/>
                  <a:gd name="T1" fmla="*/ 21 h 456"/>
                  <a:gd name="T2" fmla="*/ 3 w 474"/>
                  <a:gd name="T3" fmla="*/ 306 h 456"/>
                  <a:gd name="T4" fmla="*/ 45 w 474"/>
                  <a:gd name="T5" fmla="*/ 366 h 456"/>
                  <a:gd name="T6" fmla="*/ 414 w 474"/>
                  <a:gd name="T7" fmla="*/ 456 h 456"/>
                  <a:gd name="T8" fmla="*/ 417 w 474"/>
                  <a:gd name="T9" fmla="*/ 120 h 456"/>
                  <a:gd name="T10" fmla="*/ 474 w 474"/>
                  <a:gd name="T11" fmla="*/ 108 h 456"/>
                  <a:gd name="T12" fmla="*/ 57 w 474"/>
                  <a:gd name="T13" fmla="*/ 0 h 456"/>
                  <a:gd name="T14" fmla="*/ 0 w 474"/>
                  <a:gd name="T15" fmla="*/ 21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456">
                    <a:moveTo>
                      <a:pt x="0" y="21"/>
                    </a:moveTo>
                    <a:lnTo>
                      <a:pt x="3" y="306"/>
                    </a:lnTo>
                    <a:lnTo>
                      <a:pt x="45" y="366"/>
                    </a:lnTo>
                    <a:lnTo>
                      <a:pt x="414" y="456"/>
                    </a:lnTo>
                    <a:lnTo>
                      <a:pt x="417" y="120"/>
                    </a:lnTo>
                    <a:lnTo>
                      <a:pt x="474" y="108"/>
                    </a:lnTo>
                    <a:lnTo>
                      <a:pt x="57" y="0"/>
                    </a:lnTo>
                    <a:lnTo>
                      <a:pt x="0" y="21"/>
                    </a:lnTo>
                    <a:close/>
                  </a:path>
                </a:pathLst>
              </a:custGeom>
              <a:gradFill rotWithShape="0">
                <a:gsLst>
                  <a:gs pos="0">
                    <a:schemeClr val="tx2">
                      <a:gamma/>
                      <a:shade val="46275"/>
                      <a:invGamma/>
                    </a:schemeClr>
                  </a:gs>
                  <a:gs pos="100000">
                    <a:schemeClr val="tx2"/>
                  </a:gs>
                </a:gsLst>
                <a:path path="rect">
                  <a:fillToRect l="50000" t="50000" r="50000" b="50000"/>
                </a:path>
              </a:gra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05" name="Freeform 1089"/>
              <p:cNvSpPr>
                <a:spLocks noChangeAspect="1"/>
              </p:cNvSpPr>
              <p:nvPr/>
            </p:nvSpPr>
            <p:spPr bwMode="auto">
              <a:xfrm>
                <a:off x="3961" y="2155"/>
                <a:ext cx="28" cy="32"/>
              </a:xfrm>
              <a:custGeom>
                <a:avLst/>
                <a:gdLst>
                  <a:gd name="T0" fmla="*/ 66 w 123"/>
                  <a:gd name="T1" fmla="*/ 0 h 174"/>
                  <a:gd name="T2" fmla="*/ 30 w 123"/>
                  <a:gd name="T3" fmla="*/ 24 h 174"/>
                  <a:gd name="T4" fmla="*/ 0 w 123"/>
                  <a:gd name="T5" fmla="*/ 66 h 174"/>
                  <a:gd name="T6" fmla="*/ 9 w 123"/>
                  <a:gd name="T7" fmla="*/ 102 h 174"/>
                  <a:gd name="T8" fmla="*/ 30 w 123"/>
                  <a:gd name="T9" fmla="*/ 132 h 174"/>
                  <a:gd name="T10" fmla="*/ 33 w 123"/>
                  <a:gd name="T11" fmla="*/ 156 h 174"/>
                  <a:gd name="T12" fmla="*/ 72 w 123"/>
                  <a:gd name="T13" fmla="*/ 174 h 174"/>
                  <a:gd name="T14" fmla="*/ 123 w 123"/>
                  <a:gd name="T15" fmla="*/ 171 h 174"/>
                  <a:gd name="T16" fmla="*/ 120 w 123"/>
                  <a:gd name="T17" fmla="*/ 105 h 174"/>
                  <a:gd name="T18" fmla="*/ 123 w 123"/>
                  <a:gd name="T19" fmla="*/ 18 h 174"/>
                  <a:gd name="T20" fmla="*/ 96 w 123"/>
                  <a:gd name="T21" fmla="*/ 9 h 174"/>
                  <a:gd name="T22" fmla="*/ 66 w 123"/>
                  <a:gd name="T23"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74">
                    <a:moveTo>
                      <a:pt x="66" y="0"/>
                    </a:moveTo>
                    <a:lnTo>
                      <a:pt x="30" y="24"/>
                    </a:lnTo>
                    <a:lnTo>
                      <a:pt x="0" y="66"/>
                    </a:lnTo>
                    <a:lnTo>
                      <a:pt x="9" y="102"/>
                    </a:lnTo>
                    <a:lnTo>
                      <a:pt x="30" y="132"/>
                    </a:lnTo>
                    <a:lnTo>
                      <a:pt x="33" y="156"/>
                    </a:lnTo>
                    <a:lnTo>
                      <a:pt x="72" y="174"/>
                    </a:lnTo>
                    <a:lnTo>
                      <a:pt x="123" y="171"/>
                    </a:lnTo>
                    <a:lnTo>
                      <a:pt x="120" y="105"/>
                    </a:lnTo>
                    <a:lnTo>
                      <a:pt x="123" y="18"/>
                    </a:lnTo>
                    <a:lnTo>
                      <a:pt x="96" y="9"/>
                    </a:lnTo>
                    <a:lnTo>
                      <a:pt x="66" y="0"/>
                    </a:lnTo>
                    <a:close/>
                  </a:path>
                </a:pathLst>
              </a:custGeom>
              <a:gradFill rotWithShape="0">
                <a:gsLst>
                  <a:gs pos="0">
                    <a:srgbClr val="FF0000"/>
                  </a:gs>
                  <a:gs pos="100000">
                    <a:schemeClr val="tx2"/>
                  </a:gs>
                </a:gsLst>
                <a:lin ang="2700000" scaled="1"/>
              </a:gra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06" name="Freeform 1090"/>
              <p:cNvSpPr>
                <a:spLocks noChangeAspect="1"/>
              </p:cNvSpPr>
              <p:nvPr/>
            </p:nvSpPr>
            <p:spPr bwMode="auto">
              <a:xfrm>
                <a:off x="3922" y="2147"/>
                <a:ext cx="27" cy="32"/>
              </a:xfrm>
              <a:custGeom>
                <a:avLst/>
                <a:gdLst>
                  <a:gd name="T0" fmla="*/ 120 w 120"/>
                  <a:gd name="T1" fmla="*/ 33 h 171"/>
                  <a:gd name="T2" fmla="*/ 114 w 120"/>
                  <a:gd name="T3" fmla="*/ 171 h 171"/>
                  <a:gd name="T4" fmla="*/ 36 w 120"/>
                  <a:gd name="T5" fmla="*/ 147 h 171"/>
                  <a:gd name="T6" fmla="*/ 0 w 120"/>
                  <a:gd name="T7" fmla="*/ 138 h 171"/>
                  <a:gd name="T8" fmla="*/ 6 w 120"/>
                  <a:gd name="T9" fmla="*/ 0 h 171"/>
                  <a:gd name="T10" fmla="*/ 120 w 120"/>
                  <a:gd name="T11" fmla="*/ 33 h 171"/>
                </a:gdLst>
                <a:ahLst/>
                <a:cxnLst>
                  <a:cxn ang="0">
                    <a:pos x="T0" y="T1"/>
                  </a:cxn>
                  <a:cxn ang="0">
                    <a:pos x="T2" y="T3"/>
                  </a:cxn>
                  <a:cxn ang="0">
                    <a:pos x="T4" y="T5"/>
                  </a:cxn>
                  <a:cxn ang="0">
                    <a:pos x="T6" y="T7"/>
                  </a:cxn>
                  <a:cxn ang="0">
                    <a:pos x="T8" y="T9"/>
                  </a:cxn>
                  <a:cxn ang="0">
                    <a:pos x="T10" y="T11"/>
                  </a:cxn>
                </a:cxnLst>
                <a:rect l="0" t="0" r="r" b="b"/>
                <a:pathLst>
                  <a:path w="120" h="171">
                    <a:moveTo>
                      <a:pt x="120" y="33"/>
                    </a:moveTo>
                    <a:lnTo>
                      <a:pt x="114" y="171"/>
                    </a:lnTo>
                    <a:lnTo>
                      <a:pt x="36" y="147"/>
                    </a:lnTo>
                    <a:lnTo>
                      <a:pt x="0" y="138"/>
                    </a:lnTo>
                    <a:lnTo>
                      <a:pt x="6" y="0"/>
                    </a:lnTo>
                    <a:lnTo>
                      <a:pt x="120" y="33"/>
                    </a:lnTo>
                    <a:close/>
                  </a:path>
                </a:pathLst>
              </a:custGeom>
              <a:gradFill rotWithShape="0">
                <a:gsLst>
                  <a:gs pos="0">
                    <a:srgbClr val="FF0066">
                      <a:gamma/>
                      <a:shade val="0"/>
                      <a:invGamma/>
                    </a:srgbClr>
                  </a:gs>
                  <a:gs pos="100000">
                    <a:srgbClr val="FF0066"/>
                  </a:gs>
                </a:gsLst>
                <a:lin ang="2700000" scaled="1"/>
              </a:gra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907" name="Group 1091"/>
              <p:cNvGrpSpPr>
                <a:grpSpLocks noChangeAspect="1"/>
              </p:cNvGrpSpPr>
              <p:nvPr/>
            </p:nvGrpSpPr>
            <p:grpSpPr bwMode="auto">
              <a:xfrm>
                <a:off x="4001" y="2126"/>
                <a:ext cx="183" cy="70"/>
                <a:chOff x="2052" y="33"/>
                <a:chExt cx="795" cy="378"/>
              </a:xfrm>
            </p:grpSpPr>
            <p:sp>
              <p:nvSpPr>
                <p:cNvPr id="163908" name="Freeform 1092" descr="Granite"/>
                <p:cNvSpPr>
                  <a:spLocks noChangeAspect="1"/>
                </p:cNvSpPr>
                <p:nvPr/>
              </p:nvSpPr>
              <p:spPr bwMode="auto">
                <a:xfrm>
                  <a:off x="2052" y="33"/>
                  <a:ext cx="792" cy="378"/>
                </a:xfrm>
                <a:custGeom>
                  <a:avLst/>
                  <a:gdLst>
                    <a:gd name="T0" fmla="*/ 744 w 792"/>
                    <a:gd name="T1" fmla="*/ 0 h 378"/>
                    <a:gd name="T2" fmla="*/ 0 w 792"/>
                    <a:gd name="T3" fmla="*/ 81 h 378"/>
                    <a:gd name="T4" fmla="*/ 6 w 792"/>
                    <a:gd name="T5" fmla="*/ 378 h 378"/>
                    <a:gd name="T6" fmla="*/ 792 w 792"/>
                    <a:gd name="T7" fmla="*/ 213 h 378"/>
                    <a:gd name="T8" fmla="*/ 768 w 792"/>
                    <a:gd name="T9" fmla="*/ 189 h 378"/>
                    <a:gd name="T10" fmla="*/ 627 w 792"/>
                    <a:gd name="T11" fmla="*/ 189 h 378"/>
                    <a:gd name="T12" fmla="*/ 579 w 792"/>
                    <a:gd name="T13" fmla="*/ 132 h 378"/>
                    <a:gd name="T14" fmla="*/ 648 w 792"/>
                    <a:gd name="T15" fmla="*/ 60 h 378"/>
                    <a:gd name="T16" fmla="*/ 768 w 792"/>
                    <a:gd name="T17" fmla="*/ 15 h 378"/>
                    <a:gd name="T18" fmla="*/ 744 w 792"/>
                    <a:gd name="T19"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378">
                      <a:moveTo>
                        <a:pt x="744" y="0"/>
                      </a:moveTo>
                      <a:lnTo>
                        <a:pt x="0" y="81"/>
                      </a:lnTo>
                      <a:lnTo>
                        <a:pt x="6" y="378"/>
                      </a:lnTo>
                      <a:lnTo>
                        <a:pt x="792" y="213"/>
                      </a:lnTo>
                      <a:lnTo>
                        <a:pt x="768" y="189"/>
                      </a:lnTo>
                      <a:lnTo>
                        <a:pt x="627" y="189"/>
                      </a:lnTo>
                      <a:lnTo>
                        <a:pt x="579" y="132"/>
                      </a:lnTo>
                      <a:lnTo>
                        <a:pt x="648" y="60"/>
                      </a:lnTo>
                      <a:lnTo>
                        <a:pt x="768" y="15"/>
                      </a:lnTo>
                      <a:lnTo>
                        <a:pt x="744" y="0"/>
                      </a:lnTo>
                      <a:close/>
                    </a:path>
                  </a:pathLst>
                </a:custGeom>
                <a:blipFill dpi="0" rotWithShape="0">
                  <a:blip r:embed="rId18"/>
                  <a:srcRect/>
                  <a:tile tx="0" ty="0" sx="100000" sy="100000" flip="none" algn="tl"/>
                </a:blip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09" name="Freeform 1093"/>
                <p:cNvSpPr>
                  <a:spLocks noChangeAspect="1"/>
                </p:cNvSpPr>
                <p:nvPr/>
              </p:nvSpPr>
              <p:spPr bwMode="auto">
                <a:xfrm>
                  <a:off x="2055" y="33"/>
                  <a:ext cx="792" cy="378"/>
                </a:xfrm>
                <a:custGeom>
                  <a:avLst/>
                  <a:gdLst>
                    <a:gd name="T0" fmla="*/ 744 w 792"/>
                    <a:gd name="T1" fmla="*/ 0 h 378"/>
                    <a:gd name="T2" fmla="*/ 0 w 792"/>
                    <a:gd name="T3" fmla="*/ 81 h 378"/>
                    <a:gd name="T4" fmla="*/ 6 w 792"/>
                    <a:gd name="T5" fmla="*/ 378 h 378"/>
                    <a:gd name="T6" fmla="*/ 792 w 792"/>
                    <a:gd name="T7" fmla="*/ 213 h 378"/>
                    <a:gd name="T8" fmla="*/ 768 w 792"/>
                    <a:gd name="T9" fmla="*/ 189 h 378"/>
                    <a:gd name="T10" fmla="*/ 627 w 792"/>
                    <a:gd name="T11" fmla="*/ 189 h 378"/>
                    <a:gd name="T12" fmla="*/ 579 w 792"/>
                    <a:gd name="T13" fmla="*/ 132 h 378"/>
                    <a:gd name="T14" fmla="*/ 648 w 792"/>
                    <a:gd name="T15" fmla="*/ 60 h 378"/>
                    <a:gd name="T16" fmla="*/ 768 w 792"/>
                    <a:gd name="T17" fmla="*/ 15 h 378"/>
                    <a:gd name="T18" fmla="*/ 744 w 792"/>
                    <a:gd name="T19"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378">
                      <a:moveTo>
                        <a:pt x="744" y="0"/>
                      </a:moveTo>
                      <a:lnTo>
                        <a:pt x="0" y="81"/>
                      </a:lnTo>
                      <a:lnTo>
                        <a:pt x="6" y="378"/>
                      </a:lnTo>
                      <a:lnTo>
                        <a:pt x="792" y="213"/>
                      </a:lnTo>
                      <a:lnTo>
                        <a:pt x="768" y="189"/>
                      </a:lnTo>
                      <a:lnTo>
                        <a:pt x="627" y="189"/>
                      </a:lnTo>
                      <a:lnTo>
                        <a:pt x="579" y="132"/>
                      </a:lnTo>
                      <a:lnTo>
                        <a:pt x="648" y="60"/>
                      </a:lnTo>
                      <a:lnTo>
                        <a:pt x="768" y="15"/>
                      </a:lnTo>
                      <a:lnTo>
                        <a:pt x="744" y="0"/>
                      </a:lnTo>
                      <a:close/>
                    </a:path>
                  </a:pathLst>
                </a:custGeom>
                <a:solidFill>
                  <a:srgbClr val="6699FF">
                    <a:alpha val="50000"/>
                  </a:srgbClr>
                </a:soli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163910" name="Freeform 1094" descr="Dashed vertical"/>
              <p:cNvSpPr>
                <a:spLocks noChangeAspect="1"/>
              </p:cNvSpPr>
              <p:nvPr/>
            </p:nvSpPr>
            <p:spPr bwMode="auto">
              <a:xfrm>
                <a:off x="4066" y="2029"/>
                <a:ext cx="41" cy="76"/>
              </a:xfrm>
              <a:custGeom>
                <a:avLst/>
                <a:gdLst>
                  <a:gd name="T0" fmla="*/ 0 w 176"/>
                  <a:gd name="T1" fmla="*/ 16 h 408"/>
                  <a:gd name="T2" fmla="*/ 8 w 176"/>
                  <a:gd name="T3" fmla="*/ 408 h 408"/>
                  <a:gd name="T4" fmla="*/ 168 w 176"/>
                  <a:gd name="T5" fmla="*/ 400 h 408"/>
                  <a:gd name="T6" fmla="*/ 176 w 176"/>
                  <a:gd name="T7" fmla="*/ 0 h 408"/>
                  <a:gd name="T8" fmla="*/ 0 w 176"/>
                  <a:gd name="T9" fmla="*/ 16 h 408"/>
                </a:gdLst>
                <a:ahLst/>
                <a:cxnLst>
                  <a:cxn ang="0">
                    <a:pos x="T0" y="T1"/>
                  </a:cxn>
                  <a:cxn ang="0">
                    <a:pos x="T2" y="T3"/>
                  </a:cxn>
                  <a:cxn ang="0">
                    <a:pos x="T4" y="T5"/>
                  </a:cxn>
                  <a:cxn ang="0">
                    <a:pos x="T6" y="T7"/>
                  </a:cxn>
                  <a:cxn ang="0">
                    <a:pos x="T8" y="T9"/>
                  </a:cxn>
                </a:cxnLst>
                <a:rect l="0" t="0" r="r" b="b"/>
                <a:pathLst>
                  <a:path w="176" h="408">
                    <a:moveTo>
                      <a:pt x="0" y="16"/>
                    </a:moveTo>
                    <a:lnTo>
                      <a:pt x="8" y="408"/>
                    </a:lnTo>
                    <a:lnTo>
                      <a:pt x="168" y="400"/>
                    </a:lnTo>
                    <a:lnTo>
                      <a:pt x="176" y="0"/>
                    </a:lnTo>
                    <a:lnTo>
                      <a:pt x="0" y="16"/>
                    </a:lnTo>
                    <a:close/>
                  </a:path>
                </a:pathLst>
              </a:custGeom>
              <a:pattFill prst="dashVert">
                <a:fgClr>
                  <a:srgbClr val="EAEAEA"/>
                </a:fgClr>
                <a:bgClr>
                  <a:schemeClr val="folHlink"/>
                </a:bgClr>
              </a:patt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11" name="Freeform 1095"/>
              <p:cNvSpPr>
                <a:spLocks noChangeAspect="1"/>
              </p:cNvSpPr>
              <p:nvPr/>
            </p:nvSpPr>
            <p:spPr bwMode="auto">
              <a:xfrm>
                <a:off x="4068" y="2029"/>
                <a:ext cx="41" cy="76"/>
              </a:xfrm>
              <a:custGeom>
                <a:avLst/>
                <a:gdLst>
                  <a:gd name="T0" fmla="*/ 0 w 176"/>
                  <a:gd name="T1" fmla="*/ 16 h 408"/>
                  <a:gd name="T2" fmla="*/ 8 w 176"/>
                  <a:gd name="T3" fmla="*/ 408 h 408"/>
                  <a:gd name="T4" fmla="*/ 168 w 176"/>
                  <a:gd name="T5" fmla="*/ 400 h 408"/>
                  <a:gd name="T6" fmla="*/ 176 w 176"/>
                  <a:gd name="T7" fmla="*/ 0 h 408"/>
                  <a:gd name="T8" fmla="*/ 0 w 176"/>
                  <a:gd name="T9" fmla="*/ 16 h 408"/>
                </a:gdLst>
                <a:ahLst/>
                <a:cxnLst>
                  <a:cxn ang="0">
                    <a:pos x="T0" y="T1"/>
                  </a:cxn>
                  <a:cxn ang="0">
                    <a:pos x="T2" y="T3"/>
                  </a:cxn>
                  <a:cxn ang="0">
                    <a:pos x="T4" y="T5"/>
                  </a:cxn>
                  <a:cxn ang="0">
                    <a:pos x="T6" y="T7"/>
                  </a:cxn>
                  <a:cxn ang="0">
                    <a:pos x="T8" y="T9"/>
                  </a:cxn>
                </a:cxnLst>
                <a:rect l="0" t="0" r="r" b="b"/>
                <a:pathLst>
                  <a:path w="176" h="408">
                    <a:moveTo>
                      <a:pt x="0" y="16"/>
                    </a:moveTo>
                    <a:lnTo>
                      <a:pt x="8" y="408"/>
                    </a:lnTo>
                    <a:lnTo>
                      <a:pt x="168" y="400"/>
                    </a:lnTo>
                    <a:lnTo>
                      <a:pt x="176" y="0"/>
                    </a:lnTo>
                    <a:lnTo>
                      <a:pt x="0" y="16"/>
                    </a:lnTo>
                    <a:close/>
                  </a:path>
                </a:pathLst>
              </a:custGeom>
              <a:solidFill>
                <a:srgbClr val="99CCFF">
                  <a:alpha val="50000"/>
                </a:srgbClr>
              </a:soli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12" name="Freeform 1096"/>
              <p:cNvSpPr>
                <a:spLocks noChangeAspect="1"/>
              </p:cNvSpPr>
              <p:nvPr/>
            </p:nvSpPr>
            <p:spPr bwMode="auto">
              <a:xfrm>
                <a:off x="3877" y="2071"/>
                <a:ext cx="29" cy="10"/>
              </a:xfrm>
              <a:custGeom>
                <a:avLst/>
                <a:gdLst>
                  <a:gd name="T0" fmla="*/ 0 w 127"/>
                  <a:gd name="T1" fmla="*/ 8 h 56"/>
                  <a:gd name="T2" fmla="*/ 64 w 127"/>
                  <a:gd name="T3" fmla="*/ 56 h 56"/>
                  <a:gd name="T4" fmla="*/ 80 w 127"/>
                  <a:gd name="T5" fmla="*/ 16 h 56"/>
                  <a:gd name="T6" fmla="*/ 32 w 127"/>
                  <a:gd name="T7" fmla="*/ 0 h 56"/>
                  <a:gd name="T8" fmla="*/ 0 w 127"/>
                  <a:gd name="T9" fmla="*/ 8 h 56"/>
                </a:gdLst>
                <a:ahLst/>
                <a:cxnLst>
                  <a:cxn ang="0">
                    <a:pos x="T0" y="T1"/>
                  </a:cxn>
                  <a:cxn ang="0">
                    <a:pos x="T2" y="T3"/>
                  </a:cxn>
                  <a:cxn ang="0">
                    <a:pos x="T4" y="T5"/>
                  </a:cxn>
                  <a:cxn ang="0">
                    <a:pos x="T6" y="T7"/>
                  </a:cxn>
                  <a:cxn ang="0">
                    <a:pos x="T8" y="T9"/>
                  </a:cxn>
                </a:cxnLst>
                <a:rect l="0" t="0" r="r" b="b"/>
                <a:pathLst>
                  <a:path w="127" h="56">
                    <a:moveTo>
                      <a:pt x="0" y="8"/>
                    </a:moveTo>
                    <a:cubicBezTo>
                      <a:pt x="30" y="18"/>
                      <a:pt x="37" y="38"/>
                      <a:pt x="64" y="56"/>
                    </a:cubicBezTo>
                    <a:cubicBezTo>
                      <a:pt x="83" y="51"/>
                      <a:pt x="127" y="51"/>
                      <a:pt x="80" y="16"/>
                    </a:cubicBezTo>
                    <a:cubicBezTo>
                      <a:pt x="67" y="6"/>
                      <a:pt x="32" y="0"/>
                      <a:pt x="32" y="0"/>
                    </a:cubicBezTo>
                    <a:cubicBezTo>
                      <a:pt x="5" y="9"/>
                      <a:pt x="16" y="8"/>
                      <a:pt x="0" y="8"/>
                    </a:cubicBezTo>
                    <a:close/>
                  </a:path>
                </a:pathLst>
              </a:custGeom>
              <a:solidFill>
                <a:schemeClr val="tx1"/>
              </a:soli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13" name="Line 1097"/>
              <p:cNvSpPr>
                <a:spLocks noChangeAspect="1" noChangeShapeType="1"/>
              </p:cNvSpPr>
              <p:nvPr/>
            </p:nvSpPr>
            <p:spPr bwMode="auto">
              <a:xfrm>
                <a:off x="3956" y="2092"/>
                <a:ext cx="118" cy="13"/>
              </a:xfrm>
              <a:prstGeom prst="line">
                <a:avLst/>
              </a:prstGeom>
              <a:noFill/>
              <a:ln w="31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914" name="Group 1098"/>
              <p:cNvGrpSpPr>
                <a:grpSpLocks noChangeAspect="1"/>
              </p:cNvGrpSpPr>
              <p:nvPr/>
            </p:nvGrpSpPr>
            <p:grpSpPr bwMode="auto">
              <a:xfrm>
                <a:off x="3997" y="2065"/>
                <a:ext cx="63" cy="67"/>
                <a:chOff x="1516" y="2193"/>
                <a:chExt cx="124" cy="132"/>
              </a:xfrm>
            </p:grpSpPr>
            <p:sp>
              <p:nvSpPr>
                <p:cNvPr id="163915" name="AutoShape 1099"/>
                <p:cNvSpPr>
                  <a:spLocks noChangeAspect="1" noChangeArrowheads="1"/>
                </p:cNvSpPr>
                <p:nvPr/>
              </p:nvSpPr>
              <p:spPr bwMode="auto">
                <a:xfrm rot="2056968">
                  <a:off x="1516" y="2193"/>
                  <a:ext cx="101" cy="132"/>
                </a:xfrm>
                <a:prstGeom prst="can">
                  <a:avLst>
                    <a:gd name="adj" fmla="val 45882"/>
                  </a:avLst>
                </a:prstGeom>
                <a:gradFill rotWithShape="0">
                  <a:gsLst>
                    <a:gs pos="0">
                      <a:srgbClr val="C0C0C0">
                        <a:gamma/>
                        <a:shade val="0"/>
                        <a:invGamma/>
                      </a:srgbClr>
                    </a:gs>
                    <a:gs pos="100000">
                      <a:srgbClr val="C0C0C0"/>
                    </a:gs>
                  </a:gsLst>
                  <a:lin ang="2700000" scaled="1"/>
                </a:gradFill>
                <a:ln w="31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16" name="Oval 1100"/>
                <p:cNvSpPr>
                  <a:spLocks noChangeAspect="1" noChangeArrowheads="1"/>
                </p:cNvSpPr>
                <p:nvPr/>
              </p:nvSpPr>
              <p:spPr bwMode="auto">
                <a:xfrm rot="1697047">
                  <a:off x="1542" y="2196"/>
                  <a:ext cx="98" cy="53"/>
                </a:xfrm>
                <a:prstGeom prst="ellipse">
                  <a:avLst/>
                </a:prstGeom>
                <a:solidFill>
                  <a:schemeClr val="tx1"/>
                </a:solidFill>
                <a:ln w="31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163917" name="AutoShape 1101"/>
              <p:cNvSpPr>
                <a:spLocks noChangeAspect="1" noChangeArrowheads="1"/>
              </p:cNvSpPr>
              <p:nvPr/>
            </p:nvSpPr>
            <p:spPr bwMode="auto">
              <a:xfrm rot="16363718">
                <a:off x="3948" y="2040"/>
                <a:ext cx="45" cy="54"/>
              </a:xfrm>
              <a:prstGeom prst="can">
                <a:avLst>
                  <a:gd name="adj" fmla="val 60000"/>
                </a:avLst>
              </a:prstGeom>
              <a:gradFill rotWithShape="0">
                <a:gsLst>
                  <a:gs pos="0">
                    <a:srgbClr val="C0C0C0">
                      <a:gamma/>
                      <a:shade val="46275"/>
                      <a:invGamma/>
                    </a:srgbClr>
                  </a:gs>
                  <a:gs pos="50000">
                    <a:srgbClr val="C0C0C0"/>
                  </a:gs>
                  <a:gs pos="100000">
                    <a:srgbClr val="C0C0C0">
                      <a:gamma/>
                      <a:shade val="46275"/>
                      <a:invGamma/>
                    </a:srgbClr>
                  </a:gs>
                </a:gsLst>
                <a:lin ang="5400000" scaled="1"/>
              </a:gradFill>
              <a:ln w="31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18" name="Oval 1102"/>
              <p:cNvSpPr>
                <a:spLocks noChangeAspect="1" noChangeArrowheads="1"/>
              </p:cNvSpPr>
              <p:nvPr/>
            </p:nvSpPr>
            <p:spPr bwMode="auto">
              <a:xfrm>
                <a:off x="3945" y="2043"/>
                <a:ext cx="28" cy="47"/>
              </a:xfrm>
              <a:prstGeom prst="ellipse">
                <a:avLst/>
              </a:prstGeom>
              <a:gradFill rotWithShape="0">
                <a:gsLst>
                  <a:gs pos="0">
                    <a:srgbClr val="C0C0C0">
                      <a:gamma/>
                      <a:tint val="0"/>
                      <a:invGamma/>
                    </a:srgbClr>
                  </a:gs>
                  <a:gs pos="100000">
                    <a:srgbClr val="C0C0C0"/>
                  </a:gs>
                </a:gsLst>
                <a:path path="shape">
                  <a:fillToRect l="50000" t="50000" r="50000" b="50000"/>
                </a:path>
              </a:gradFill>
              <a:ln w="317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163919" name="Group 1103"/>
              <p:cNvGrpSpPr>
                <a:grpSpLocks noChangeAspect="1"/>
              </p:cNvGrpSpPr>
              <p:nvPr/>
            </p:nvGrpSpPr>
            <p:grpSpPr bwMode="auto">
              <a:xfrm>
                <a:off x="3887" y="2005"/>
                <a:ext cx="252" cy="39"/>
                <a:chOff x="1718" y="1811"/>
                <a:chExt cx="424" cy="66"/>
              </a:xfrm>
            </p:grpSpPr>
            <p:sp>
              <p:nvSpPr>
                <p:cNvPr id="163920" name="Freeform 1104" descr="Dark vertical"/>
                <p:cNvSpPr>
                  <a:spLocks noChangeAspect="1"/>
                </p:cNvSpPr>
                <p:nvPr/>
              </p:nvSpPr>
              <p:spPr bwMode="auto">
                <a:xfrm>
                  <a:off x="1720" y="1835"/>
                  <a:ext cx="174" cy="41"/>
                </a:xfrm>
                <a:custGeom>
                  <a:avLst/>
                  <a:gdLst>
                    <a:gd name="T0" fmla="*/ 3 w 450"/>
                    <a:gd name="T1" fmla="*/ 0 h 129"/>
                    <a:gd name="T2" fmla="*/ 0 w 450"/>
                    <a:gd name="T3" fmla="*/ 60 h 129"/>
                    <a:gd name="T4" fmla="*/ 450 w 450"/>
                    <a:gd name="T5" fmla="*/ 129 h 129"/>
                    <a:gd name="T6" fmla="*/ 450 w 450"/>
                    <a:gd name="T7" fmla="*/ 78 h 129"/>
                    <a:gd name="T8" fmla="*/ 3 w 450"/>
                    <a:gd name="T9" fmla="*/ 0 h 129"/>
                  </a:gdLst>
                  <a:ahLst/>
                  <a:cxnLst>
                    <a:cxn ang="0">
                      <a:pos x="T0" y="T1"/>
                    </a:cxn>
                    <a:cxn ang="0">
                      <a:pos x="T2" y="T3"/>
                    </a:cxn>
                    <a:cxn ang="0">
                      <a:pos x="T4" y="T5"/>
                    </a:cxn>
                    <a:cxn ang="0">
                      <a:pos x="T6" y="T7"/>
                    </a:cxn>
                    <a:cxn ang="0">
                      <a:pos x="T8" y="T9"/>
                    </a:cxn>
                  </a:cxnLst>
                  <a:rect l="0" t="0" r="r" b="b"/>
                  <a:pathLst>
                    <a:path w="450" h="129">
                      <a:moveTo>
                        <a:pt x="3" y="0"/>
                      </a:moveTo>
                      <a:lnTo>
                        <a:pt x="0" y="60"/>
                      </a:lnTo>
                      <a:lnTo>
                        <a:pt x="450" y="129"/>
                      </a:lnTo>
                      <a:lnTo>
                        <a:pt x="450" y="78"/>
                      </a:lnTo>
                      <a:lnTo>
                        <a:pt x="3" y="0"/>
                      </a:lnTo>
                      <a:close/>
                    </a:path>
                  </a:pathLst>
                </a:custGeom>
                <a:pattFill prst="dkVert">
                  <a:fgClr>
                    <a:schemeClr val="hlink"/>
                  </a:fgClr>
                  <a:bgClr>
                    <a:schemeClr val="bg1"/>
                  </a:bgClr>
                </a:patt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21" name="Freeform 1105" descr="Dark vertical"/>
                <p:cNvSpPr>
                  <a:spLocks noChangeAspect="1"/>
                </p:cNvSpPr>
                <p:nvPr/>
              </p:nvSpPr>
              <p:spPr bwMode="auto">
                <a:xfrm>
                  <a:off x="1893" y="1834"/>
                  <a:ext cx="241" cy="43"/>
                </a:xfrm>
                <a:custGeom>
                  <a:avLst/>
                  <a:gdLst>
                    <a:gd name="T0" fmla="*/ 621 w 624"/>
                    <a:gd name="T1" fmla="*/ 0 h 135"/>
                    <a:gd name="T2" fmla="*/ 624 w 624"/>
                    <a:gd name="T3" fmla="*/ 60 h 135"/>
                    <a:gd name="T4" fmla="*/ 0 w 624"/>
                    <a:gd name="T5" fmla="*/ 135 h 135"/>
                    <a:gd name="T6" fmla="*/ 0 w 624"/>
                    <a:gd name="T7" fmla="*/ 81 h 135"/>
                    <a:gd name="T8" fmla="*/ 621 w 624"/>
                    <a:gd name="T9" fmla="*/ 0 h 135"/>
                  </a:gdLst>
                  <a:ahLst/>
                  <a:cxnLst>
                    <a:cxn ang="0">
                      <a:pos x="T0" y="T1"/>
                    </a:cxn>
                    <a:cxn ang="0">
                      <a:pos x="T2" y="T3"/>
                    </a:cxn>
                    <a:cxn ang="0">
                      <a:pos x="T4" y="T5"/>
                    </a:cxn>
                    <a:cxn ang="0">
                      <a:pos x="T6" y="T7"/>
                    </a:cxn>
                    <a:cxn ang="0">
                      <a:pos x="T8" y="T9"/>
                    </a:cxn>
                  </a:cxnLst>
                  <a:rect l="0" t="0" r="r" b="b"/>
                  <a:pathLst>
                    <a:path w="624" h="135">
                      <a:moveTo>
                        <a:pt x="621" y="0"/>
                      </a:moveTo>
                      <a:lnTo>
                        <a:pt x="624" y="60"/>
                      </a:lnTo>
                      <a:lnTo>
                        <a:pt x="0" y="135"/>
                      </a:lnTo>
                      <a:lnTo>
                        <a:pt x="0" y="81"/>
                      </a:lnTo>
                      <a:lnTo>
                        <a:pt x="621" y="0"/>
                      </a:lnTo>
                      <a:close/>
                    </a:path>
                  </a:pathLst>
                </a:custGeom>
                <a:pattFill prst="dkVert">
                  <a:fgClr>
                    <a:srgbClr val="6699FF"/>
                  </a:fgClr>
                  <a:bgClr>
                    <a:schemeClr val="hlink"/>
                  </a:bgClr>
                </a:patt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3922" name="Freeform 1106"/>
                <p:cNvSpPr>
                  <a:spLocks noChangeAspect="1"/>
                </p:cNvSpPr>
                <p:nvPr/>
              </p:nvSpPr>
              <p:spPr bwMode="auto">
                <a:xfrm>
                  <a:off x="1718" y="1811"/>
                  <a:ext cx="424" cy="50"/>
                </a:xfrm>
                <a:custGeom>
                  <a:avLst/>
                  <a:gdLst>
                    <a:gd name="T0" fmla="*/ 0 w 1098"/>
                    <a:gd name="T1" fmla="*/ 75 h 159"/>
                    <a:gd name="T2" fmla="*/ 459 w 1098"/>
                    <a:gd name="T3" fmla="*/ 159 h 159"/>
                    <a:gd name="T4" fmla="*/ 1098 w 1098"/>
                    <a:gd name="T5" fmla="*/ 75 h 159"/>
                    <a:gd name="T6" fmla="*/ 645 w 1098"/>
                    <a:gd name="T7" fmla="*/ 0 h 159"/>
                    <a:gd name="T8" fmla="*/ 9 w 1098"/>
                    <a:gd name="T9" fmla="*/ 72 h 159"/>
                    <a:gd name="T10" fmla="*/ 21 w 1098"/>
                    <a:gd name="T11" fmla="*/ 54 h 159"/>
                    <a:gd name="T12" fmla="*/ 0 w 1098"/>
                    <a:gd name="T13" fmla="*/ 75 h 159"/>
                  </a:gdLst>
                  <a:ahLst/>
                  <a:cxnLst>
                    <a:cxn ang="0">
                      <a:pos x="T0" y="T1"/>
                    </a:cxn>
                    <a:cxn ang="0">
                      <a:pos x="T2" y="T3"/>
                    </a:cxn>
                    <a:cxn ang="0">
                      <a:pos x="T4" y="T5"/>
                    </a:cxn>
                    <a:cxn ang="0">
                      <a:pos x="T6" y="T7"/>
                    </a:cxn>
                    <a:cxn ang="0">
                      <a:pos x="T8" y="T9"/>
                    </a:cxn>
                    <a:cxn ang="0">
                      <a:pos x="T10" y="T11"/>
                    </a:cxn>
                    <a:cxn ang="0">
                      <a:pos x="T12" y="T13"/>
                    </a:cxn>
                  </a:cxnLst>
                  <a:rect l="0" t="0" r="r" b="b"/>
                  <a:pathLst>
                    <a:path w="1098" h="159">
                      <a:moveTo>
                        <a:pt x="0" y="75"/>
                      </a:moveTo>
                      <a:lnTo>
                        <a:pt x="459" y="159"/>
                      </a:lnTo>
                      <a:lnTo>
                        <a:pt x="1098" y="75"/>
                      </a:lnTo>
                      <a:lnTo>
                        <a:pt x="645" y="0"/>
                      </a:lnTo>
                      <a:cubicBezTo>
                        <a:pt x="433" y="24"/>
                        <a:pt x="222" y="54"/>
                        <a:pt x="9" y="72"/>
                      </a:cubicBezTo>
                      <a:cubicBezTo>
                        <a:pt x="2" y="73"/>
                        <a:pt x="21" y="54"/>
                        <a:pt x="21" y="54"/>
                      </a:cubicBezTo>
                      <a:cubicBezTo>
                        <a:pt x="21" y="54"/>
                        <a:pt x="0" y="75"/>
                        <a:pt x="0" y="75"/>
                      </a:cubicBezTo>
                      <a:close/>
                    </a:path>
                  </a:pathLst>
                </a:custGeom>
                <a:solidFill>
                  <a:srgbClr val="000066"/>
                </a:solidFill>
                <a:ln w="317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grpSp>
      <p:pic>
        <p:nvPicPr>
          <p:cNvPr id="163923" name="Picture 1107" descr="D:\Rplush\ISC2\photos\SBL.jpg"/>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400" y="6324600"/>
            <a:ext cx="214313" cy="228600"/>
          </a:xfrm>
          <a:prstGeom prst="rect">
            <a:avLst/>
          </a:prstGeom>
          <a:noFill/>
          <a:extLst>
            <a:ext uri="{909E8E84-426E-40DD-AFC4-6F175D3DCCD1}">
              <a14:hiddenFill xmlns:a14="http://schemas.microsoft.com/office/drawing/2010/main">
                <a:solidFill>
                  <a:srgbClr val="FFFFFF"/>
                </a:solidFill>
              </a14:hiddenFill>
            </a:ext>
          </a:extLst>
        </p:spPr>
      </p:pic>
      <p:pic>
        <p:nvPicPr>
          <p:cNvPr id="163924" name="Picture 1108" descr="C:\Documents and Settings\flemist\Desktop\14th.gif"/>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52400" y="5181600"/>
            <a:ext cx="354013" cy="373063"/>
          </a:xfrm>
          <a:prstGeom prst="rect">
            <a:avLst/>
          </a:prstGeom>
          <a:noFill/>
          <a:extLst>
            <a:ext uri="{909E8E84-426E-40DD-AFC4-6F175D3DCCD1}">
              <a14:hiddenFill xmlns:a14="http://schemas.microsoft.com/office/drawing/2010/main">
                <a:solidFill>
                  <a:srgbClr val="FFFFFF"/>
                </a:solidFill>
              </a14:hiddenFill>
            </a:ext>
          </a:extLst>
        </p:spPr>
      </p:pic>
      <p:sp>
        <p:nvSpPr>
          <p:cNvPr id="163925" name="Text Box 1109"/>
          <p:cNvSpPr txBox="1">
            <a:spLocks noChangeArrowheads="1"/>
          </p:cNvSpPr>
          <p:nvPr/>
        </p:nvSpPr>
        <p:spPr bwMode="auto">
          <a:xfrm>
            <a:off x="76200" y="54864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200" dirty="0">
                <a:latin typeface="Times New Roman" charset="0"/>
              </a:rPr>
              <a:t>AOC</a:t>
            </a:r>
          </a:p>
        </p:txBody>
      </p:sp>
      <p:sp>
        <p:nvSpPr>
          <p:cNvPr id="163926" name="Text Box 1110"/>
          <p:cNvSpPr txBox="1">
            <a:spLocks noChangeArrowheads="1"/>
          </p:cNvSpPr>
          <p:nvPr/>
        </p:nvSpPr>
        <p:spPr bwMode="auto">
          <a:xfrm>
            <a:off x="1371600" y="5105400"/>
            <a:ext cx="685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200" dirty="0">
                <a:latin typeface="Times New Roman" charset="0"/>
              </a:rPr>
              <a:t>SOPS</a:t>
            </a:r>
          </a:p>
        </p:txBody>
      </p:sp>
      <p:pic>
        <p:nvPicPr>
          <p:cNvPr id="163927" name="Picture 1111" descr="C:\Documents and Settings\flemist\Desktop\afspc100.gif"/>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66800" y="4953000"/>
            <a:ext cx="350838" cy="365125"/>
          </a:xfrm>
          <a:prstGeom prst="rect">
            <a:avLst/>
          </a:prstGeom>
          <a:noFill/>
          <a:extLst>
            <a:ext uri="{909E8E84-426E-40DD-AFC4-6F175D3DCCD1}">
              <a14:hiddenFill xmlns:a14="http://schemas.microsoft.com/office/drawing/2010/main">
                <a:solidFill>
                  <a:srgbClr val="FFFFFF"/>
                </a:solidFill>
              </a14:hiddenFill>
            </a:ext>
          </a:extLst>
        </p:spPr>
      </p:pic>
      <p:sp>
        <p:nvSpPr>
          <p:cNvPr id="163928" name="Line 1112"/>
          <p:cNvSpPr>
            <a:spLocks noChangeShapeType="1"/>
          </p:cNvSpPr>
          <p:nvPr/>
        </p:nvSpPr>
        <p:spPr bwMode="auto">
          <a:xfrm rot="699433" flipH="1">
            <a:off x="449263" y="5095875"/>
            <a:ext cx="609600" cy="304800"/>
          </a:xfrm>
          <a:prstGeom prst="line">
            <a:avLst/>
          </a:prstGeom>
          <a:noFill/>
          <a:ln w="38100">
            <a:solidFill>
              <a:srgbClr val="0000FF"/>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cxnSp>
        <p:nvCxnSpPr>
          <p:cNvPr id="3" name="Straight Connector 2"/>
          <p:cNvCxnSpPr>
            <a:stCxn id="163254" idx="1"/>
          </p:cNvCxnSpPr>
          <p:nvPr/>
        </p:nvCxnSpPr>
        <p:spPr>
          <a:xfrm>
            <a:off x="1401762" y="302419"/>
            <a:ext cx="612648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p:nvCxnSpPr>
        <p:spPr>
          <a:xfrm>
            <a:off x="1371600" y="381000"/>
            <a:ext cx="612648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8186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1837" y="457200"/>
            <a:ext cx="2360326" cy="369332"/>
          </a:xfrm>
          <a:prstGeom prst="rect">
            <a:avLst/>
          </a:prstGeom>
        </p:spPr>
        <p:txBody>
          <a:bodyPr wrap="none">
            <a:spAutoFit/>
          </a:bodyPr>
          <a:lstStyle/>
          <a:p>
            <a:r>
              <a:rPr lang="en-US" b="1" i="1" dirty="0"/>
              <a:t>Global Space Snapshot</a:t>
            </a:r>
            <a:endParaRPr lang="en-US" dirty="0"/>
          </a:p>
        </p:txBody>
      </p:sp>
      <p:sp>
        <p:nvSpPr>
          <p:cNvPr id="4" name="Rectangle 3"/>
          <p:cNvSpPr/>
          <p:nvPr/>
        </p:nvSpPr>
        <p:spPr>
          <a:xfrm>
            <a:off x="304800" y="2381071"/>
            <a:ext cx="3886200" cy="1200329"/>
          </a:xfrm>
          <a:prstGeom prst="rect">
            <a:avLst/>
          </a:prstGeom>
        </p:spPr>
        <p:txBody>
          <a:bodyPr wrap="square">
            <a:spAutoFit/>
          </a:bodyPr>
          <a:lstStyle/>
          <a:p>
            <a:pPr marL="0" lvl="2" indent="-285750">
              <a:buFont typeface="Arial" panose="020B0604020202020204" pitchFamily="34" charset="0"/>
              <a:buChar char="•"/>
            </a:pPr>
            <a:r>
              <a:rPr lang="en-US" dirty="0"/>
              <a:t>What data is required for the satellite positions?</a:t>
            </a:r>
            <a:endParaRPr lang="en-US" b="1" dirty="0"/>
          </a:p>
          <a:p>
            <a:pPr marL="0" lvl="2" indent="-285750">
              <a:buFont typeface="Arial" panose="020B0604020202020204" pitchFamily="34" charset="0"/>
              <a:buChar char="•"/>
            </a:pPr>
            <a:r>
              <a:rPr lang="en-US" dirty="0"/>
              <a:t>Do the satellites move to reflect the actual location on the equator?</a:t>
            </a:r>
            <a:endParaRPr lang="en-US" b="1" dirty="0"/>
          </a:p>
        </p:txBody>
      </p:sp>
      <p:sp>
        <p:nvSpPr>
          <p:cNvPr id="5" name="Rectangle 4"/>
          <p:cNvSpPr/>
          <p:nvPr/>
        </p:nvSpPr>
        <p:spPr>
          <a:xfrm>
            <a:off x="457200" y="4618672"/>
            <a:ext cx="8382000" cy="1477328"/>
          </a:xfrm>
          <a:prstGeom prst="rect">
            <a:avLst/>
          </a:prstGeom>
        </p:spPr>
        <p:txBody>
          <a:bodyPr wrap="square">
            <a:spAutoFit/>
          </a:bodyPr>
          <a:lstStyle/>
          <a:p>
            <a:pPr marL="285750" lvl="2" indent="-285750">
              <a:buFont typeface="Arial" panose="020B0604020202020204" pitchFamily="34" charset="0"/>
              <a:buChar char="•"/>
            </a:pPr>
            <a:r>
              <a:rPr lang="en-US" dirty="0" smtClean="0"/>
              <a:t>Who </a:t>
            </a:r>
            <a:r>
              <a:rPr lang="en-US" dirty="0"/>
              <a:t>is the designated data source?</a:t>
            </a:r>
            <a:endParaRPr lang="en-US" b="1" dirty="0"/>
          </a:p>
          <a:p>
            <a:pPr marL="285750" lvl="2" indent="-285750">
              <a:buFont typeface="Arial" panose="020B0604020202020204" pitchFamily="34" charset="0"/>
              <a:buChar char="•"/>
            </a:pPr>
            <a:r>
              <a:rPr lang="en-US" dirty="0"/>
              <a:t>Are there SLAs in place to insure an agreed to data standard, i.e. update frequency, availability, </a:t>
            </a:r>
            <a:r>
              <a:rPr lang="en-US" dirty="0" smtClean="0"/>
              <a:t>etc.?</a:t>
            </a:r>
          </a:p>
          <a:p>
            <a:pPr marL="285750" lvl="2" indent="-285750">
              <a:buFont typeface="Arial" panose="020B0604020202020204" pitchFamily="34" charset="0"/>
              <a:buChar char="•"/>
            </a:pPr>
            <a:r>
              <a:rPr lang="en-US" dirty="0" smtClean="0"/>
              <a:t>What are the exact processes and procedures required to input the data?</a:t>
            </a:r>
          </a:p>
          <a:p>
            <a:pPr marL="285750" lvl="2" indent="-285750">
              <a:buFont typeface="Arial" panose="020B0604020202020204" pitchFamily="34" charset="0"/>
              <a:buChar char="•"/>
            </a:pPr>
            <a:r>
              <a:rPr lang="en-US" dirty="0" smtClean="0"/>
              <a:t>Who is the point of contact on behalf of data sources and users?</a:t>
            </a:r>
            <a:endParaRPr lang="en-US" b="1" dirty="0" smtClean="0"/>
          </a:p>
        </p:txBody>
      </p:sp>
      <p:sp>
        <p:nvSpPr>
          <p:cNvPr id="6" name="Rectangle 5"/>
          <p:cNvSpPr/>
          <p:nvPr/>
        </p:nvSpPr>
        <p:spPr>
          <a:xfrm>
            <a:off x="4267200" y="2360474"/>
            <a:ext cx="4572000" cy="1754326"/>
          </a:xfrm>
          <a:prstGeom prst="rect">
            <a:avLst/>
          </a:prstGeom>
        </p:spPr>
        <p:txBody>
          <a:bodyPr>
            <a:spAutoFit/>
          </a:bodyPr>
          <a:lstStyle/>
          <a:p>
            <a:pPr marL="285750" lvl="0" indent="-285750">
              <a:buFont typeface="Arial" panose="020B0604020202020204" pitchFamily="34" charset="0"/>
              <a:buChar char="•"/>
            </a:pPr>
            <a:r>
              <a:rPr lang="en-US" i="1" dirty="0"/>
              <a:t>How many data elements total comprise the overall rating of SSN/SSA color?</a:t>
            </a:r>
            <a:endParaRPr lang="en-US" b="1" dirty="0"/>
          </a:p>
          <a:p>
            <a:pPr marL="285750" lvl="0" indent="-285750">
              <a:buFont typeface="Arial" panose="020B0604020202020204" pitchFamily="34" charset="0"/>
              <a:buChar char="•"/>
            </a:pPr>
            <a:r>
              <a:rPr lang="en-US" i="1" dirty="0"/>
              <a:t>What are the business rules that result in the specific color change?</a:t>
            </a:r>
            <a:endParaRPr lang="en-US" b="1" dirty="0"/>
          </a:p>
          <a:p>
            <a:pPr marL="285750" lvl="0" indent="-285750">
              <a:buFont typeface="Arial" panose="020B0604020202020204" pitchFamily="34" charset="0"/>
              <a:buChar char="•"/>
            </a:pPr>
            <a:r>
              <a:rPr lang="en-US" i="1" dirty="0"/>
              <a:t>Are the components of each attribute stored in a database</a:t>
            </a:r>
            <a:r>
              <a:rPr lang="en-US" i="1" dirty="0" smtClean="0"/>
              <a:t>?</a:t>
            </a:r>
            <a:endParaRPr lang="en-US" b="1" dirty="0"/>
          </a:p>
        </p:txBody>
      </p:sp>
      <p:sp>
        <p:nvSpPr>
          <p:cNvPr id="7" name="Rectangle 6"/>
          <p:cNvSpPr/>
          <p:nvPr/>
        </p:nvSpPr>
        <p:spPr>
          <a:xfrm>
            <a:off x="990600" y="990600"/>
            <a:ext cx="7010400" cy="646331"/>
          </a:xfrm>
          <a:prstGeom prst="rect">
            <a:avLst/>
          </a:prstGeom>
        </p:spPr>
        <p:txBody>
          <a:bodyPr wrap="square">
            <a:spAutoFit/>
          </a:bodyPr>
          <a:lstStyle/>
          <a:p>
            <a:pPr algn="ctr"/>
            <a:r>
              <a:rPr lang="en-US" dirty="0" smtClean="0"/>
              <a:t>Data Governance issues encountered by the Air Force Space Command for ascertaining the operational readiness of military assets</a:t>
            </a:r>
            <a:endParaRPr lang="en-US" b="1" dirty="0"/>
          </a:p>
        </p:txBody>
      </p:sp>
      <p:sp>
        <p:nvSpPr>
          <p:cNvPr id="8" name="TextBox 7"/>
          <p:cNvSpPr txBox="1"/>
          <p:nvPr/>
        </p:nvSpPr>
        <p:spPr>
          <a:xfrm>
            <a:off x="1066800" y="1905000"/>
            <a:ext cx="2124492" cy="369332"/>
          </a:xfrm>
          <a:prstGeom prst="rect">
            <a:avLst/>
          </a:prstGeom>
          <a:noFill/>
        </p:spPr>
        <p:txBody>
          <a:bodyPr wrap="none" rtlCol="0">
            <a:spAutoFit/>
          </a:bodyPr>
          <a:lstStyle/>
          <a:p>
            <a:r>
              <a:rPr lang="en-US" b="1" dirty="0" smtClean="0">
                <a:solidFill>
                  <a:srgbClr val="FF0000"/>
                </a:solidFill>
              </a:rPr>
              <a:t>Technical Questions:</a:t>
            </a:r>
            <a:endParaRPr lang="en-US" b="1" dirty="0">
              <a:solidFill>
                <a:srgbClr val="FF0000"/>
              </a:solidFill>
            </a:endParaRPr>
          </a:p>
        </p:txBody>
      </p:sp>
      <p:sp>
        <p:nvSpPr>
          <p:cNvPr id="9" name="TextBox 8"/>
          <p:cNvSpPr txBox="1"/>
          <p:nvPr/>
        </p:nvSpPr>
        <p:spPr>
          <a:xfrm>
            <a:off x="4261238" y="1905000"/>
            <a:ext cx="2137765" cy="369332"/>
          </a:xfrm>
          <a:prstGeom prst="rect">
            <a:avLst/>
          </a:prstGeom>
          <a:noFill/>
        </p:spPr>
        <p:txBody>
          <a:bodyPr wrap="none" rtlCol="0">
            <a:spAutoFit/>
          </a:bodyPr>
          <a:lstStyle/>
          <a:p>
            <a:r>
              <a:rPr lang="en-US" b="1" dirty="0" smtClean="0">
                <a:solidFill>
                  <a:srgbClr val="FF0000"/>
                </a:solidFill>
              </a:rPr>
              <a:t>Business Questions:</a:t>
            </a:r>
            <a:endParaRPr lang="en-US" b="1" dirty="0">
              <a:solidFill>
                <a:srgbClr val="FF0000"/>
              </a:solidFill>
            </a:endParaRPr>
          </a:p>
        </p:txBody>
      </p:sp>
      <p:sp>
        <p:nvSpPr>
          <p:cNvPr id="10" name="TextBox 9"/>
          <p:cNvSpPr txBox="1"/>
          <p:nvPr/>
        </p:nvSpPr>
        <p:spPr>
          <a:xfrm>
            <a:off x="1013191" y="4278868"/>
            <a:ext cx="3371244" cy="369332"/>
          </a:xfrm>
          <a:prstGeom prst="rect">
            <a:avLst/>
          </a:prstGeom>
          <a:noFill/>
        </p:spPr>
        <p:txBody>
          <a:bodyPr wrap="none" rtlCol="0">
            <a:spAutoFit/>
          </a:bodyPr>
          <a:lstStyle/>
          <a:p>
            <a:r>
              <a:rPr lang="en-US" b="1" dirty="0" smtClean="0">
                <a:solidFill>
                  <a:srgbClr val="FF0000"/>
                </a:solidFill>
              </a:rPr>
              <a:t>Process (Governance) Questions:</a:t>
            </a:r>
            <a:endParaRPr lang="en-US" b="1" dirty="0">
              <a:solidFill>
                <a:srgbClr val="FF0000"/>
              </a:solidFill>
            </a:endParaRPr>
          </a:p>
        </p:txBody>
      </p:sp>
    </p:spTree>
    <p:extLst>
      <p:ext uri="{BB962C8B-B14F-4D97-AF65-F5344CB8AC3E}">
        <p14:creationId xmlns:p14="http://schemas.microsoft.com/office/powerpoint/2010/main" val="33279946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en-US" dirty="0">
                <a:effectLst>
                  <a:outerShdw blurRad="38100" dist="38100" dir="2700000" algn="tl">
                    <a:srgbClr val="000000"/>
                  </a:outerShdw>
                </a:effectLst>
              </a:rPr>
              <a:t>Enterprise Risk Management Technology</a:t>
            </a:r>
          </a:p>
        </p:txBody>
      </p:sp>
      <p:sp>
        <p:nvSpPr>
          <p:cNvPr id="2051" name="Rectangle 3"/>
          <p:cNvSpPr>
            <a:spLocks noGrp="1" noChangeArrowheads="1"/>
          </p:cNvSpPr>
          <p:nvPr>
            <p:ph type="subTitle" idx="1"/>
          </p:nvPr>
        </p:nvSpPr>
        <p:spPr>
          <a:noFill/>
          <a:ln/>
        </p:spPr>
        <p:txBody>
          <a:bodyPr/>
          <a:lstStyle/>
          <a:p>
            <a:r>
              <a:rPr lang="en-US" altLang="en-US" dirty="0">
                <a:effectLst>
                  <a:outerShdw blurRad="38100" dist="38100" dir="2700000" algn="tl">
                    <a:srgbClr val="000000"/>
                  </a:outerShdw>
                </a:effectLst>
              </a:rPr>
              <a:t>Architecture Roadmap</a:t>
            </a:r>
          </a:p>
        </p:txBody>
      </p:sp>
      <p:sp>
        <p:nvSpPr>
          <p:cNvPr id="2053" name="Text Box 5"/>
          <p:cNvSpPr txBox="1">
            <a:spLocks noChangeArrowheads="1"/>
          </p:cNvSpPr>
          <p:nvPr/>
        </p:nvSpPr>
        <p:spPr bwMode="auto">
          <a:xfrm>
            <a:off x="1057275" y="6137275"/>
            <a:ext cx="2279650" cy="363538"/>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900" dirty="0">
                <a:solidFill>
                  <a:srgbClr val="FFFFCC"/>
                </a:solidFill>
                <a:effectLst>
                  <a:outerShdw blurRad="38100" dist="38100" dir="2700000" algn="tl">
                    <a:srgbClr val="000000"/>
                  </a:outerShdw>
                </a:effectLst>
              </a:rPr>
              <a:t>Enterprise Risk Management Technology</a:t>
            </a:r>
          </a:p>
          <a:p>
            <a:pPr algn="l"/>
            <a:r>
              <a:rPr lang="en-US" altLang="en-US" sz="900" dirty="0">
                <a:solidFill>
                  <a:srgbClr val="FFFFCC"/>
                </a:solidFill>
                <a:effectLst>
                  <a:outerShdw blurRad="38100" dist="38100" dir="2700000" algn="tl">
                    <a:srgbClr val="000000"/>
                  </a:outerShdw>
                </a:effectLst>
              </a:rPr>
              <a:t>May, 2006</a:t>
            </a:r>
          </a:p>
        </p:txBody>
      </p:sp>
      <p:sp>
        <p:nvSpPr>
          <p:cNvPr id="2" name="Down Arrow 1"/>
          <p:cNvSpPr/>
          <p:nvPr/>
        </p:nvSpPr>
        <p:spPr>
          <a:xfrm>
            <a:off x="1066800" y="4572000"/>
            <a:ext cx="7239000" cy="1565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964873" y="4800600"/>
            <a:ext cx="3429000" cy="646331"/>
          </a:xfrm>
          <a:prstGeom prst="rect">
            <a:avLst/>
          </a:prstGeom>
          <a:noFill/>
        </p:spPr>
        <p:txBody>
          <a:bodyPr wrap="square" rtlCol="0">
            <a:spAutoFit/>
          </a:bodyPr>
          <a:lstStyle/>
          <a:p>
            <a:r>
              <a:rPr lang="en-US" dirty="0" smtClean="0">
                <a:solidFill>
                  <a:schemeClr val="bg1"/>
                </a:solidFill>
              </a:rPr>
              <a:t>Craig built a working POC for AIG </a:t>
            </a:r>
            <a:r>
              <a:rPr lang="en-US" i="1" u="sng" dirty="0" smtClean="0">
                <a:solidFill>
                  <a:schemeClr val="bg1"/>
                </a:solidFill>
              </a:rPr>
              <a:t>prior</a:t>
            </a:r>
            <a:r>
              <a:rPr lang="en-US" dirty="0" smtClean="0">
                <a:solidFill>
                  <a:schemeClr val="bg1"/>
                </a:solidFill>
              </a:rPr>
              <a:t> to the 2008 financial crisis</a:t>
            </a:r>
            <a:r>
              <a:rPr lang="en-US" dirty="0" smtClean="0"/>
              <a:t> </a:t>
            </a:r>
            <a:endParaRPr lang="en-US" dirty="0"/>
          </a:p>
        </p:txBody>
      </p:sp>
    </p:spTree>
    <p:extLst>
      <p:ext uri="{BB962C8B-B14F-4D97-AF65-F5344CB8AC3E}">
        <p14:creationId xmlns:p14="http://schemas.microsoft.com/office/powerpoint/2010/main" val="33307972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dirty="0"/>
              <a:t>What do we mean by Risk </a:t>
            </a:r>
            <a:r>
              <a:rPr lang="en-US" altLang="en-US" dirty="0" smtClean="0"/>
              <a:t>Data?</a:t>
            </a:r>
            <a:endParaRPr lang="en-US" altLang="en-US" dirty="0"/>
          </a:p>
        </p:txBody>
      </p:sp>
      <p:grpSp>
        <p:nvGrpSpPr>
          <p:cNvPr id="72877" name="Group 173"/>
          <p:cNvGrpSpPr>
            <a:grpSpLocks/>
          </p:cNvGrpSpPr>
          <p:nvPr/>
        </p:nvGrpSpPr>
        <p:grpSpPr bwMode="auto">
          <a:xfrm>
            <a:off x="2863850" y="1854200"/>
            <a:ext cx="1454150" cy="4625975"/>
            <a:chOff x="1817" y="1168"/>
            <a:chExt cx="916" cy="2914"/>
          </a:xfrm>
        </p:grpSpPr>
        <p:sp>
          <p:nvSpPr>
            <p:cNvPr id="72765" name="AutoShape 61"/>
            <p:cNvSpPr>
              <a:spLocks noChangeArrowheads="1"/>
            </p:cNvSpPr>
            <p:nvPr/>
          </p:nvSpPr>
          <p:spPr bwMode="auto">
            <a:xfrm rot="5400000">
              <a:off x="1018" y="2379"/>
              <a:ext cx="2502" cy="904"/>
            </a:xfrm>
            <a:prstGeom prst="roundRect">
              <a:avLst>
                <a:gd name="adj" fmla="val 4264"/>
              </a:avLst>
            </a:prstGeom>
            <a:solidFill>
              <a:schemeClr val="accent6">
                <a:lumMod val="60000"/>
                <a:lumOff val="40000"/>
              </a:scheme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flatTx/>
            </a:bodyPr>
            <a:lstStyle>
              <a:lvl1pPr marL="61913" indent="-61913" algn="l">
                <a:spcBef>
                  <a:spcPct val="0"/>
                </a:spcBef>
                <a:defRPr>
                  <a:solidFill>
                    <a:schemeClr val="tx1"/>
                  </a:solidFill>
                  <a:latin typeface="Arial" charset="0"/>
                </a:defRPr>
              </a:lvl1pPr>
              <a:lvl2pPr algn="l">
                <a:spcBef>
                  <a:spcPct val="0"/>
                </a:spcBef>
                <a:defRPr>
                  <a:solidFill>
                    <a:schemeClr val="tx1"/>
                  </a:solidFill>
                  <a:latin typeface="Arial" charset="0"/>
                </a:defRPr>
              </a:lvl2pPr>
              <a:lvl3pPr algn="l">
                <a:spcBef>
                  <a:spcPct val="0"/>
                </a:spcBef>
                <a:defRPr>
                  <a:solidFill>
                    <a:schemeClr val="tx1"/>
                  </a:solidFill>
                  <a:latin typeface="Arial" charset="0"/>
                </a:defRPr>
              </a:lvl3pPr>
              <a:lvl4pPr algn="l">
                <a:spcBef>
                  <a:spcPct val="0"/>
                </a:spcBef>
                <a:defRPr>
                  <a:solidFill>
                    <a:schemeClr val="tx1"/>
                  </a:solidFill>
                  <a:latin typeface="Arial" charset="0"/>
                </a:defRPr>
              </a:lvl4pPr>
              <a:lvl5pPr algn="l">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nSpc>
                  <a:spcPct val="100000"/>
                </a:lnSpc>
                <a:buFontTx/>
                <a:buChar char="•"/>
              </a:pPr>
              <a:r>
                <a:rPr lang="en-US" altLang="en-US" sz="900" dirty="0">
                  <a:solidFill>
                    <a:schemeClr val="bg1"/>
                  </a:solidFill>
                  <a:effectLst>
                    <a:outerShdw blurRad="38100" dist="38100" dir="2700000" algn="tl">
                      <a:srgbClr val="000000"/>
                    </a:outerShdw>
                  </a:effectLst>
                  <a:latin typeface="Trebuchet MS" pitchFamily="34" charset="0"/>
                </a:rPr>
                <a:t>Transactions</a:t>
              </a:r>
            </a:p>
            <a:p>
              <a:pPr>
                <a:lnSpc>
                  <a:spcPct val="100000"/>
                </a:lnSpc>
                <a:buFontTx/>
                <a:buChar char="•"/>
              </a:pPr>
              <a:r>
                <a:rPr lang="en-US" altLang="en-US" sz="900" dirty="0">
                  <a:solidFill>
                    <a:schemeClr val="bg1"/>
                  </a:solidFill>
                  <a:effectLst>
                    <a:outerShdw blurRad="38100" dist="38100" dir="2700000" algn="tl">
                      <a:srgbClr val="000000"/>
                    </a:outerShdw>
                  </a:effectLst>
                  <a:latin typeface="Trebuchet MS" pitchFamily="34" charset="0"/>
                </a:rPr>
                <a:t>Holdings / Positions</a:t>
              </a:r>
            </a:p>
            <a:p>
              <a:pPr>
                <a:lnSpc>
                  <a:spcPct val="100000"/>
                </a:lnSpc>
                <a:buFontTx/>
                <a:buChar char="•"/>
              </a:pPr>
              <a:r>
                <a:rPr lang="en-US" altLang="en-US" sz="900" dirty="0">
                  <a:solidFill>
                    <a:schemeClr val="bg1"/>
                  </a:solidFill>
                  <a:effectLst>
                    <a:outerShdw blurRad="38100" dist="38100" dir="2700000" algn="tl">
                      <a:srgbClr val="000000"/>
                    </a:outerShdw>
                  </a:effectLst>
                  <a:latin typeface="Trebuchet MS" pitchFamily="34" charset="0"/>
                </a:rPr>
                <a:t>Cash Flows</a:t>
              </a:r>
            </a:p>
          </p:txBody>
        </p:sp>
        <p:sp>
          <p:nvSpPr>
            <p:cNvPr id="72872" name="AutoShape 168"/>
            <p:cNvSpPr>
              <a:spLocks noChangeArrowheads="1"/>
            </p:cNvSpPr>
            <p:nvPr/>
          </p:nvSpPr>
          <p:spPr bwMode="auto">
            <a:xfrm>
              <a:off x="1828" y="1168"/>
              <a:ext cx="905" cy="363"/>
            </a:xfrm>
            <a:prstGeom prst="can">
              <a:avLst>
                <a:gd name="adj" fmla="val 25000"/>
              </a:avLst>
            </a:prstGeom>
            <a:solidFill>
              <a:schemeClr val="accent6">
                <a:lumMod val="50000"/>
                <a:alpha val="60001"/>
              </a:schemeClr>
            </a:solidFill>
            <a:ln w="9525">
              <a:solidFill>
                <a:srgbClr val="B3A94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pPr>
              <a:r>
                <a:rPr lang="en-US" altLang="en-US" sz="1200" dirty="0">
                  <a:solidFill>
                    <a:schemeClr val="bg1"/>
                  </a:solidFill>
                  <a:effectLst>
                    <a:outerShdw blurRad="38100" dist="38100" dir="2700000" algn="tl">
                      <a:srgbClr val="000000"/>
                    </a:outerShdw>
                  </a:effectLst>
                  <a:latin typeface="Trebuchet MS" pitchFamily="34" charset="0"/>
                </a:rPr>
                <a:t>Transactions/</a:t>
              </a:r>
            </a:p>
            <a:p>
              <a:pPr>
                <a:lnSpc>
                  <a:spcPct val="100000"/>
                </a:lnSpc>
                <a:spcBef>
                  <a:spcPct val="0"/>
                </a:spcBef>
              </a:pPr>
              <a:r>
                <a:rPr lang="en-US" altLang="en-US" sz="1200" dirty="0">
                  <a:solidFill>
                    <a:schemeClr val="bg1"/>
                  </a:solidFill>
                  <a:effectLst>
                    <a:outerShdw blurRad="38100" dist="38100" dir="2700000" algn="tl">
                      <a:srgbClr val="000000"/>
                    </a:outerShdw>
                  </a:effectLst>
                  <a:latin typeface="Trebuchet MS" pitchFamily="34" charset="0"/>
                </a:rPr>
                <a:t>Business Events</a:t>
              </a:r>
              <a:endParaRPr lang="en-US" altLang="en-US" sz="1200" dirty="0">
                <a:effectLst>
                  <a:outerShdw blurRad="38100" dist="38100" dir="2700000" algn="tl">
                    <a:srgbClr val="FFFFFF"/>
                  </a:outerShdw>
                </a:effectLst>
                <a:latin typeface="Trebuchet MS" pitchFamily="34" charset="0"/>
              </a:endParaRPr>
            </a:p>
          </p:txBody>
        </p:sp>
      </p:grpSp>
      <p:grpSp>
        <p:nvGrpSpPr>
          <p:cNvPr id="72879" name="Group 175"/>
          <p:cNvGrpSpPr>
            <a:grpSpLocks/>
          </p:cNvGrpSpPr>
          <p:nvPr/>
        </p:nvGrpSpPr>
        <p:grpSpPr bwMode="auto">
          <a:xfrm>
            <a:off x="6040438" y="1854200"/>
            <a:ext cx="1449387" cy="4625975"/>
            <a:chOff x="3830" y="1168"/>
            <a:chExt cx="913" cy="2914"/>
          </a:xfrm>
        </p:grpSpPr>
        <p:sp>
          <p:nvSpPr>
            <p:cNvPr id="72835" name="AutoShape 131"/>
            <p:cNvSpPr>
              <a:spLocks noChangeArrowheads="1"/>
            </p:cNvSpPr>
            <p:nvPr/>
          </p:nvSpPr>
          <p:spPr bwMode="auto">
            <a:xfrm rot="5400000">
              <a:off x="3029" y="2381"/>
              <a:ext cx="2502" cy="900"/>
            </a:xfrm>
            <a:prstGeom prst="roundRect">
              <a:avLst>
                <a:gd name="adj" fmla="val 5935"/>
              </a:avLst>
            </a:prstGeom>
            <a:gradFill rotWithShape="1">
              <a:gsLst>
                <a:gs pos="0">
                  <a:srgbClr val="FF0000">
                    <a:alpha val="60001"/>
                  </a:srgbClr>
                </a:gs>
                <a:gs pos="100000">
                  <a:srgbClr val="FF0000">
                    <a:alpha val="25000"/>
                  </a:srgbClr>
                </a:gs>
              </a:gsLst>
              <a:lin ang="0" scaled="1"/>
            </a:gradFill>
            <a:ln w="19050">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flatTx/>
            </a:bodyPr>
            <a:lstStyle>
              <a:lvl1pPr marL="61913" indent="-61913" algn="l">
                <a:spcBef>
                  <a:spcPct val="0"/>
                </a:spcBef>
                <a:defRPr>
                  <a:solidFill>
                    <a:schemeClr val="tx1"/>
                  </a:solidFill>
                  <a:latin typeface="Arial" charset="0"/>
                </a:defRPr>
              </a:lvl1pPr>
              <a:lvl2pPr algn="l">
                <a:spcBef>
                  <a:spcPct val="0"/>
                </a:spcBef>
                <a:defRPr>
                  <a:solidFill>
                    <a:schemeClr val="tx1"/>
                  </a:solidFill>
                  <a:latin typeface="Arial" charset="0"/>
                </a:defRPr>
              </a:lvl2pPr>
              <a:lvl3pPr algn="l">
                <a:spcBef>
                  <a:spcPct val="0"/>
                </a:spcBef>
                <a:defRPr>
                  <a:solidFill>
                    <a:schemeClr val="tx1"/>
                  </a:solidFill>
                  <a:latin typeface="Arial" charset="0"/>
                </a:defRPr>
              </a:lvl3pPr>
              <a:lvl4pPr algn="l">
                <a:spcBef>
                  <a:spcPct val="0"/>
                </a:spcBef>
                <a:defRPr>
                  <a:solidFill>
                    <a:schemeClr val="tx1"/>
                  </a:solidFill>
                  <a:latin typeface="Arial" charset="0"/>
                </a:defRPr>
              </a:lvl4pPr>
              <a:lvl5pPr algn="l">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nSpc>
                  <a:spcPct val="100000"/>
                </a:lnSpc>
                <a:buFontTx/>
                <a:buChar char="•"/>
              </a:pPr>
              <a:r>
                <a:rPr lang="en-US" altLang="en-US" sz="900" dirty="0">
                  <a:solidFill>
                    <a:schemeClr val="bg1"/>
                  </a:solidFill>
                  <a:effectLst>
                    <a:outerShdw blurRad="38100" dist="38100" dir="2700000" algn="tl">
                      <a:srgbClr val="000000"/>
                    </a:outerShdw>
                  </a:effectLst>
                  <a:latin typeface="Trebuchet MS" pitchFamily="34" charset="0"/>
                </a:rPr>
                <a:t>Exposure</a:t>
              </a:r>
            </a:p>
            <a:p>
              <a:pPr>
                <a:lnSpc>
                  <a:spcPct val="100000"/>
                </a:lnSpc>
                <a:buFontTx/>
                <a:buChar char="•"/>
              </a:pPr>
              <a:r>
                <a:rPr lang="en-US" altLang="en-US" sz="900" dirty="0">
                  <a:solidFill>
                    <a:schemeClr val="bg1"/>
                  </a:solidFill>
                  <a:effectLst>
                    <a:outerShdw blurRad="38100" dist="38100" dir="2700000" algn="tl">
                      <a:srgbClr val="000000"/>
                    </a:outerShdw>
                  </a:effectLst>
                  <a:latin typeface="Trebuchet MS" pitchFamily="34" charset="0"/>
                </a:rPr>
                <a:t>Overage</a:t>
              </a:r>
            </a:p>
            <a:p>
              <a:pPr>
                <a:lnSpc>
                  <a:spcPct val="100000"/>
                </a:lnSpc>
                <a:buFontTx/>
                <a:buChar char="•"/>
              </a:pPr>
              <a:r>
                <a:rPr lang="en-US" altLang="en-US" sz="900" dirty="0" err="1">
                  <a:solidFill>
                    <a:schemeClr val="bg1"/>
                  </a:solidFill>
                  <a:effectLst>
                    <a:outerShdw blurRad="38100" dist="38100" dir="2700000" algn="tl">
                      <a:srgbClr val="000000"/>
                    </a:outerShdw>
                  </a:effectLst>
                  <a:latin typeface="Trebuchet MS" pitchFamily="34" charset="0"/>
                </a:rPr>
                <a:t>VaR</a:t>
              </a: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Default Probability</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Loss Given Default</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RAROC</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MTMs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MTFs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Cash Flow Projections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Key Rate Sensitivity</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Scenario Results</a:t>
              </a:r>
            </a:p>
          </p:txBody>
        </p:sp>
        <p:sp>
          <p:nvSpPr>
            <p:cNvPr id="72874" name="AutoShape 170"/>
            <p:cNvSpPr>
              <a:spLocks noChangeArrowheads="1"/>
            </p:cNvSpPr>
            <p:nvPr/>
          </p:nvSpPr>
          <p:spPr bwMode="auto">
            <a:xfrm>
              <a:off x="3843" y="1168"/>
              <a:ext cx="900" cy="363"/>
            </a:xfrm>
            <a:prstGeom prst="can">
              <a:avLst>
                <a:gd name="adj" fmla="val 25000"/>
              </a:avLst>
            </a:prstGeom>
            <a:solidFill>
              <a:srgbClr val="FF0000">
                <a:alpha val="60001"/>
              </a:srgbClr>
            </a:solidFill>
            <a:ln w="9525">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pPr>
              <a:r>
                <a:rPr lang="en-US" altLang="en-US" sz="1200">
                  <a:solidFill>
                    <a:schemeClr val="bg1"/>
                  </a:solidFill>
                  <a:effectLst>
                    <a:outerShdw blurRad="38100" dist="38100" dir="2700000" algn="tl">
                      <a:srgbClr val="000000"/>
                    </a:outerShdw>
                  </a:effectLst>
                  <a:latin typeface="Trebuchet MS" pitchFamily="34" charset="0"/>
                </a:rPr>
                <a:t>Risk Results</a:t>
              </a:r>
              <a:endParaRPr lang="en-US" altLang="en-US" sz="1200">
                <a:effectLst>
                  <a:outerShdw blurRad="38100" dist="38100" dir="2700000" algn="tl">
                    <a:srgbClr val="FFFFFF"/>
                  </a:outerShdw>
                </a:effectLst>
                <a:latin typeface="Trebuchet MS" pitchFamily="34" charset="0"/>
              </a:endParaRPr>
            </a:p>
          </p:txBody>
        </p:sp>
      </p:grpSp>
      <p:grpSp>
        <p:nvGrpSpPr>
          <p:cNvPr id="72880" name="Group 176"/>
          <p:cNvGrpSpPr>
            <a:grpSpLocks/>
          </p:cNvGrpSpPr>
          <p:nvPr/>
        </p:nvGrpSpPr>
        <p:grpSpPr bwMode="auto">
          <a:xfrm>
            <a:off x="7621588" y="1854200"/>
            <a:ext cx="1455737" cy="4625975"/>
            <a:chOff x="4801" y="1168"/>
            <a:chExt cx="917" cy="2914"/>
          </a:xfrm>
        </p:grpSpPr>
        <p:sp>
          <p:nvSpPr>
            <p:cNvPr id="72868" name="AutoShape 164"/>
            <p:cNvSpPr>
              <a:spLocks noChangeArrowheads="1"/>
            </p:cNvSpPr>
            <p:nvPr/>
          </p:nvSpPr>
          <p:spPr bwMode="auto">
            <a:xfrm rot="5400000">
              <a:off x="4001" y="2380"/>
              <a:ext cx="2502" cy="901"/>
            </a:xfrm>
            <a:prstGeom prst="roundRect">
              <a:avLst>
                <a:gd name="adj" fmla="val 5935"/>
              </a:avLst>
            </a:prstGeom>
            <a:gradFill rotWithShape="1">
              <a:gsLst>
                <a:gs pos="0">
                  <a:srgbClr val="969696">
                    <a:alpha val="60001"/>
                  </a:srgbClr>
                </a:gs>
                <a:gs pos="100000">
                  <a:srgbClr val="969696">
                    <a:alpha val="25000"/>
                  </a:srgbClr>
                </a:gs>
              </a:gsLst>
              <a:lin ang="0" scaled="1"/>
            </a:gradFill>
            <a:ln w="19050">
              <a:round/>
              <a:headEnd/>
              <a:tailEnd/>
            </a:ln>
            <a:effectLst/>
            <a:scene3d>
              <a:camera prst="legacyObliqueTopRight"/>
              <a:lightRig rig="legacyFlat3" dir="b"/>
            </a:scene3d>
            <a:sp3d extrusionH="100000" prstMaterial="legacyMatte">
              <a:bevelT w="13500" h="13500" prst="angle"/>
              <a:bevelB w="13500" h="13500" prst="angle"/>
              <a:extrusionClr>
                <a:srgbClr val="96969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flatTx/>
            </a:bodyPr>
            <a:lstStyle>
              <a:lvl1pPr marL="61913" indent="-61913" algn="l">
                <a:spcBef>
                  <a:spcPct val="0"/>
                </a:spcBef>
                <a:defRPr>
                  <a:solidFill>
                    <a:schemeClr val="tx1"/>
                  </a:solidFill>
                  <a:latin typeface="Arial" charset="0"/>
                </a:defRPr>
              </a:lvl1pPr>
              <a:lvl2pPr algn="l">
                <a:spcBef>
                  <a:spcPct val="0"/>
                </a:spcBef>
                <a:defRPr>
                  <a:solidFill>
                    <a:schemeClr val="tx1"/>
                  </a:solidFill>
                  <a:latin typeface="Arial" charset="0"/>
                </a:defRPr>
              </a:lvl2pPr>
              <a:lvl3pPr algn="l">
                <a:spcBef>
                  <a:spcPct val="0"/>
                </a:spcBef>
                <a:defRPr>
                  <a:solidFill>
                    <a:schemeClr val="tx1"/>
                  </a:solidFill>
                  <a:latin typeface="Arial" charset="0"/>
                </a:defRPr>
              </a:lvl3pPr>
              <a:lvl4pPr algn="l">
                <a:spcBef>
                  <a:spcPct val="0"/>
                </a:spcBef>
                <a:defRPr>
                  <a:solidFill>
                    <a:schemeClr val="tx1"/>
                  </a:solidFill>
                  <a:latin typeface="Arial" charset="0"/>
                </a:defRPr>
              </a:lvl4pPr>
              <a:lvl5pPr algn="l">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Research</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Approval Documents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Policies &amp; Procedures</a:t>
              </a:r>
            </a:p>
          </p:txBody>
        </p:sp>
        <p:sp>
          <p:nvSpPr>
            <p:cNvPr id="72875" name="AutoShape 171"/>
            <p:cNvSpPr>
              <a:spLocks noChangeArrowheads="1"/>
            </p:cNvSpPr>
            <p:nvPr/>
          </p:nvSpPr>
          <p:spPr bwMode="auto">
            <a:xfrm>
              <a:off x="4817" y="1168"/>
              <a:ext cx="901" cy="363"/>
            </a:xfrm>
            <a:prstGeom prst="can">
              <a:avLst>
                <a:gd name="adj" fmla="val 25000"/>
              </a:avLst>
            </a:prstGeom>
            <a:solidFill>
              <a:srgbClr val="969696">
                <a:alpha val="60001"/>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pPr>
              <a:r>
                <a:rPr lang="en-US" altLang="en-US" sz="1200">
                  <a:solidFill>
                    <a:schemeClr val="bg1"/>
                  </a:solidFill>
                  <a:effectLst>
                    <a:outerShdw blurRad="38100" dist="38100" dir="2700000" algn="tl">
                      <a:srgbClr val="000000"/>
                    </a:outerShdw>
                  </a:effectLst>
                  <a:latin typeface="Trebuchet MS" pitchFamily="34" charset="0"/>
                </a:rPr>
                <a:t>Documents</a:t>
              </a:r>
              <a:endParaRPr lang="en-US" altLang="en-US" sz="1200">
                <a:effectLst>
                  <a:outerShdw blurRad="38100" dist="38100" dir="2700000" algn="tl">
                    <a:srgbClr val="FFFFFF"/>
                  </a:outerShdw>
                </a:effectLst>
                <a:latin typeface="Trebuchet MS" pitchFamily="34" charset="0"/>
              </a:endParaRPr>
            </a:p>
          </p:txBody>
        </p:sp>
      </p:grpSp>
      <p:grpSp>
        <p:nvGrpSpPr>
          <p:cNvPr id="72890" name="Group 186"/>
          <p:cNvGrpSpPr>
            <a:grpSpLocks/>
          </p:cNvGrpSpPr>
          <p:nvPr/>
        </p:nvGrpSpPr>
        <p:grpSpPr bwMode="auto">
          <a:xfrm>
            <a:off x="1268413" y="1854200"/>
            <a:ext cx="1465262" cy="4625975"/>
            <a:chOff x="799" y="1168"/>
            <a:chExt cx="923" cy="2914"/>
          </a:xfrm>
        </p:grpSpPr>
        <p:grpSp>
          <p:nvGrpSpPr>
            <p:cNvPr id="72889" name="Group 185"/>
            <p:cNvGrpSpPr>
              <a:grpSpLocks/>
            </p:cNvGrpSpPr>
            <p:nvPr/>
          </p:nvGrpSpPr>
          <p:grpSpPr bwMode="auto">
            <a:xfrm>
              <a:off x="799" y="1168"/>
              <a:ext cx="923" cy="2914"/>
              <a:chOff x="799" y="1168"/>
              <a:chExt cx="923" cy="2914"/>
            </a:xfrm>
          </p:grpSpPr>
          <p:grpSp>
            <p:nvGrpSpPr>
              <p:cNvPr id="72876" name="Group 172"/>
              <p:cNvGrpSpPr>
                <a:grpSpLocks/>
              </p:cNvGrpSpPr>
              <p:nvPr/>
            </p:nvGrpSpPr>
            <p:grpSpPr bwMode="auto">
              <a:xfrm>
                <a:off x="799" y="1168"/>
                <a:ext cx="923" cy="2914"/>
                <a:chOff x="799" y="1168"/>
                <a:chExt cx="923" cy="2914"/>
              </a:xfrm>
            </p:grpSpPr>
            <p:sp>
              <p:nvSpPr>
                <p:cNvPr id="72711" name="AutoShape 7"/>
                <p:cNvSpPr>
                  <a:spLocks noChangeArrowheads="1"/>
                </p:cNvSpPr>
                <p:nvPr/>
              </p:nvSpPr>
              <p:spPr bwMode="auto">
                <a:xfrm rot="27000000">
                  <a:off x="-2" y="2381"/>
                  <a:ext cx="2502" cy="900"/>
                </a:xfrm>
                <a:prstGeom prst="roundRect">
                  <a:avLst>
                    <a:gd name="adj" fmla="val 5176"/>
                  </a:avLst>
                </a:prstGeom>
                <a:gradFill rotWithShape="1">
                  <a:gsLst>
                    <a:gs pos="0">
                      <a:srgbClr val="0000FF">
                        <a:alpha val="60001"/>
                      </a:srgbClr>
                    </a:gs>
                    <a:gs pos="100000">
                      <a:srgbClr val="0033CC">
                        <a:alpha val="25000"/>
                      </a:srgbClr>
                    </a:gs>
                  </a:gsLst>
                  <a:lin ang="0" scaled="1"/>
                </a:gradFill>
                <a:ln w="19050">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flatTx/>
                </a:bodyPr>
                <a:lstStyle>
                  <a:lvl1pPr marL="61913" indent="-61913" algn="l">
                    <a:spcBef>
                      <a:spcPct val="0"/>
                    </a:spcBef>
                    <a:defRPr>
                      <a:solidFill>
                        <a:schemeClr val="tx1"/>
                      </a:solidFill>
                      <a:latin typeface="Arial" charset="0"/>
                    </a:defRPr>
                  </a:lvl1pPr>
                  <a:lvl2pPr algn="l">
                    <a:spcBef>
                      <a:spcPct val="0"/>
                    </a:spcBef>
                    <a:defRPr>
                      <a:solidFill>
                        <a:schemeClr val="tx1"/>
                      </a:solidFill>
                      <a:latin typeface="Arial" charset="0"/>
                    </a:defRPr>
                  </a:lvl2pPr>
                  <a:lvl3pPr algn="l">
                    <a:spcBef>
                      <a:spcPct val="0"/>
                    </a:spcBef>
                    <a:defRPr>
                      <a:solidFill>
                        <a:schemeClr val="tx1"/>
                      </a:solidFill>
                      <a:latin typeface="Arial" charset="0"/>
                    </a:defRPr>
                  </a:lvl3pPr>
                  <a:lvl4pPr algn="l">
                    <a:spcBef>
                      <a:spcPct val="0"/>
                    </a:spcBef>
                    <a:defRPr>
                      <a:solidFill>
                        <a:schemeClr val="tx1"/>
                      </a:solidFill>
                      <a:latin typeface="Arial" charset="0"/>
                    </a:defRPr>
                  </a:lvl4pPr>
                  <a:lvl5pPr algn="l">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Limits / Facilities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Security / Product / Instrument</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Parties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Employee</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Account Portfolio</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Assets / Liabilities / Collateral</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CP Hierarchies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Ratings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Rating Agencies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AIG Organization</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Currency</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Risk Parameters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Geography</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Industry Classification</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Netting Nodes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Master Agreements / Contracts / Policies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Alert List</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Calendars</a:t>
                  </a: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Look-ups / Code Tables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Cross References</a:t>
                  </a:r>
                </a:p>
              </p:txBody>
            </p:sp>
            <p:sp>
              <p:nvSpPr>
                <p:cNvPr id="72871" name="AutoShape 167"/>
                <p:cNvSpPr>
                  <a:spLocks noChangeArrowheads="1"/>
                </p:cNvSpPr>
                <p:nvPr/>
              </p:nvSpPr>
              <p:spPr bwMode="auto">
                <a:xfrm>
                  <a:off x="811" y="1168"/>
                  <a:ext cx="911" cy="363"/>
                </a:xfrm>
                <a:prstGeom prst="can">
                  <a:avLst>
                    <a:gd name="adj" fmla="val 25000"/>
                  </a:avLst>
                </a:prstGeom>
                <a:solidFill>
                  <a:srgbClr val="0000FF">
                    <a:alpha val="60001"/>
                  </a:srgbClr>
                </a:solidFill>
                <a:ln w="9525">
                  <a:solidFill>
                    <a:srgbClr val="000080"/>
                  </a:solidFill>
                  <a:round/>
                  <a:headEnd/>
                  <a:tailEnd/>
                </a:ln>
                <a:effectLst/>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lnSpc>
                      <a:spcPct val="100000"/>
                    </a:lnSpc>
                    <a:spcBef>
                      <a:spcPct val="0"/>
                    </a:spcBef>
                  </a:pPr>
                  <a:r>
                    <a:rPr lang="en-US" altLang="en-US" sz="1200">
                      <a:solidFill>
                        <a:schemeClr val="bg1"/>
                      </a:solidFill>
                      <a:effectLst>
                        <a:outerShdw blurRad="38100" dist="38100" dir="2700000" algn="tl">
                          <a:srgbClr val="000000"/>
                        </a:outerShdw>
                      </a:effectLst>
                      <a:latin typeface="Trebuchet MS" pitchFamily="34" charset="0"/>
                    </a:rPr>
                    <a:t>Reference Data</a:t>
                  </a:r>
                  <a:endParaRPr lang="en-US" altLang="en-US" sz="1200">
                    <a:effectLst>
                      <a:outerShdw blurRad="38100" dist="38100" dir="2700000" algn="tl">
                        <a:srgbClr val="FFFFFF"/>
                      </a:outerShdw>
                    </a:effectLst>
                    <a:latin typeface="Trebuchet MS" pitchFamily="34" charset="0"/>
                  </a:endParaRPr>
                </a:p>
              </p:txBody>
            </p:sp>
          </p:grpSp>
          <p:sp>
            <p:nvSpPr>
              <p:cNvPr id="72881" name="Line 177"/>
              <p:cNvSpPr>
                <a:spLocks noChangeShapeType="1"/>
              </p:cNvSpPr>
              <p:nvPr/>
            </p:nvSpPr>
            <p:spPr bwMode="auto">
              <a:xfrm>
                <a:off x="799" y="3587"/>
                <a:ext cx="896" cy="0"/>
              </a:xfrm>
              <a:prstGeom prst="line">
                <a:avLst/>
              </a:prstGeom>
              <a:noFill/>
              <a:ln w="952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grpSp>
        <p:sp>
          <p:nvSpPr>
            <p:cNvPr id="72882" name="Text Box 178"/>
            <p:cNvSpPr txBox="1">
              <a:spLocks noChangeArrowheads="1"/>
            </p:cNvSpPr>
            <p:nvPr/>
          </p:nvSpPr>
          <p:spPr bwMode="auto">
            <a:xfrm>
              <a:off x="826" y="3501"/>
              <a:ext cx="860" cy="7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900" b="1">
                  <a:solidFill>
                    <a:schemeClr val="bg1"/>
                  </a:solidFill>
                  <a:effectLst>
                    <a:outerShdw blurRad="38100" dist="38100" dir="2700000" algn="tl">
                      <a:srgbClr val="000000"/>
                    </a:outerShdw>
                  </a:effectLst>
                  <a:latin typeface="Trebuchet MS" pitchFamily="34" charset="0"/>
                </a:rPr>
                <a:t>Across all Reference Data</a:t>
              </a:r>
            </a:p>
          </p:txBody>
        </p:sp>
      </p:grpSp>
      <p:grpSp>
        <p:nvGrpSpPr>
          <p:cNvPr id="72888" name="Group 184"/>
          <p:cNvGrpSpPr>
            <a:grpSpLocks/>
          </p:cNvGrpSpPr>
          <p:nvPr/>
        </p:nvGrpSpPr>
        <p:grpSpPr bwMode="auto">
          <a:xfrm>
            <a:off x="4449763" y="1854200"/>
            <a:ext cx="1460500" cy="4625975"/>
            <a:chOff x="2803" y="1168"/>
            <a:chExt cx="920" cy="2914"/>
          </a:xfrm>
        </p:grpSpPr>
        <p:grpSp>
          <p:nvGrpSpPr>
            <p:cNvPr id="72887" name="Group 183"/>
            <p:cNvGrpSpPr>
              <a:grpSpLocks/>
            </p:cNvGrpSpPr>
            <p:nvPr/>
          </p:nvGrpSpPr>
          <p:grpSpPr bwMode="auto">
            <a:xfrm>
              <a:off x="2803" y="1168"/>
              <a:ext cx="920" cy="2914"/>
              <a:chOff x="2803" y="1168"/>
              <a:chExt cx="920" cy="2914"/>
            </a:xfrm>
          </p:grpSpPr>
          <p:grpSp>
            <p:nvGrpSpPr>
              <p:cNvPr id="72878" name="Group 174"/>
              <p:cNvGrpSpPr>
                <a:grpSpLocks/>
              </p:cNvGrpSpPr>
              <p:nvPr/>
            </p:nvGrpSpPr>
            <p:grpSpPr bwMode="auto">
              <a:xfrm>
                <a:off x="2803" y="1168"/>
                <a:ext cx="920" cy="2914"/>
                <a:chOff x="2810" y="1168"/>
                <a:chExt cx="920" cy="2914"/>
              </a:xfrm>
            </p:grpSpPr>
            <p:sp>
              <p:nvSpPr>
                <p:cNvPr id="72796" name="AutoShape 92"/>
                <p:cNvSpPr>
                  <a:spLocks noChangeArrowheads="1"/>
                </p:cNvSpPr>
                <p:nvPr/>
              </p:nvSpPr>
              <p:spPr bwMode="auto">
                <a:xfrm rot="5400000">
                  <a:off x="2010" y="2380"/>
                  <a:ext cx="2502" cy="901"/>
                </a:xfrm>
                <a:prstGeom prst="roundRect">
                  <a:avLst>
                    <a:gd name="adj" fmla="val 4264"/>
                  </a:avLst>
                </a:prstGeom>
                <a:gradFill rotWithShape="1">
                  <a:gsLst>
                    <a:gs pos="0">
                      <a:srgbClr val="00FF00">
                        <a:alpha val="60001"/>
                      </a:srgbClr>
                    </a:gs>
                    <a:gs pos="100000">
                      <a:srgbClr val="00FF00">
                        <a:alpha val="25000"/>
                      </a:srgbClr>
                    </a:gs>
                  </a:gsLst>
                  <a:lin ang="0" scaled="1"/>
                </a:gradFill>
                <a:ln w="19050">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flatTx/>
                </a:bodyPr>
                <a:lstStyle>
                  <a:lvl1pPr marL="61913" indent="-61913" algn="l">
                    <a:spcBef>
                      <a:spcPct val="0"/>
                    </a:spcBef>
                    <a:defRPr>
                      <a:solidFill>
                        <a:schemeClr val="tx1"/>
                      </a:solidFill>
                      <a:latin typeface="Arial" charset="0"/>
                    </a:defRPr>
                  </a:lvl1pPr>
                  <a:lvl2pPr algn="l">
                    <a:spcBef>
                      <a:spcPct val="0"/>
                    </a:spcBef>
                    <a:defRPr>
                      <a:solidFill>
                        <a:schemeClr val="tx1"/>
                      </a:solidFill>
                      <a:latin typeface="Arial" charset="0"/>
                    </a:defRPr>
                  </a:lvl2pPr>
                  <a:lvl3pPr algn="l">
                    <a:spcBef>
                      <a:spcPct val="0"/>
                    </a:spcBef>
                    <a:defRPr>
                      <a:solidFill>
                        <a:schemeClr val="tx1"/>
                      </a:solidFill>
                      <a:latin typeface="Arial" charset="0"/>
                    </a:defRPr>
                  </a:lvl3pPr>
                  <a:lvl4pPr algn="l">
                    <a:spcBef>
                      <a:spcPct val="0"/>
                    </a:spcBef>
                    <a:defRPr>
                      <a:solidFill>
                        <a:schemeClr val="tx1"/>
                      </a:solidFill>
                      <a:latin typeface="Arial" charset="0"/>
                    </a:defRPr>
                  </a:lvl4pPr>
                  <a:lvl5pPr algn="l">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IR Curves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Security Prices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Price Curves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Price Surfaces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Time Series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Exchange Rates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Macro Economic Data</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Ratings Changes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Scenarios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Corporate Actions</a:t>
                  </a: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News</a:t>
                  </a: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endParaRPr lang="en-US" altLang="en-US" sz="900">
                    <a:solidFill>
                      <a:schemeClr val="bg1"/>
                    </a:solidFill>
                    <a:effectLst>
                      <a:outerShdw blurRad="38100" dist="38100" dir="2700000" algn="tl">
                        <a:srgbClr val="000000"/>
                      </a:outerShdw>
                    </a:effectLst>
                    <a:latin typeface="Trebuchet MS" pitchFamily="34" charset="0"/>
                  </a:endParaRPr>
                </a:p>
                <a:p>
                  <a:pPr>
                    <a:lnSpc>
                      <a:spcPct val="100000"/>
                    </a:lnSpc>
                    <a:buFontTx/>
                    <a:buChar char="•"/>
                  </a:pPr>
                  <a:r>
                    <a:rPr lang="en-US" altLang="en-US" sz="900">
                      <a:solidFill>
                        <a:schemeClr val="bg1"/>
                      </a:solidFill>
                      <a:effectLst>
                        <a:outerShdw blurRad="38100" dist="38100" dir="2700000" algn="tl">
                          <a:srgbClr val="000000"/>
                        </a:outerShdw>
                      </a:effectLst>
                      <a:latin typeface="Trebuchet MS" pitchFamily="34" charset="0"/>
                    </a:rPr>
                    <a:t>Volatility Correlations</a:t>
                  </a:r>
                </a:p>
              </p:txBody>
            </p:sp>
            <p:sp>
              <p:nvSpPr>
                <p:cNvPr id="72873" name="AutoShape 169"/>
                <p:cNvSpPr>
                  <a:spLocks noChangeArrowheads="1"/>
                </p:cNvSpPr>
                <p:nvPr/>
              </p:nvSpPr>
              <p:spPr bwMode="auto">
                <a:xfrm>
                  <a:off x="2824" y="1168"/>
                  <a:ext cx="906" cy="363"/>
                </a:xfrm>
                <a:prstGeom prst="can">
                  <a:avLst>
                    <a:gd name="adj" fmla="val 25000"/>
                  </a:avLst>
                </a:prstGeom>
                <a:solidFill>
                  <a:srgbClr val="00FF00">
                    <a:alpha val="60001"/>
                  </a:srgbClr>
                </a:solidFill>
                <a:ln w="9525">
                  <a:solidFill>
                    <a:srgbClr val="3399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pPr>
                  <a:r>
                    <a:rPr lang="en-US" altLang="en-US" sz="1200">
                      <a:solidFill>
                        <a:schemeClr val="bg1"/>
                      </a:solidFill>
                      <a:effectLst>
                        <a:outerShdw blurRad="38100" dist="38100" dir="2700000" algn="tl">
                          <a:srgbClr val="000000"/>
                        </a:outerShdw>
                      </a:effectLst>
                      <a:latin typeface="Trebuchet MS" pitchFamily="34" charset="0"/>
                    </a:rPr>
                    <a:t>Market Data</a:t>
                  </a:r>
                  <a:endParaRPr lang="en-US" altLang="en-US" sz="1200">
                    <a:effectLst>
                      <a:outerShdw blurRad="38100" dist="38100" dir="2700000" algn="tl">
                        <a:srgbClr val="FFFFFF"/>
                      </a:outerShdw>
                    </a:effectLst>
                    <a:latin typeface="Trebuchet MS" pitchFamily="34" charset="0"/>
                  </a:endParaRPr>
                </a:p>
              </p:txBody>
            </p:sp>
          </p:grpSp>
          <p:sp>
            <p:nvSpPr>
              <p:cNvPr id="72885" name="Line 181"/>
              <p:cNvSpPr>
                <a:spLocks noChangeShapeType="1"/>
              </p:cNvSpPr>
              <p:nvPr/>
            </p:nvSpPr>
            <p:spPr bwMode="auto">
              <a:xfrm>
                <a:off x="2807" y="3587"/>
                <a:ext cx="896" cy="0"/>
              </a:xfrm>
              <a:prstGeom prst="line">
                <a:avLst/>
              </a:prstGeom>
              <a:noFill/>
              <a:ln w="9525">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grpSp>
        <p:sp>
          <p:nvSpPr>
            <p:cNvPr id="72886" name="Text Box 182"/>
            <p:cNvSpPr txBox="1">
              <a:spLocks noChangeArrowheads="1"/>
            </p:cNvSpPr>
            <p:nvPr/>
          </p:nvSpPr>
          <p:spPr bwMode="auto">
            <a:xfrm>
              <a:off x="2880" y="3505"/>
              <a:ext cx="764" cy="7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900" b="1">
                  <a:solidFill>
                    <a:schemeClr val="bg1"/>
                  </a:solidFill>
                  <a:effectLst>
                    <a:outerShdw blurRad="38100" dist="38100" dir="2700000" algn="tl">
                      <a:srgbClr val="000000"/>
                    </a:outerShdw>
                  </a:effectLst>
                  <a:latin typeface="Trebuchet MS" pitchFamily="34" charset="0"/>
                </a:rPr>
                <a:t>Processed Market Data</a:t>
              </a:r>
            </a:p>
          </p:txBody>
        </p:sp>
      </p:grpSp>
      <p:sp>
        <p:nvSpPr>
          <p:cNvPr id="2" name="Rectangle 1"/>
          <p:cNvSpPr/>
          <p:nvPr/>
        </p:nvSpPr>
        <p:spPr>
          <a:xfrm>
            <a:off x="1311275" y="2743200"/>
            <a:ext cx="1279525" cy="4572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295400" y="4953000"/>
            <a:ext cx="1279525"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95399" y="5791200"/>
            <a:ext cx="1381125"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86075" y="2590800"/>
            <a:ext cx="1381125"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895600" y="2895600"/>
            <a:ext cx="1381125"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486275" y="3124200"/>
            <a:ext cx="1381125"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686675" y="2590800"/>
            <a:ext cx="1381125" cy="533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86475" y="3810000"/>
            <a:ext cx="1381125"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416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72890"/>
                                        </p:tgtEl>
                                        <p:attrNameLst>
                                          <p:attrName>style.visibility</p:attrName>
                                        </p:attrNameLst>
                                      </p:cBhvr>
                                      <p:to>
                                        <p:strVal val="visible"/>
                                      </p:to>
                                    </p:set>
                                    <p:anim calcmode="lin" valueType="num">
                                      <p:cBhvr additive="base">
                                        <p:cTn id="7" dur="1000" fill="hold"/>
                                        <p:tgtEl>
                                          <p:spTgt spid="72890"/>
                                        </p:tgtEl>
                                        <p:attrNameLst>
                                          <p:attrName>ppt_x</p:attrName>
                                        </p:attrNameLst>
                                      </p:cBhvr>
                                      <p:tavLst>
                                        <p:tav tm="0">
                                          <p:val>
                                            <p:strVal val="#ppt_x"/>
                                          </p:val>
                                        </p:tav>
                                        <p:tav tm="100000">
                                          <p:val>
                                            <p:strVal val="#ppt_x"/>
                                          </p:val>
                                        </p:tav>
                                      </p:tavLst>
                                    </p:anim>
                                    <p:anim calcmode="lin" valueType="num">
                                      <p:cBhvr additive="base">
                                        <p:cTn id="8" dur="1000" fill="hold"/>
                                        <p:tgtEl>
                                          <p:spTgt spid="7289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72877"/>
                                        </p:tgtEl>
                                        <p:attrNameLst>
                                          <p:attrName>style.visibility</p:attrName>
                                        </p:attrNameLst>
                                      </p:cBhvr>
                                      <p:to>
                                        <p:strVal val="visible"/>
                                      </p:to>
                                    </p:set>
                                    <p:anim calcmode="lin" valueType="num">
                                      <p:cBhvr additive="base">
                                        <p:cTn id="13" dur="1000" fill="hold"/>
                                        <p:tgtEl>
                                          <p:spTgt spid="72877"/>
                                        </p:tgtEl>
                                        <p:attrNameLst>
                                          <p:attrName>ppt_x</p:attrName>
                                        </p:attrNameLst>
                                      </p:cBhvr>
                                      <p:tavLst>
                                        <p:tav tm="0">
                                          <p:val>
                                            <p:strVal val="#ppt_x"/>
                                          </p:val>
                                        </p:tav>
                                        <p:tav tm="100000">
                                          <p:val>
                                            <p:strVal val="#ppt_x"/>
                                          </p:val>
                                        </p:tav>
                                      </p:tavLst>
                                    </p:anim>
                                    <p:anim calcmode="lin" valueType="num">
                                      <p:cBhvr additive="base">
                                        <p:cTn id="14" dur="1000" fill="hold"/>
                                        <p:tgtEl>
                                          <p:spTgt spid="72877"/>
                                        </p:tgtEl>
                                        <p:attrNameLst>
                                          <p:attrName>ppt_y</p:attrName>
                                        </p:attrNameLst>
                                      </p:cBhvr>
                                      <p:tavLst>
                                        <p:tav tm="0">
                                          <p:val>
                                            <p:strVal val="0-#ppt_h/2"/>
                                          </p:val>
                                        </p:tav>
                                        <p:tav tm="100000">
                                          <p:val>
                                            <p:strVal val="#ppt_y"/>
                                          </p:val>
                                        </p:tav>
                                      </p:tavLst>
                                    </p:anim>
                                  </p:childTnLst>
                                </p:cTn>
                              </p:par>
                            </p:childTnLst>
                          </p:cTn>
                        </p:par>
                        <p:par>
                          <p:cTn id="15" fill="hold" nodeType="afterGroup">
                            <p:stCondLst>
                              <p:cond delay="1000"/>
                            </p:stCondLst>
                            <p:childTnLst>
                              <p:par>
                                <p:cTn id="16" presetID="9" presetClass="emph" presetSubtype="0" nodeType="afterEffect">
                                  <p:stCondLst>
                                    <p:cond delay="0"/>
                                  </p:stCondLst>
                                  <p:childTnLst>
                                    <p:set>
                                      <p:cBhvr rctx="PPT">
                                        <p:cTn id="17" dur="indefinite"/>
                                        <p:tgtEl>
                                          <p:spTgt spid="72890"/>
                                        </p:tgtEl>
                                        <p:attrNameLst>
                                          <p:attrName>style.opacity</p:attrName>
                                        </p:attrNameLst>
                                      </p:cBhvr>
                                      <p:to>
                                        <p:strVal val="0.5"/>
                                      </p:to>
                                    </p:set>
                                    <p:animEffect filter="image" prLst="opacity: 0.5">
                                      <p:cBhvr rctx="IE">
                                        <p:cTn id="18" dur="indefinite"/>
                                        <p:tgtEl>
                                          <p:spTgt spid="7289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1" fill="hold" nodeType="clickEffect">
                                  <p:stCondLst>
                                    <p:cond delay="0"/>
                                  </p:stCondLst>
                                  <p:childTnLst>
                                    <p:set>
                                      <p:cBhvr>
                                        <p:cTn id="22" dur="1" fill="hold">
                                          <p:stCondLst>
                                            <p:cond delay="0"/>
                                          </p:stCondLst>
                                        </p:cTn>
                                        <p:tgtEl>
                                          <p:spTgt spid="72888"/>
                                        </p:tgtEl>
                                        <p:attrNameLst>
                                          <p:attrName>style.visibility</p:attrName>
                                        </p:attrNameLst>
                                      </p:cBhvr>
                                      <p:to>
                                        <p:strVal val="visible"/>
                                      </p:to>
                                    </p:set>
                                    <p:anim calcmode="lin" valueType="num">
                                      <p:cBhvr additive="base">
                                        <p:cTn id="23" dur="1000" fill="hold"/>
                                        <p:tgtEl>
                                          <p:spTgt spid="72888"/>
                                        </p:tgtEl>
                                        <p:attrNameLst>
                                          <p:attrName>ppt_x</p:attrName>
                                        </p:attrNameLst>
                                      </p:cBhvr>
                                      <p:tavLst>
                                        <p:tav tm="0">
                                          <p:val>
                                            <p:strVal val="#ppt_x"/>
                                          </p:val>
                                        </p:tav>
                                        <p:tav tm="100000">
                                          <p:val>
                                            <p:strVal val="#ppt_x"/>
                                          </p:val>
                                        </p:tav>
                                      </p:tavLst>
                                    </p:anim>
                                    <p:anim calcmode="lin" valueType="num">
                                      <p:cBhvr additive="base">
                                        <p:cTn id="24" dur="1000" fill="hold"/>
                                        <p:tgtEl>
                                          <p:spTgt spid="72888"/>
                                        </p:tgtEl>
                                        <p:attrNameLst>
                                          <p:attrName>ppt_y</p:attrName>
                                        </p:attrNameLst>
                                      </p:cBhvr>
                                      <p:tavLst>
                                        <p:tav tm="0">
                                          <p:val>
                                            <p:strVal val="0-#ppt_h/2"/>
                                          </p:val>
                                        </p:tav>
                                        <p:tav tm="100000">
                                          <p:val>
                                            <p:strVal val="#ppt_y"/>
                                          </p:val>
                                        </p:tav>
                                      </p:tavLst>
                                    </p:anim>
                                  </p:childTnLst>
                                </p:cTn>
                              </p:par>
                            </p:childTnLst>
                          </p:cTn>
                        </p:par>
                        <p:par>
                          <p:cTn id="25" fill="hold" nodeType="afterGroup">
                            <p:stCondLst>
                              <p:cond delay="1000"/>
                            </p:stCondLst>
                            <p:childTnLst>
                              <p:par>
                                <p:cTn id="26" presetID="9" presetClass="emph" presetSubtype="0" nodeType="afterEffect">
                                  <p:stCondLst>
                                    <p:cond delay="0"/>
                                  </p:stCondLst>
                                  <p:childTnLst>
                                    <p:set>
                                      <p:cBhvr rctx="PPT">
                                        <p:cTn id="27" dur="indefinite"/>
                                        <p:tgtEl>
                                          <p:spTgt spid="72877"/>
                                        </p:tgtEl>
                                        <p:attrNameLst>
                                          <p:attrName>style.opacity</p:attrName>
                                        </p:attrNameLst>
                                      </p:cBhvr>
                                      <p:to>
                                        <p:strVal val="0.5"/>
                                      </p:to>
                                    </p:set>
                                    <p:animEffect filter="image" prLst="opacity: 0.5">
                                      <p:cBhvr rctx="IE">
                                        <p:cTn id="28" dur="indefinite"/>
                                        <p:tgtEl>
                                          <p:spTgt spid="7287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1" fill="hold" nodeType="clickEffect">
                                  <p:stCondLst>
                                    <p:cond delay="0"/>
                                  </p:stCondLst>
                                  <p:childTnLst>
                                    <p:set>
                                      <p:cBhvr>
                                        <p:cTn id="32" dur="1" fill="hold">
                                          <p:stCondLst>
                                            <p:cond delay="0"/>
                                          </p:stCondLst>
                                        </p:cTn>
                                        <p:tgtEl>
                                          <p:spTgt spid="72879"/>
                                        </p:tgtEl>
                                        <p:attrNameLst>
                                          <p:attrName>style.visibility</p:attrName>
                                        </p:attrNameLst>
                                      </p:cBhvr>
                                      <p:to>
                                        <p:strVal val="visible"/>
                                      </p:to>
                                    </p:set>
                                    <p:anim calcmode="lin" valueType="num">
                                      <p:cBhvr additive="base">
                                        <p:cTn id="33" dur="1000" fill="hold"/>
                                        <p:tgtEl>
                                          <p:spTgt spid="72879"/>
                                        </p:tgtEl>
                                        <p:attrNameLst>
                                          <p:attrName>ppt_x</p:attrName>
                                        </p:attrNameLst>
                                      </p:cBhvr>
                                      <p:tavLst>
                                        <p:tav tm="0">
                                          <p:val>
                                            <p:strVal val="#ppt_x"/>
                                          </p:val>
                                        </p:tav>
                                        <p:tav tm="100000">
                                          <p:val>
                                            <p:strVal val="#ppt_x"/>
                                          </p:val>
                                        </p:tav>
                                      </p:tavLst>
                                    </p:anim>
                                    <p:anim calcmode="lin" valueType="num">
                                      <p:cBhvr additive="base">
                                        <p:cTn id="34" dur="1000" fill="hold"/>
                                        <p:tgtEl>
                                          <p:spTgt spid="72879"/>
                                        </p:tgtEl>
                                        <p:attrNameLst>
                                          <p:attrName>ppt_y</p:attrName>
                                        </p:attrNameLst>
                                      </p:cBhvr>
                                      <p:tavLst>
                                        <p:tav tm="0">
                                          <p:val>
                                            <p:strVal val="0-#ppt_h/2"/>
                                          </p:val>
                                        </p:tav>
                                        <p:tav tm="100000">
                                          <p:val>
                                            <p:strVal val="#ppt_y"/>
                                          </p:val>
                                        </p:tav>
                                      </p:tavLst>
                                    </p:anim>
                                  </p:childTnLst>
                                </p:cTn>
                              </p:par>
                            </p:childTnLst>
                          </p:cTn>
                        </p:par>
                        <p:par>
                          <p:cTn id="35" fill="hold" nodeType="afterGroup">
                            <p:stCondLst>
                              <p:cond delay="1000"/>
                            </p:stCondLst>
                            <p:childTnLst>
                              <p:par>
                                <p:cTn id="36" presetID="9" presetClass="emph" presetSubtype="0" nodeType="afterEffect">
                                  <p:stCondLst>
                                    <p:cond delay="0"/>
                                  </p:stCondLst>
                                  <p:childTnLst>
                                    <p:set>
                                      <p:cBhvr rctx="PPT">
                                        <p:cTn id="37" dur="indefinite"/>
                                        <p:tgtEl>
                                          <p:spTgt spid="72888"/>
                                        </p:tgtEl>
                                        <p:attrNameLst>
                                          <p:attrName>style.opacity</p:attrName>
                                        </p:attrNameLst>
                                      </p:cBhvr>
                                      <p:to>
                                        <p:strVal val="0.5"/>
                                      </p:to>
                                    </p:set>
                                    <p:animEffect filter="image" prLst="opacity: 0.5">
                                      <p:cBhvr rctx="IE">
                                        <p:cTn id="38" dur="indefinite"/>
                                        <p:tgtEl>
                                          <p:spTgt spid="7288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nodeType="clickEffect">
                                  <p:stCondLst>
                                    <p:cond delay="0"/>
                                  </p:stCondLst>
                                  <p:childTnLst>
                                    <p:set>
                                      <p:cBhvr>
                                        <p:cTn id="42" dur="1" fill="hold">
                                          <p:stCondLst>
                                            <p:cond delay="0"/>
                                          </p:stCondLst>
                                        </p:cTn>
                                        <p:tgtEl>
                                          <p:spTgt spid="72880"/>
                                        </p:tgtEl>
                                        <p:attrNameLst>
                                          <p:attrName>style.visibility</p:attrName>
                                        </p:attrNameLst>
                                      </p:cBhvr>
                                      <p:to>
                                        <p:strVal val="visible"/>
                                      </p:to>
                                    </p:set>
                                    <p:anim calcmode="lin" valueType="num">
                                      <p:cBhvr additive="base">
                                        <p:cTn id="43" dur="1000" fill="hold"/>
                                        <p:tgtEl>
                                          <p:spTgt spid="72880"/>
                                        </p:tgtEl>
                                        <p:attrNameLst>
                                          <p:attrName>ppt_x</p:attrName>
                                        </p:attrNameLst>
                                      </p:cBhvr>
                                      <p:tavLst>
                                        <p:tav tm="0">
                                          <p:val>
                                            <p:strVal val="#ppt_x"/>
                                          </p:val>
                                        </p:tav>
                                        <p:tav tm="100000">
                                          <p:val>
                                            <p:strVal val="#ppt_x"/>
                                          </p:val>
                                        </p:tav>
                                      </p:tavLst>
                                    </p:anim>
                                    <p:anim calcmode="lin" valueType="num">
                                      <p:cBhvr additive="base">
                                        <p:cTn id="44" dur="1000" fill="hold"/>
                                        <p:tgtEl>
                                          <p:spTgt spid="72880"/>
                                        </p:tgtEl>
                                        <p:attrNameLst>
                                          <p:attrName>ppt_y</p:attrName>
                                        </p:attrNameLst>
                                      </p:cBhvr>
                                      <p:tavLst>
                                        <p:tav tm="0">
                                          <p:val>
                                            <p:strVal val="0-#ppt_h/2"/>
                                          </p:val>
                                        </p:tav>
                                        <p:tav tm="100000">
                                          <p:val>
                                            <p:strVal val="#ppt_y"/>
                                          </p:val>
                                        </p:tav>
                                      </p:tavLst>
                                    </p:anim>
                                  </p:childTnLst>
                                </p:cTn>
                              </p:par>
                            </p:childTnLst>
                          </p:cTn>
                        </p:par>
                        <p:par>
                          <p:cTn id="45" fill="hold" nodeType="afterGroup">
                            <p:stCondLst>
                              <p:cond delay="1000"/>
                            </p:stCondLst>
                            <p:childTnLst>
                              <p:par>
                                <p:cTn id="46" presetID="9" presetClass="emph" presetSubtype="0" nodeType="afterEffect">
                                  <p:stCondLst>
                                    <p:cond delay="0"/>
                                  </p:stCondLst>
                                  <p:childTnLst>
                                    <p:set>
                                      <p:cBhvr rctx="PPT">
                                        <p:cTn id="47" dur="indefinite"/>
                                        <p:tgtEl>
                                          <p:spTgt spid="72879"/>
                                        </p:tgtEl>
                                        <p:attrNameLst>
                                          <p:attrName>style.opacity</p:attrName>
                                        </p:attrNameLst>
                                      </p:cBhvr>
                                      <p:to>
                                        <p:strVal val="0.5"/>
                                      </p:to>
                                    </p:set>
                                    <p:animEffect filter="image" prLst="opacity: 0.5">
                                      <p:cBhvr rctx="IE">
                                        <p:cTn id="48" dur="indefinite"/>
                                        <p:tgtEl>
                                          <p:spTgt spid="7287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mph" presetSubtype="0" nodeType="clickEffect">
                                  <p:stCondLst>
                                    <p:cond delay="0"/>
                                  </p:stCondLst>
                                  <p:childTnLst>
                                    <p:set>
                                      <p:cBhvr rctx="PPT">
                                        <p:cTn id="52" dur="indefinite"/>
                                        <p:tgtEl>
                                          <p:spTgt spid="72890"/>
                                        </p:tgtEl>
                                        <p:attrNameLst>
                                          <p:attrName>style.opacity</p:attrName>
                                        </p:attrNameLst>
                                      </p:cBhvr>
                                      <p:to>
                                        <p:strVal val="1"/>
                                      </p:to>
                                    </p:set>
                                    <p:animEffect filter="image" prLst="opacity: 1">
                                      <p:cBhvr rctx="IE">
                                        <p:cTn id="53" dur="indefinite"/>
                                        <p:tgtEl>
                                          <p:spTgt spid="72890"/>
                                        </p:tgtEl>
                                      </p:cBhvr>
                                    </p:animEffect>
                                  </p:childTnLst>
                                </p:cTn>
                              </p:par>
                              <p:par>
                                <p:cTn id="54" presetID="9" presetClass="emph" presetSubtype="0" nodeType="withEffect">
                                  <p:stCondLst>
                                    <p:cond delay="0"/>
                                  </p:stCondLst>
                                  <p:childTnLst>
                                    <p:set>
                                      <p:cBhvr rctx="PPT">
                                        <p:cTn id="55" dur="indefinite"/>
                                        <p:tgtEl>
                                          <p:spTgt spid="72877"/>
                                        </p:tgtEl>
                                        <p:attrNameLst>
                                          <p:attrName>style.opacity</p:attrName>
                                        </p:attrNameLst>
                                      </p:cBhvr>
                                      <p:to>
                                        <p:strVal val="1"/>
                                      </p:to>
                                    </p:set>
                                    <p:animEffect filter="image" prLst="opacity: 1">
                                      <p:cBhvr rctx="IE">
                                        <p:cTn id="56" dur="indefinite"/>
                                        <p:tgtEl>
                                          <p:spTgt spid="72877"/>
                                        </p:tgtEl>
                                      </p:cBhvr>
                                    </p:animEffect>
                                  </p:childTnLst>
                                </p:cTn>
                              </p:par>
                              <p:par>
                                <p:cTn id="57" presetID="9" presetClass="emph" presetSubtype="0" nodeType="withEffect">
                                  <p:stCondLst>
                                    <p:cond delay="0"/>
                                  </p:stCondLst>
                                  <p:childTnLst>
                                    <p:set>
                                      <p:cBhvr rctx="PPT">
                                        <p:cTn id="58" dur="indefinite"/>
                                        <p:tgtEl>
                                          <p:spTgt spid="72888"/>
                                        </p:tgtEl>
                                        <p:attrNameLst>
                                          <p:attrName>style.opacity</p:attrName>
                                        </p:attrNameLst>
                                      </p:cBhvr>
                                      <p:to>
                                        <p:strVal val="1"/>
                                      </p:to>
                                    </p:set>
                                    <p:animEffect filter="image" prLst="opacity: 1">
                                      <p:cBhvr rctx="IE">
                                        <p:cTn id="59" dur="indefinite"/>
                                        <p:tgtEl>
                                          <p:spTgt spid="72888"/>
                                        </p:tgtEl>
                                      </p:cBhvr>
                                    </p:animEffect>
                                  </p:childTnLst>
                                </p:cTn>
                              </p:par>
                              <p:par>
                                <p:cTn id="60" presetID="9" presetClass="emph" presetSubtype="0" nodeType="withEffect">
                                  <p:stCondLst>
                                    <p:cond delay="0"/>
                                  </p:stCondLst>
                                  <p:childTnLst>
                                    <p:set>
                                      <p:cBhvr rctx="PPT">
                                        <p:cTn id="61" dur="indefinite"/>
                                        <p:tgtEl>
                                          <p:spTgt spid="72879"/>
                                        </p:tgtEl>
                                        <p:attrNameLst>
                                          <p:attrName>style.opacity</p:attrName>
                                        </p:attrNameLst>
                                      </p:cBhvr>
                                      <p:to>
                                        <p:strVal val="1"/>
                                      </p:to>
                                    </p:set>
                                    <p:animEffect filter="image" prLst="opacity: 1">
                                      <p:cBhvr rctx="IE">
                                        <p:cTn id="62" dur="indefinite"/>
                                        <p:tgtEl>
                                          <p:spTgt spid="72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600200" y="536575"/>
            <a:ext cx="6477000" cy="987425"/>
          </a:xfrm>
        </p:spPr>
        <p:txBody>
          <a:bodyPr/>
          <a:lstStyle/>
          <a:p>
            <a:r>
              <a:rPr lang="en-US" altLang="en-US" dirty="0"/>
              <a:t>Business Architecture</a:t>
            </a:r>
          </a:p>
        </p:txBody>
      </p:sp>
      <p:grpSp>
        <p:nvGrpSpPr>
          <p:cNvPr id="21056" name="Group 576"/>
          <p:cNvGrpSpPr>
            <a:grpSpLocks/>
          </p:cNvGrpSpPr>
          <p:nvPr/>
        </p:nvGrpSpPr>
        <p:grpSpPr bwMode="auto">
          <a:xfrm>
            <a:off x="685800" y="1619539"/>
            <a:ext cx="7796212" cy="1074738"/>
            <a:chOff x="775" y="1144"/>
            <a:chExt cx="4911" cy="677"/>
          </a:xfrm>
        </p:grpSpPr>
        <p:grpSp>
          <p:nvGrpSpPr>
            <p:cNvPr id="21053" name="Group 573"/>
            <p:cNvGrpSpPr>
              <a:grpSpLocks/>
            </p:cNvGrpSpPr>
            <p:nvPr/>
          </p:nvGrpSpPr>
          <p:grpSpPr bwMode="auto">
            <a:xfrm>
              <a:off x="775" y="1144"/>
              <a:ext cx="4911" cy="677"/>
              <a:chOff x="775" y="1144"/>
              <a:chExt cx="4911" cy="677"/>
            </a:xfrm>
          </p:grpSpPr>
          <p:grpSp>
            <p:nvGrpSpPr>
              <p:cNvPr id="20527" name="Group 47"/>
              <p:cNvGrpSpPr>
                <a:grpSpLocks/>
              </p:cNvGrpSpPr>
              <p:nvPr/>
            </p:nvGrpSpPr>
            <p:grpSpPr bwMode="auto">
              <a:xfrm>
                <a:off x="775" y="1144"/>
                <a:ext cx="4911" cy="677"/>
                <a:chOff x="775" y="1144"/>
                <a:chExt cx="4911" cy="677"/>
              </a:xfrm>
            </p:grpSpPr>
            <p:sp>
              <p:nvSpPr>
                <p:cNvPr id="20484" name="AutoShape 4"/>
                <p:cNvSpPr>
                  <a:spLocks noChangeArrowheads="1"/>
                </p:cNvSpPr>
                <p:nvPr/>
              </p:nvSpPr>
              <p:spPr bwMode="auto">
                <a:xfrm>
                  <a:off x="1187" y="1144"/>
                  <a:ext cx="4499" cy="677"/>
                </a:xfrm>
                <a:prstGeom prst="roundRect">
                  <a:avLst>
                    <a:gd name="adj" fmla="val 5176"/>
                  </a:avLst>
                </a:prstGeom>
                <a:solidFill>
                  <a:srgbClr val="0000FF">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00000"/>
                    </a:lnSpc>
                    <a:spcBef>
                      <a:spcPct val="0"/>
                    </a:spcBef>
                  </a:pPr>
                  <a:endParaRPr lang="en-US" altLang="en-US" sz="1800" b="1">
                    <a:solidFill>
                      <a:schemeClr val="bg1"/>
                    </a:solidFill>
                    <a:effectLst>
                      <a:outerShdw blurRad="38100" dist="38100" dir="2700000" algn="tl">
                        <a:srgbClr val="000000"/>
                      </a:outerShdw>
                    </a:effectLst>
                  </a:endParaRPr>
                </a:p>
              </p:txBody>
            </p:sp>
            <p:sp>
              <p:nvSpPr>
                <p:cNvPr id="20491" name="AutoShape 11"/>
                <p:cNvSpPr>
                  <a:spLocks noChangeArrowheads="1"/>
                </p:cNvSpPr>
                <p:nvPr/>
              </p:nvSpPr>
              <p:spPr bwMode="auto">
                <a:xfrm rot="16200000">
                  <a:off x="618" y="1301"/>
                  <a:ext cx="677" cy="363"/>
                </a:xfrm>
                <a:prstGeom prst="roundRect">
                  <a:avLst>
                    <a:gd name="adj" fmla="val 5176"/>
                  </a:avLst>
                </a:prstGeom>
                <a:solidFill>
                  <a:srgbClr val="0000FF">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00000"/>
                    </a:lnSpc>
                    <a:spcBef>
                      <a:spcPct val="0"/>
                    </a:spcBef>
                  </a:pPr>
                  <a:r>
                    <a:rPr lang="en-US" altLang="en-US" sz="1200">
                      <a:solidFill>
                        <a:schemeClr val="bg1"/>
                      </a:solidFill>
                      <a:effectLst>
                        <a:outerShdw blurRad="38100" dist="38100" dir="2700000" algn="tl">
                          <a:srgbClr val="000000"/>
                        </a:outerShdw>
                      </a:effectLst>
                      <a:latin typeface="Trebuchet MS" pitchFamily="34" charset="0"/>
                    </a:rPr>
                    <a:t>Data</a:t>
                  </a:r>
                </a:p>
                <a:p>
                  <a:pPr>
                    <a:lnSpc>
                      <a:spcPct val="100000"/>
                    </a:lnSpc>
                    <a:spcBef>
                      <a:spcPct val="0"/>
                    </a:spcBef>
                  </a:pPr>
                  <a:r>
                    <a:rPr lang="en-US" altLang="en-US" sz="1200">
                      <a:solidFill>
                        <a:schemeClr val="bg1"/>
                      </a:solidFill>
                      <a:effectLst>
                        <a:outerShdw blurRad="38100" dist="38100" dir="2700000" algn="tl">
                          <a:srgbClr val="000000"/>
                        </a:outerShdw>
                      </a:effectLst>
                      <a:latin typeface="Trebuchet MS" pitchFamily="34" charset="0"/>
                    </a:rPr>
                    <a:t>Provisioning</a:t>
                  </a:r>
                </a:p>
              </p:txBody>
            </p:sp>
          </p:grpSp>
          <p:grpSp>
            <p:nvGrpSpPr>
              <p:cNvPr id="21052" name="Group 572"/>
              <p:cNvGrpSpPr>
                <a:grpSpLocks/>
              </p:cNvGrpSpPr>
              <p:nvPr/>
            </p:nvGrpSpPr>
            <p:grpSpPr bwMode="auto">
              <a:xfrm>
                <a:off x="1198" y="1144"/>
                <a:ext cx="4150" cy="664"/>
                <a:chOff x="1198" y="1144"/>
                <a:chExt cx="4150" cy="664"/>
              </a:xfrm>
            </p:grpSpPr>
            <p:sp>
              <p:nvSpPr>
                <p:cNvPr id="20559" name="Line 79"/>
                <p:cNvSpPr>
                  <a:spLocks noChangeShapeType="1"/>
                </p:cNvSpPr>
                <p:nvPr/>
              </p:nvSpPr>
              <p:spPr bwMode="auto">
                <a:xfrm>
                  <a:off x="2317" y="1144"/>
                  <a:ext cx="0" cy="664"/>
                </a:xfrm>
                <a:prstGeom prst="line">
                  <a:avLst/>
                </a:prstGeom>
                <a:noFill/>
                <a:ln w="1587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20560" name="Line 80"/>
                <p:cNvSpPr>
                  <a:spLocks noChangeShapeType="1"/>
                </p:cNvSpPr>
                <p:nvPr/>
              </p:nvSpPr>
              <p:spPr bwMode="auto">
                <a:xfrm>
                  <a:off x="2614" y="1144"/>
                  <a:ext cx="0" cy="664"/>
                </a:xfrm>
                <a:prstGeom prst="line">
                  <a:avLst/>
                </a:prstGeom>
                <a:noFill/>
                <a:ln w="1587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20561" name="Line 81"/>
                <p:cNvSpPr>
                  <a:spLocks noChangeShapeType="1"/>
                </p:cNvSpPr>
                <p:nvPr/>
              </p:nvSpPr>
              <p:spPr bwMode="auto">
                <a:xfrm>
                  <a:off x="2904" y="1144"/>
                  <a:ext cx="0" cy="664"/>
                </a:xfrm>
                <a:prstGeom prst="line">
                  <a:avLst/>
                </a:prstGeom>
                <a:noFill/>
                <a:ln w="1587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20562" name="Line 82"/>
                <p:cNvSpPr>
                  <a:spLocks noChangeShapeType="1"/>
                </p:cNvSpPr>
                <p:nvPr/>
              </p:nvSpPr>
              <p:spPr bwMode="auto">
                <a:xfrm>
                  <a:off x="3435" y="1144"/>
                  <a:ext cx="0" cy="664"/>
                </a:xfrm>
                <a:prstGeom prst="line">
                  <a:avLst/>
                </a:prstGeom>
                <a:noFill/>
                <a:ln w="1587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20563" name="Line 83"/>
                <p:cNvSpPr>
                  <a:spLocks noChangeShapeType="1"/>
                </p:cNvSpPr>
                <p:nvPr/>
              </p:nvSpPr>
              <p:spPr bwMode="auto">
                <a:xfrm>
                  <a:off x="3896" y="1144"/>
                  <a:ext cx="0" cy="664"/>
                </a:xfrm>
                <a:prstGeom prst="line">
                  <a:avLst/>
                </a:prstGeom>
                <a:noFill/>
                <a:ln w="1587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20564" name="Line 84"/>
                <p:cNvSpPr>
                  <a:spLocks noChangeShapeType="1"/>
                </p:cNvSpPr>
                <p:nvPr/>
              </p:nvSpPr>
              <p:spPr bwMode="auto">
                <a:xfrm>
                  <a:off x="4259" y="1144"/>
                  <a:ext cx="0" cy="664"/>
                </a:xfrm>
                <a:prstGeom prst="line">
                  <a:avLst/>
                </a:prstGeom>
                <a:noFill/>
                <a:ln w="1587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20565" name="Line 85"/>
                <p:cNvSpPr>
                  <a:spLocks noChangeShapeType="1"/>
                </p:cNvSpPr>
                <p:nvPr/>
              </p:nvSpPr>
              <p:spPr bwMode="auto">
                <a:xfrm>
                  <a:off x="4554" y="1144"/>
                  <a:ext cx="0" cy="664"/>
                </a:xfrm>
                <a:prstGeom prst="line">
                  <a:avLst/>
                </a:prstGeom>
                <a:noFill/>
                <a:ln w="1587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20566" name="Line 86"/>
                <p:cNvSpPr>
                  <a:spLocks noChangeShapeType="1"/>
                </p:cNvSpPr>
                <p:nvPr/>
              </p:nvSpPr>
              <p:spPr bwMode="auto">
                <a:xfrm>
                  <a:off x="4927" y="1144"/>
                  <a:ext cx="0" cy="664"/>
                </a:xfrm>
                <a:prstGeom prst="line">
                  <a:avLst/>
                </a:prstGeom>
                <a:noFill/>
                <a:ln w="1587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20567" name="Line 87"/>
                <p:cNvSpPr>
                  <a:spLocks noChangeShapeType="1"/>
                </p:cNvSpPr>
                <p:nvPr/>
              </p:nvSpPr>
              <p:spPr bwMode="auto">
                <a:xfrm>
                  <a:off x="5348" y="1144"/>
                  <a:ext cx="0" cy="664"/>
                </a:xfrm>
                <a:prstGeom prst="line">
                  <a:avLst/>
                </a:prstGeom>
                <a:noFill/>
                <a:ln w="1587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20555" name="Line 75"/>
                <p:cNvSpPr>
                  <a:spLocks noChangeShapeType="1"/>
                </p:cNvSpPr>
                <p:nvPr/>
              </p:nvSpPr>
              <p:spPr bwMode="auto">
                <a:xfrm>
                  <a:off x="1198" y="1483"/>
                  <a:ext cx="746" cy="0"/>
                </a:xfrm>
                <a:prstGeom prst="line">
                  <a:avLst/>
                </a:prstGeom>
                <a:noFill/>
                <a:ln w="1587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20558" name="Line 78"/>
                <p:cNvSpPr>
                  <a:spLocks noChangeShapeType="1"/>
                </p:cNvSpPr>
                <p:nvPr/>
              </p:nvSpPr>
              <p:spPr bwMode="auto">
                <a:xfrm>
                  <a:off x="1944" y="1144"/>
                  <a:ext cx="0" cy="664"/>
                </a:xfrm>
                <a:prstGeom prst="line">
                  <a:avLst/>
                </a:prstGeom>
                <a:noFill/>
                <a:ln w="15875">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grpSp>
        </p:grpSp>
        <p:sp>
          <p:nvSpPr>
            <p:cNvPr id="20532" name="Rectangle 52"/>
            <p:cNvSpPr>
              <a:spLocks noChangeArrowheads="1"/>
            </p:cNvSpPr>
            <p:nvPr/>
          </p:nvSpPr>
          <p:spPr bwMode="auto">
            <a:xfrm>
              <a:off x="1222" y="1168"/>
              <a:ext cx="722" cy="31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a:effectLst>
                    <a:outerShdw blurRad="38100" dist="38100" dir="2700000" algn="tl">
                      <a:srgbClr val="000000"/>
                    </a:outerShdw>
                  </a:effectLst>
                </a:rPr>
                <a:t>Internal</a:t>
              </a:r>
            </a:p>
            <a:p>
              <a:pPr>
                <a:lnSpc>
                  <a:spcPct val="100000"/>
                </a:lnSpc>
                <a:buFont typeface="Wingdings" pitchFamily="2" charset="2"/>
                <a:buNone/>
              </a:pPr>
              <a:r>
                <a:rPr lang="en-US" altLang="en-US" sz="800">
                  <a:effectLst>
                    <a:outerShdw blurRad="38100" dist="38100" dir="2700000" algn="tl">
                      <a:srgbClr val="000000"/>
                    </a:outerShdw>
                  </a:effectLst>
                </a:rPr>
                <a:t>Data</a:t>
              </a:r>
            </a:p>
          </p:txBody>
        </p:sp>
        <p:sp>
          <p:nvSpPr>
            <p:cNvPr id="20543" name="Rectangle 63"/>
            <p:cNvSpPr>
              <a:spLocks noChangeArrowheads="1"/>
            </p:cNvSpPr>
            <p:nvPr/>
          </p:nvSpPr>
          <p:spPr bwMode="auto">
            <a:xfrm>
              <a:off x="1227" y="1483"/>
              <a:ext cx="717" cy="320"/>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a:effectLst>
                    <a:outerShdw blurRad="38100" dist="38100" dir="2700000" algn="tl">
                      <a:srgbClr val="000000"/>
                    </a:outerShdw>
                  </a:effectLst>
                </a:rPr>
                <a:t>External</a:t>
              </a:r>
            </a:p>
            <a:p>
              <a:pPr>
                <a:lnSpc>
                  <a:spcPct val="100000"/>
                </a:lnSpc>
                <a:buFont typeface="Wingdings" pitchFamily="2" charset="2"/>
                <a:buNone/>
              </a:pPr>
              <a:r>
                <a:rPr lang="en-US" altLang="en-US" sz="800">
                  <a:effectLst>
                    <a:outerShdw blurRad="38100" dist="38100" dir="2700000" algn="tl">
                      <a:srgbClr val="000000"/>
                    </a:outerShdw>
                  </a:effectLst>
                </a:rPr>
                <a:t>Data</a:t>
              </a:r>
            </a:p>
          </p:txBody>
        </p:sp>
        <p:sp>
          <p:nvSpPr>
            <p:cNvPr id="20542" name="Rectangle 62"/>
            <p:cNvSpPr>
              <a:spLocks noChangeArrowheads="1"/>
            </p:cNvSpPr>
            <p:nvPr/>
          </p:nvSpPr>
          <p:spPr bwMode="auto">
            <a:xfrm>
              <a:off x="5348" y="1168"/>
              <a:ext cx="325" cy="63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Data Analysis</a:t>
              </a:r>
            </a:p>
          </p:txBody>
        </p:sp>
        <p:sp>
          <p:nvSpPr>
            <p:cNvPr id="20541" name="Rectangle 61"/>
            <p:cNvSpPr>
              <a:spLocks noChangeArrowheads="1"/>
            </p:cNvSpPr>
            <p:nvPr/>
          </p:nvSpPr>
          <p:spPr bwMode="auto">
            <a:xfrm>
              <a:off x="4927" y="1168"/>
              <a:ext cx="421" cy="63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Data Provisioning Lab</a:t>
              </a:r>
            </a:p>
            <a:p>
              <a:pPr algn="ctr">
                <a:lnSpc>
                  <a:spcPct val="100000"/>
                </a:lnSpc>
                <a:buFont typeface="Wingdings" pitchFamily="2" charset="2"/>
                <a:buNone/>
              </a:pPr>
              <a:endParaRPr lang="en-US" altLang="en-US" sz="800">
                <a:effectLst>
                  <a:outerShdw blurRad="38100" dist="38100" dir="2700000" algn="tl">
                    <a:srgbClr val="000000"/>
                  </a:outerShdw>
                </a:effectLst>
              </a:endParaRPr>
            </a:p>
            <a:p>
              <a:pPr algn="ctr">
                <a:lnSpc>
                  <a:spcPct val="100000"/>
                </a:lnSpc>
                <a:buFont typeface="Wingdings" pitchFamily="2" charset="2"/>
                <a:buNone/>
              </a:pPr>
              <a:r>
                <a:rPr lang="en-US" altLang="en-US" sz="800">
                  <a:effectLst>
                    <a:outerShdw blurRad="38100" dist="38100" dir="2700000" algn="tl">
                      <a:srgbClr val="000000"/>
                    </a:outerShdw>
                  </a:effectLst>
                </a:rPr>
                <a:t>(Fast Track)</a:t>
              </a:r>
            </a:p>
          </p:txBody>
        </p:sp>
        <p:sp>
          <p:nvSpPr>
            <p:cNvPr id="20540" name="Rectangle 60"/>
            <p:cNvSpPr>
              <a:spLocks noChangeArrowheads="1"/>
            </p:cNvSpPr>
            <p:nvPr/>
          </p:nvSpPr>
          <p:spPr bwMode="auto">
            <a:xfrm>
              <a:off x="4554" y="1168"/>
              <a:ext cx="373" cy="63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Data Distribution to Analytics &amp; Decision Support</a:t>
              </a:r>
            </a:p>
          </p:txBody>
        </p:sp>
        <p:sp>
          <p:nvSpPr>
            <p:cNvPr id="20539" name="Rectangle 59"/>
            <p:cNvSpPr>
              <a:spLocks noChangeArrowheads="1"/>
            </p:cNvSpPr>
            <p:nvPr/>
          </p:nvSpPr>
          <p:spPr bwMode="auto">
            <a:xfrm>
              <a:off x="4259" y="1168"/>
              <a:ext cx="295" cy="63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Data Storage</a:t>
              </a:r>
            </a:p>
          </p:txBody>
        </p:sp>
        <p:sp>
          <p:nvSpPr>
            <p:cNvPr id="20538" name="Rectangle 58"/>
            <p:cNvSpPr>
              <a:spLocks noChangeArrowheads="1"/>
            </p:cNvSpPr>
            <p:nvPr/>
          </p:nvSpPr>
          <p:spPr bwMode="auto">
            <a:xfrm>
              <a:off x="3896" y="1168"/>
              <a:ext cx="363" cy="63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Data</a:t>
              </a:r>
            </a:p>
            <a:p>
              <a:pPr algn="ctr">
                <a:lnSpc>
                  <a:spcPct val="100000"/>
                </a:lnSpc>
                <a:buFont typeface="Wingdings" pitchFamily="2" charset="2"/>
                <a:buNone/>
              </a:pPr>
              <a:r>
                <a:rPr lang="en-US" altLang="en-US" sz="800">
                  <a:effectLst>
                    <a:outerShdw blurRad="38100" dist="38100" dir="2700000" algn="tl">
                      <a:srgbClr val="000000"/>
                    </a:outerShdw>
                  </a:effectLst>
                </a:rPr>
                <a:t>Enrichment</a:t>
              </a:r>
            </a:p>
          </p:txBody>
        </p:sp>
        <p:sp>
          <p:nvSpPr>
            <p:cNvPr id="20537" name="Rectangle 57"/>
            <p:cNvSpPr>
              <a:spLocks noChangeArrowheads="1"/>
            </p:cNvSpPr>
            <p:nvPr/>
          </p:nvSpPr>
          <p:spPr bwMode="auto">
            <a:xfrm>
              <a:off x="3435" y="1168"/>
              <a:ext cx="461" cy="63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Data</a:t>
              </a:r>
            </a:p>
            <a:p>
              <a:pPr algn="ctr">
                <a:lnSpc>
                  <a:spcPct val="100000"/>
                </a:lnSpc>
                <a:buFont typeface="Wingdings" pitchFamily="2" charset="2"/>
                <a:buNone/>
              </a:pPr>
              <a:r>
                <a:rPr lang="en-US" altLang="en-US" sz="800">
                  <a:effectLst>
                    <a:outerShdw blurRad="38100" dist="38100" dir="2700000" algn="tl">
                      <a:srgbClr val="000000"/>
                    </a:outerShdw>
                  </a:effectLst>
                </a:rPr>
                <a:t>Catalog</a:t>
              </a:r>
            </a:p>
            <a:p>
              <a:pPr algn="ctr">
                <a:lnSpc>
                  <a:spcPct val="100000"/>
                </a:lnSpc>
                <a:buFont typeface="Wingdings" pitchFamily="2" charset="2"/>
                <a:buNone/>
              </a:pPr>
              <a:r>
                <a:rPr lang="en-US" altLang="en-US" sz="800">
                  <a:effectLst>
                    <a:outerShdw blurRad="38100" dist="38100" dir="2700000" algn="tl">
                      <a:srgbClr val="000000"/>
                    </a:outerShdw>
                  </a:effectLst>
                </a:rPr>
                <a:t>Metadata</a:t>
              </a:r>
            </a:p>
            <a:p>
              <a:pPr algn="ctr">
                <a:lnSpc>
                  <a:spcPct val="100000"/>
                </a:lnSpc>
                <a:buFont typeface="Wingdings" pitchFamily="2" charset="2"/>
                <a:buNone/>
              </a:pPr>
              <a:endParaRPr lang="en-US" altLang="en-US" sz="800">
                <a:effectLst>
                  <a:outerShdw blurRad="38100" dist="38100" dir="2700000" algn="tl">
                    <a:srgbClr val="000000"/>
                  </a:outerShdw>
                </a:effectLst>
              </a:endParaRPr>
            </a:p>
            <a:p>
              <a:pPr algn="ctr">
                <a:lnSpc>
                  <a:spcPct val="100000"/>
                </a:lnSpc>
                <a:buFont typeface="Wingdings" pitchFamily="2" charset="2"/>
                <a:buNone/>
              </a:pPr>
              <a:r>
                <a:rPr lang="en-US" altLang="en-US" sz="800">
                  <a:effectLst>
                    <a:outerShdw blurRad="38100" dist="38100" dir="2700000" algn="tl">
                      <a:srgbClr val="000000"/>
                    </a:outerShdw>
                  </a:effectLst>
                </a:rPr>
                <a:t>(Subscription)</a:t>
              </a:r>
            </a:p>
            <a:p>
              <a:pPr algn="ctr">
                <a:lnSpc>
                  <a:spcPct val="100000"/>
                </a:lnSpc>
                <a:buFont typeface="Wingdings" pitchFamily="2" charset="2"/>
                <a:buNone/>
              </a:pPr>
              <a:r>
                <a:rPr lang="en-US" altLang="en-US" sz="800">
                  <a:effectLst>
                    <a:outerShdw blurRad="38100" dist="38100" dir="2700000" algn="tl">
                      <a:srgbClr val="000000"/>
                    </a:outerShdw>
                  </a:effectLst>
                </a:rPr>
                <a:t>Dynamic</a:t>
              </a:r>
            </a:p>
          </p:txBody>
        </p:sp>
        <p:sp>
          <p:nvSpPr>
            <p:cNvPr id="20536" name="Rectangle 56"/>
            <p:cNvSpPr>
              <a:spLocks noChangeArrowheads="1"/>
            </p:cNvSpPr>
            <p:nvPr/>
          </p:nvSpPr>
          <p:spPr bwMode="auto">
            <a:xfrm>
              <a:off x="2904" y="1168"/>
              <a:ext cx="531" cy="63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Data</a:t>
              </a:r>
            </a:p>
            <a:p>
              <a:pPr algn="ctr">
                <a:lnSpc>
                  <a:spcPct val="100000"/>
                </a:lnSpc>
                <a:buFont typeface="Wingdings" pitchFamily="2" charset="2"/>
                <a:buNone/>
              </a:pPr>
              <a:r>
                <a:rPr lang="en-US" altLang="en-US" sz="800">
                  <a:effectLst>
                    <a:outerShdw blurRad="38100" dist="38100" dir="2700000" algn="tl">
                      <a:srgbClr val="000000"/>
                    </a:outerShdw>
                  </a:effectLst>
                </a:rPr>
                <a:t>Normalization</a:t>
              </a:r>
            </a:p>
            <a:p>
              <a:pPr algn="ctr">
                <a:lnSpc>
                  <a:spcPct val="100000"/>
                </a:lnSpc>
                <a:buFont typeface="Wingdings" pitchFamily="2" charset="2"/>
                <a:buNone/>
              </a:pPr>
              <a:r>
                <a:rPr lang="en-US" altLang="en-US" sz="800">
                  <a:effectLst>
                    <a:outerShdw blurRad="38100" dist="38100" dir="2700000" algn="tl">
                      <a:srgbClr val="000000"/>
                    </a:outerShdw>
                  </a:effectLst>
                </a:rPr>
                <a:t>And</a:t>
              </a:r>
            </a:p>
            <a:p>
              <a:pPr algn="ctr">
                <a:lnSpc>
                  <a:spcPct val="100000"/>
                </a:lnSpc>
                <a:buFont typeface="Wingdings" pitchFamily="2" charset="2"/>
                <a:buNone/>
              </a:pPr>
              <a:r>
                <a:rPr lang="en-US" altLang="en-US" sz="800">
                  <a:effectLst>
                    <a:outerShdw blurRad="38100" dist="38100" dir="2700000" algn="tl">
                      <a:srgbClr val="000000"/>
                    </a:outerShdw>
                  </a:effectLst>
                </a:rPr>
                <a:t>Transformation</a:t>
              </a:r>
            </a:p>
            <a:p>
              <a:pPr algn="ctr">
                <a:lnSpc>
                  <a:spcPct val="100000"/>
                </a:lnSpc>
                <a:buFont typeface="Wingdings" pitchFamily="2" charset="2"/>
                <a:buNone/>
              </a:pPr>
              <a:r>
                <a:rPr lang="en-US" altLang="en-US" sz="800">
                  <a:effectLst>
                    <a:outerShdw blurRad="38100" dist="38100" dir="2700000" algn="tl">
                      <a:srgbClr val="000000"/>
                    </a:outerShdw>
                  </a:effectLst>
                </a:rPr>
                <a:t>(matching)</a:t>
              </a:r>
            </a:p>
          </p:txBody>
        </p:sp>
        <p:sp>
          <p:nvSpPr>
            <p:cNvPr id="20535" name="Rectangle 55"/>
            <p:cNvSpPr>
              <a:spLocks noChangeArrowheads="1"/>
            </p:cNvSpPr>
            <p:nvPr/>
          </p:nvSpPr>
          <p:spPr bwMode="auto">
            <a:xfrm>
              <a:off x="2614" y="1168"/>
              <a:ext cx="290" cy="63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Source</a:t>
              </a:r>
            </a:p>
            <a:p>
              <a:pPr algn="ctr">
                <a:lnSpc>
                  <a:spcPct val="100000"/>
                </a:lnSpc>
                <a:buFont typeface="Wingdings" pitchFamily="2" charset="2"/>
                <a:buNone/>
              </a:pPr>
              <a:r>
                <a:rPr lang="en-US" altLang="en-US" sz="800">
                  <a:effectLst>
                    <a:outerShdw blurRad="38100" dist="38100" dir="2700000" algn="tl">
                      <a:srgbClr val="000000"/>
                    </a:outerShdw>
                  </a:effectLst>
                </a:rPr>
                <a:t>Staging</a:t>
              </a:r>
            </a:p>
          </p:txBody>
        </p:sp>
        <p:sp>
          <p:nvSpPr>
            <p:cNvPr id="20534" name="Rectangle 54"/>
            <p:cNvSpPr>
              <a:spLocks noChangeArrowheads="1"/>
            </p:cNvSpPr>
            <p:nvPr/>
          </p:nvSpPr>
          <p:spPr bwMode="auto">
            <a:xfrm>
              <a:off x="2317" y="1168"/>
              <a:ext cx="297" cy="63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Source</a:t>
              </a:r>
            </a:p>
            <a:p>
              <a:pPr algn="ctr">
                <a:lnSpc>
                  <a:spcPct val="100000"/>
                </a:lnSpc>
                <a:buFont typeface="Wingdings" pitchFamily="2" charset="2"/>
                <a:buNone/>
              </a:pPr>
              <a:r>
                <a:rPr lang="en-US" altLang="en-US" sz="800">
                  <a:effectLst>
                    <a:outerShdw blurRad="38100" dist="38100" dir="2700000" algn="tl">
                      <a:srgbClr val="000000"/>
                    </a:outerShdw>
                  </a:effectLst>
                </a:rPr>
                <a:t>Data</a:t>
              </a:r>
            </a:p>
            <a:p>
              <a:pPr algn="ctr">
                <a:lnSpc>
                  <a:spcPct val="100000"/>
                </a:lnSpc>
                <a:buFont typeface="Wingdings" pitchFamily="2" charset="2"/>
                <a:buNone/>
              </a:pPr>
              <a:r>
                <a:rPr lang="en-US" altLang="en-US" sz="800">
                  <a:effectLst>
                    <a:outerShdw blurRad="38100" dist="38100" dir="2700000" algn="tl">
                      <a:srgbClr val="000000"/>
                    </a:outerShdw>
                  </a:effectLst>
                </a:rPr>
                <a:t>Quality</a:t>
              </a:r>
            </a:p>
          </p:txBody>
        </p:sp>
        <p:sp>
          <p:nvSpPr>
            <p:cNvPr id="20533" name="Rectangle 53"/>
            <p:cNvSpPr>
              <a:spLocks noChangeArrowheads="1"/>
            </p:cNvSpPr>
            <p:nvPr/>
          </p:nvSpPr>
          <p:spPr bwMode="auto">
            <a:xfrm>
              <a:off x="1944" y="1168"/>
              <a:ext cx="373" cy="63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Data</a:t>
              </a:r>
            </a:p>
            <a:p>
              <a:pPr algn="ctr">
                <a:lnSpc>
                  <a:spcPct val="100000"/>
                </a:lnSpc>
                <a:buFont typeface="Wingdings" pitchFamily="2" charset="2"/>
                <a:buNone/>
              </a:pPr>
              <a:r>
                <a:rPr lang="en-US" altLang="en-US" sz="800">
                  <a:effectLst>
                    <a:outerShdw blurRad="38100" dist="38100" dir="2700000" algn="tl">
                      <a:srgbClr val="000000"/>
                    </a:outerShdw>
                  </a:effectLst>
                </a:rPr>
                <a:t>API’s</a:t>
              </a:r>
            </a:p>
          </p:txBody>
        </p:sp>
        <p:grpSp>
          <p:nvGrpSpPr>
            <p:cNvPr id="21054" name="Group 574"/>
            <p:cNvGrpSpPr>
              <a:grpSpLocks/>
            </p:cNvGrpSpPr>
            <p:nvPr/>
          </p:nvGrpSpPr>
          <p:grpSpPr bwMode="auto">
            <a:xfrm>
              <a:off x="1495" y="1180"/>
              <a:ext cx="435" cy="270"/>
              <a:chOff x="1495" y="1180"/>
              <a:chExt cx="435" cy="270"/>
            </a:xfrm>
          </p:grpSpPr>
          <p:pic>
            <p:nvPicPr>
              <p:cNvPr id="20672" name="Picture 192"/>
              <p:cNvPicPr>
                <a:picLocks noChangeAspect="1" noChangeArrowheads="1"/>
              </p:cNvPicPr>
              <p:nvPr/>
            </p:nvPicPr>
            <p:blipFill>
              <a:blip r:embed="rId2" cstate="print">
                <a:extLst>
                  <a:ext uri="{28A0092B-C50C-407E-A947-70E740481C1C}">
                    <a14:useLocalDpi xmlns:a14="http://schemas.microsoft.com/office/drawing/2010/main" val="0"/>
                  </a:ext>
                </a:extLst>
              </a:blip>
              <a:srcRect b="6863"/>
              <a:stretch>
                <a:fillRect/>
              </a:stretch>
            </p:blipFill>
            <p:spPr bwMode="auto">
              <a:xfrm>
                <a:off x="1495" y="1180"/>
                <a:ext cx="19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673" name="Group 193"/>
              <p:cNvGrpSpPr>
                <a:grpSpLocks/>
              </p:cNvGrpSpPr>
              <p:nvPr/>
            </p:nvGrpSpPr>
            <p:grpSpPr bwMode="auto">
              <a:xfrm>
                <a:off x="1691" y="1184"/>
                <a:ext cx="239" cy="172"/>
                <a:chOff x="2880" y="1362"/>
                <a:chExt cx="762" cy="508"/>
              </a:xfrm>
            </p:grpSpPr>
            <p:grpSp>
              <p:nvGrpSpPr>
                <p:cNvPr id="20674" name="Group 194"/>
                <p:cNvGrpSpPr>
                  <a:grpSpLocks/>
                </p:cNvGrpSpPr>
                <p:nvPr/>
              </p:nvGrpSpPr>
              <p:grpSpPr bwMode="auto">
                <a:xfrm>
                  <a:off x="2880" y="1362"/>
                  <a:ext cx="762" cy="508"/>
                  <a:chOff x="231" y="491"/>
                  <a:chExt cx="768" cy="544"/>
                </a:xfrm>
              </p:grpSpPr>
              <p:sp>
                <p:nvSpPr>
                  <p:cNvPr id="20675" name="Oval 195"/>
                  <p:cNvSpPr>
                    <a:spLocks noChangeArrowheads="1"/>
                  </p:cNvSpPr>
                  <p:nvPr/>
                </p:nvSpPr>
                <p:spPr bwMode="auto">
                  <a:xfrm>
                    <a:off x="340" y="817"/>
                    <a:ext cx="659" cy="218"/>
                  </a:xfrm>
                  <a:prstGeom prst="ellipse">
                    <a:avLst/>
                  </a:prstGeom>
                  <a:solidFill>
                    <a:schemeClr val="bg2">
                      <a:alpha val="50000"/>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676" name="AutoShape 196"/>
                  <p:cNvSpPr>
                    <a:spLocks noChangeArrowheads="1"/>
                  </p:cNvSpPr>
                  <p:nvPr/>
                </p:nvSpPr>
                <p:spPr bwMode="auto">
                  <a:xfrm>
                    <a:off x="231" y="491"/>
                    <a:ext cx="653" cy="544"/>
                  </a:xfrm>
                  <a:prstGeom prst="can">
                    <a:avLst>
                      <a:gd name="adj" fmla="val 38236"/>
                    </a:avLst>
                  </a:prstGeom>
                  <a:gradFill rotWithShape="1">
                    <a:gsLst>
                      <a:gs pos="0">
                        <a:srgbClr val="63CAFD"/>
                      </a:gs>
                      <a:gs pos="50000">
                        <a:schemeClr val="bg1"/>
                      </a:gs>
                      <a:gs pos="100000">
                        <a:srgbClr val="63CAFD"/>
                      </a:gs>
                    </a:gsLst>
                    <a:lin ang="0" scaled="1"/>
                  </a:gradFill>
                  <a:ln w="15875">
                    <a:solidFill>
                      <a:srgbClr val="7FD3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20677" name="Text Box 197"/>
                <p:cNvSpPr txBox="1">
                  <a:spLocks noChangeArrowheads="1"/>
                </p:cNvSpPr>
                <p:nvPr/>
              </p:nvSpPr>
              <p:spPr bwMode="auto">
                <a:xfrm>
                  <a:off x="2880" y="1543"/>
                  <a:ext cx="6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l">
                    <a:lnSpc>
                      <a:spcPct val="100000"/>
                    </a:lnSpc>
                    <a:spcBef>
                      <a:spcPct val="0"/>
                    </a:spcBef>
                  </a:pPr>
                  <a:endParaRPr lang="en-US" altLang="en-US" sz="1000">
                    <a:effectLst>
                      <a:outerShdw blurRad="38100" dist="38100" dir="2700000" algn="tl">
                        <a:srgbClr val="FFFFFF"/>
                      </a:outerShdw>
                    </a:effectLst>
                    <a:latin typeface="Trebuchet MS" pitchFamily="34" charset="0"/>
                  </a:endParaRPr>
                </a:p>
              </p:txBody>
            </p:sp>
          </p:grpSp>
          <p:pic>
            <p:nvPicPr>
              <p:cNvPr id="20671" name="Picture 191" descr="wss"/>
              <p:cNvPicPr>
                <a:picLocks noChangeAspect="1" noChangeArrowheads="1"/>
              </p:cNvPicPr>
              <p:nvPr/>
            </p:nvPicPr>
            <p:blipFill>
              <a:blip r:embed="rId3" cstate="print">
                <a:extLst>
                  <a:ext uri="{28A0092B-C50C-407E-A947-70E740481C1C}">
                    <a14:useLocalDpi xmlns:a14="http://schemas.microsoft.com/office/drawing/2010/main" val="0"/>
                  </a:ext>
                </a:extLst>
              </a:blip>
              <a:srcRect l="19910" t="-3429" r="16290" b="-3429"/>
              <a:stretch>
                <a:fillRect/>
              </a:stretch>
            </p:blipFill>
            <p:spPr bwMode="auto">
              <a:xfrm>
                <a:off x="1626" y="1334"/>
                <a:ext cx="263" cy="1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055" name="Group 575"/>
            <p:cNvGrpSpPr>
              <a:grpSpLocks/>
            </p:cNvGrpSpPr>
            <p:nvPr/>
          </p:nvGrpSpPr>
          <p:grpSpPr bwMode="auto">
            <a:xfrm>
              <a:off x="1398" y="1495"/>
              <a:ext cx="556" cy="306"/>
              <a:chOff x="1398" y="1495"/>
              <a:chExt cx="556" cy="306"/>
            </a:xfrm>
          </p:grpSpPr>
          <p:pic>
            <p:nvPicPr>
              <p:cNvPr id="20680" name="Picture 200" descr="kmv"/>
              <p:cNvPicPr>
                <a:picLocks noChangeAspect="1" noChangeArrowheads="1"/>
              </p:cNvPicPr>
              <p:nvPr/>
            </p:nvPicPr>
            <p:blipFill>
              <a:blip r:embed="rId4" cstate="print">
                <a:extLst>
                  <a:ext uri="{28A0092B-C50C-407E-A947-70E740481C1C}">
                    <a14:useLocalDpi xmlns:a14="http://schemas.microsoft.com/office/drawing/2010/main" val="0"/>
                  </a:ext>
                </a:extLst>
              </a:blip>
              <a:srcRect l="56131" t="-5357"/>
              <a:stretch>
                <a:fillRect/>
              </a:stretch>
            </p:blipFill>
            <p:spPr bwMode="auto">
              <a:xfrm>
                <a:off x="1398" y="1719"/>
                <a:ext cx="211" cy="72"/>
              </a:xfrm>
              <a:prstGeom prst="rect">
                <a:avLst/>
              </a:prstGeom>
              <a:noFill/>
              <a:extLst>
                <a:ext uri="{909E8E84-426E-40DD-AFC4-6F175D3DCCD1}">
                  <a14:hiddenFill xmlns:a14="http://schemas.microsoft.com/office/drawing/2010/main">
                    <a:solidFill>
                      <a:srgbClr val="FFFFFF"/>
                    </a:solidFill>
                  </a14:hiddenFill>
                </a:ext>
              </a:extLst>
            </p:spPr>
          </p:pic>
          <p:grpSp>
            <p:nvGrpSpPr>
              <p:cNvPr id="20682" name="Group 202"/>
              <p:cNvGrpSpPr>
                <a:grpSpLocks/>
              </p:cNvGrpSpPr>
              <p:nvPr/>
            </p:nvGrpSpPr>
            <p:grpSpPr bwMode="auto">
              <a:xfrm>
                <a:off x="1718" y="1519"/>
                <a:ext cx="236" cy="146"/>
                <a:chOff x="2880" y="1362"/>
                <a:chExt cx="762" cy="508"/>
              </a:xfrm>
            </p:grpSpPr>
            <p:grpSp>
              <p:nvGrpSpPr>
                <p:cNvPr id="20683" name="Group 203"/>
                <p:cNvGrpSpPr>
                  <a:grpSpLocks/>
                </p:cNvGrpSpPr>
                <p:nvPr/>
              </p:nvGrpSpPr>
              <p:grpSpPr bwMode="auto">
                <a:xfrm>
                  <a:off x="2880" y="1362"/>
                  <a:ext cx="762" cy="508"/>
                  <a:chOff x="231" y="491"/>
                  <a:chExt cx="768" cy="544"/>
                </a:xfrm>
              </p:grpSpPr>
              <p:sp>
                <p:nvSpPr>
                  <p:cNvPr id="20684" name="Oval 204"/>
                  <p:cNvSpPr>
                    <a:spLocks noChangeArrowheads="1"/>
                  </p:cNvSpPr>
                  <p:nvPr/>
                </p:nvSpPr>
                <p:spPr bwMode="auto">
                  <a:xfrm>
                    <a:off x="340" y="817"/>
                    <a:ext cx="659" cy="218"/>
                  </a:xfrm>
                  <a:prstGeom prst="ellipse">
                    <a:avLst/>
                  </a:prstGeom>
                  <a:solidFill>
                    <a:schemeClr val="bg2">
                      <a:alpha val="50000"/>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685" name="AutoShape 205"/>
                  <p:cNvSpPr>
                    <a:spLocks noChangeArrowheads="1"/>
                  </p:cNvSpPr>
                  <p:nvPr/>
                </p:nvSpPr>
                <p:spPr bwMode="auto">
                  <a:xfrm>
                    <a:off x="231" y="491"/>
                    <a:ext cx="653" cy="544"/>
                  </a:xfrm>
                  <a:prstGeom prst="can">
                    <a:avLst>
                      <a:gd name="adj" fmla="val 38236"/>
                    </a:avLst>
                  </a:prstGeom>
                  <a:gradFill rotWithShape="1">
                    <a:gsLst>
                      <a:gs pos="0">
                        <a:srgbClr val="63CAFD"/>
                      </a:gs>
                      <a:gs pos="50000">
                        <a:schemeClr val="bg1"/>
                      </a:gs>
                      <a:gs pos="100000">
                        <a:srgbClr val="63CAFD"/>
                      </a:gs>
                    </a:gsLst>
                    <a:lin ang="0" scaled="1"/>
                  </a:gradFill>
                  <a:ln w="15875">
                    <a:solidFill>
                      <a:srgbClr val="7FD3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20686" name="Text Box 206"/>
                <p:cNvSpPr txBox="1">
                  <a:spLocks noChangeArrowheads="1"/>
                </p:cNvSpPr>
                <p:nvPr/>
              </p:nvSpPr>
              <p:spPr bwMode="auto">
                <a:xfrm>
                  <a:off x="2880" y="1543"/>
                  <a:ext cx="6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l">
                    <a:lnSpc>
                      <a:spcPct val="100000"/>
                    </a:lnSpc>
                    <a:spcBef>
                      <a:spcPct val="0"/>
                    </a:spcBef>
                  </a:pPr>
                  <a:endParaRPr lang="en-US" altLang="en-US" sz="1000">
                    <a:effectLst>
                      <a:outerShdw blurRad="38100" dist="38100" dir="2700000" algn="tl">
                        <a:srgbClr val="FFFFFF"/>
                      </a:outerShdw>
                    </a:effectLst>
                    <a:latin typeface="Trebuchet MS" pitchFamily="34" charset="0"/>
                  </a:endParaRPr>
                </a:p>
              </p:txBody>
            </p:sp>
          </p:grpSp>
          <p:pic>
            <p:nvPicPr>
              <p:cNvPr id="20681" name="Picture 201" descr="SP_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7" y="1694"/>
                <a:ext cx="242" cy="107"/>
              </a:xfrm>
              <a:prstGeom prst="rect">
                <a:avLst/>
              </a:prstGeom>
              <a:noFill/>
              <a:extLst>
                <a:ext uri="{909E8E84-426E-40DD-AFC4-6F175D3DCCD1}">
                  <a14:hiddenFill xmlns:a14="http://schemas.microsoft.com/office/drawing/2010/main">
                    <a:solidFill>
                      <a:srgbClr val="FFFFFF"/>
                    </a:solidFill>
                  </a14:hiddenFill>
                </a:ext>
              </a:extLst>
            </p:spPr>
          </p:pic>
          <p:pic>
            <p:nvPicPr>
              <p:cNvPr id="20679" name="Picture 199" descr="moody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5" y="1495"/>
                <a:ext cx="401" cy="69"/>
              </a:xfrm>
              <a:prstGeom prst="rect">
                <a:avLst/>
              </a:prstGeom>
              <a:noFill/>
              <a:extLst>
                <a:ext uri="{909E8E84-426E-40DD-AFC4-6F175D3DCCD1}">
                  <a14:hiddenFill xmlns:a14="http://schemas.microsoft.com/office/drawing/2010/main">
                    <a:solidFill>
                      <a:srgbClr val="FFFFFF"/>
                    </a:solidFill>
                  </a14:hiddenFill>
                </a:ext>
              </a:extLst>
            </p:spPr>
          </p:pic>
          <p:grpSp>
            <p:nvGrpSpPr>
              <p:cNvPr id="20688" name="Group 208"/>
              <p:cNvGrpSpPr>
                <a:grpSpLocks/>
              </p:cNvGrpSpPr>
              <p:nvPr/>
            </p:nvGrpSpPr>
            <p:grpSpPr bwMode="auto">
              <a:xfrm>
                <a:off x="1506" y="1567"/>
                <a:ext cx="393" cy="94"/>
                <a:chOff x="122" y="999"/>
                <a:chExt cx="483" cy="125"/>
              </a:xfrm>
            </p:grpSpPr>
            <p:sp>
              <p:nvSpPr>
                <p:cNvPr id="20687" name="Rectangle 207"/>
                <p:cNvSpPr>
                  <a:spLocks noChangeArrowheads="1"/>
                </p:cNvSpPr>
                <p:nvPr/>
              </p:nvSpPr>
              <p:spPr bwMode="auto">
                <a:xfrm>
                  <a:off x="161" y="1009"/>
                  <a:ext cx="444" cy="114"/>
                </a:xfrm>
                <a:prstGeom prst="rect">
                  <a:avLst/>
                </a:prstGeom>
                <a:solidFill>
                  <a:srgbClr val="69E7FD">
                    <a:alpha val="50000"/>
                  </a:srgbClr>
                </a:solidFill>
                <a:ln>
                  <a:noFill/>
                </a:ln>
                <a:effectLst/>
                <a:extLs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0678" name="Picture 198" descr="riskmetric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2" y="999"/>
                  <a:ext cx="483" cy="12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689" name="Group 209"/>
            <p:cNvGrpSpPr>
              <a:grpSpLocks/>
            </p:cNvGrpSpPr>
            <p:nvPr/>
          </p:nvGrpSpPr>
          <p:grpSpPr bwMode="auto">
            <a:xfrm>
              <a:off x="4320" y="1640"/>
              <a:ext cx="206" cy="145"/>
              <a:chOff x="2880" y="1362"/>
              <a:chExt cx="762" cy="508"/>
            </a:xfrm>
          </p:grpSpPr>
          <p:grpSp>
            <p:nvGrpSpPr>
              <p:cNvPr id="20690" name="Group 210"/>
              <p:cNvGrpSpPr>
                <a:grpSpLocks/>
              </p:cNvGrpSpPr>
              <p:nvPr/>
            </p:nvGrpSpPr>
            <p:grpSpPr bwMode="auto">
              <a:xfrm>
                <a:off x="2880" y="1362"/>
                <a:ext cx="762" cy="508"/>
                <a:chOff x="231" y="491"/>
                <a:chExt cx="768" cy="544"/>
              </a:xfrm>
            </p:grpSpPr>
            <p:sp>
              <p:nvSpPr>
                <p:cNvPr id="20691" name="Oval 211"/>
                <p:cNvSpPr>
                  <a:spLocks noChangeArrowheads="1"/>
                </p:cNvSpPr>
                <p:nvPr/>
              </p:nvSpPr>
              <p:spPr bwMode="auto">
                <a:xfrm>
                  <a:off x="340" y="817"/>
                  <a:ext cx="659" cy="218"/>
                </a:xfrm>
                <a:prstGeom prst="ellipse">
                  <a:avLst/>
                </a:prstGeom>
                <a:solidFill>
                  <a:schemeClr val="bg2">
                    <a:alpha val="50000"/>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692" name="AutoShape 212"/>
                <p:cNvSpPr>
                  <a:spLocks noChangeArrowheads="1"/>
                </p:cNvSpPr>
                <p:nvPr/>
              </p:nvSpPr>
              <p:spPr bwMode="auto">
                <a:xfrm>
                  <a:off x="231" y="491"/>
                  <a:ext cx="653" cy="544"/>
                </a:xfrm>
                <a:prstGeom prst="can">
                  <a:avLst>
                    <a:gd name="adj" fmla="val 38236"/>
                  </a:avLst>
                </a:prstGeom>
                <a:gradFill rotWithShape="1">
                  <a:gsLst>
                    <a:gs pos="0">
                      <a:srgbClr val="63CAFD"/>
                    </a:gs>
                    <a:gs pos="50000">
                      <a:schemeClr val="bg1"/>
                    </a:gs>
                    <a:gs pos="100000">
                      <a:srgbClr val="63CAFD"/>
                    </a:gs>
                  </a:gsLst>
                  <a:lin ang="0" scaled="1"/>
                </a:gradFill>
                <a:ln w="15875">
                  <a:solidFill>
                    <a:srgbClr val="7FD3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20693" name="Text Box 213"/>
              <p:cNvSpPr txBox="1">
                <a:spLocks noChangeArrowheads="1"/>
              </p:cNvSpPr>
              <p:nvPr/>
            </p:nvSpPr>
            <p:spPr bwMode="auto">
              <a:xfrm>
                <a:off x="2880" y="1543"/>
                <a:ext cx="6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l">
                  <a:lnSpc>
                    <a:spcPct val="100000"/>
                  </a:lnSpc>
                  <a:spcBef>
                    <a:spcPct val="0"/>
                  </a:spcBef>
                </a:pPr>
                <a:endParaRPr lang="en-US" altLang="en-US" sz="1000">
                  <a:effectLst>
                    <a:outerShdw blurRad="38100" dist="38100" dir="2700000" algn="tl">
                      <a:srgbClr val="FFFFFF"/>
                    </a:outerShdw>
                  </a:effectLst>
                  <a:latin typeface="Trebuchet MS" pitchFamily="34" charset="0"/>
                </a:endParaRPr>
              </a:p>
            </p:txBody>
          </p:sp>
        </p:grpSp>
      </p:grpSp>
      <p:grpSp>
        <p:nvGrpSpPr>
          <p:cNvPr id="20783" name="Group 303"/>
          <p:cNvGrpSpPr>
            <a:grpSpLocks/>
          </p:cNvGrpSpPr>
          <p:nvPr/>
        </p:nvGrpSpPr>
        <p:grpSpPr bwMode="auto">
          <a:xfrm>
            <a:off x="699223" y="2895600"/>
            <a:ext cx="7796212" cy="1077913"/>
            <a:chOff x="775" y="1868"/>
            <a:chExt cx="4911" cy="679"/>
          </a:xfrm>
        </p:grpSpPr>
        <p:grpSp>
          <p:nvGrpSpPr>
            <p:cNvPr id="20777" name="Group 297"/>
            <p:cNvGrpSpPr>
              <a:grpSpLocks/>
            </p:cNvGrpSpPr>
            <p:nvPr/>
          </p:nvGrpSpPr>
          <p:grpSpPr bwMode="auto">
            <a:xfrm>
              <a:off x="775" y="1868"/>
              <a:ext cx="4911" cy="679"/>
              <a:chOff x="775" y="1868"/>
              <a:chExt cx="4911" cy="679"/>
            </a:xfrm>
          </p:grpSpPr>
          <p:grpSp>
            <p:nvGrpSpPr>
              <p:cNvPr id="20528" name="Group 48"/>
              <p:cNvGrpSpPr>
                <a:grpSpLocks/>
              </p:cNvGrpSpPr>
              <p:nvPr/>
            </p:nvGrpSpPr>
            <p:grpSpPr bwMode="auto">
              <a:xfrm>
                <a:off x="775" y="1870"/>
                <a:ext cx="4911" cy="677"/>
                <a:chOff x="775" y="1870"/>
                <a:chExt cx="4911" cy="677"/>
              </a:xfrm>
            </p:grpSpPr>
            <p:sp>
              <p:nvSpPr>
                <p:cNvPr id="20488" name="AutoShape 8"/>
                <p:cNvSpPr>
                  <a:spLocks noChangeArrowheads="1"/>
                </p:cNvSpPr>
                <p:nvPr/>
              </p:nvSpPr>
              <p:spPr bwMode="auto">
                <a:xfrm>
                  <a:off x="1187" y="1870"/>
                  <a:ext cx="4499" cy="677"/>
                </a:xfrm>
                <a:prstGeom prst="roundRect">
                  <a:avLst>
                    <a:gd name="adj" fmla="val 4264"/>
                  </a:avLst>
                </a:prstGeom>
                <a:solidFill>
                  <a:schemeClr val="accent6">
                    <a:lumMod val="50000"/>
                    <a:alpha val="60001"/>
                  </a:scheme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00000"/>
                    </a:lnSpc>
                    <a:spcBef>
                      <a:spcPct val="0"/>
                    </a:spcBef>
                  </a:pPr>
                  <a:endParaRPr lang="en-US" altLang="en-US" sz="1800" b="1">
                    <a:solidFill>
                      <a:schemeClr val="bg1"/>
                    </a:solidFill>
                    <a:effectLst>
                      <a:outerShdw blurRad="38100" dist="38100" dir="2700000" algn="tl">
                        <a:srgbClr val="000000"/>
                      </a:outerShdw>
                    </a:effectLst>
                  </a:endParaRPr>
                </a:p>
              </p:txBody>
            </p:sp>
            <p:sp>
              <p:nvSpPr>
                <p:cNvPr id="20492" name="AutoShape 12"/>
                <p:cNvSpPr>
                  <a:spLocks noChangeArrowheads="1"/>
                </p:cNvSpPr>
                <p:nvPr/>
              </p:nvSpPr>
              <p:spPr bwMode="auto">
                <a:xfrm rot="5400000">
                  <a:off x="618" y="2027"/>
                  <a:ext cx="677" cy="363"/>
                </a:xfrm>
                <a:prstGeom prst="roundRect">
                  <a:avLst>
                    <a:gd name="adj" fmla="val 4264"/>
                  </a:avLst>
                </a:prstGeom>
                <a:solidFill>
                  <a:schemeClr val="accent6">
                    <a:lumMod val="50000"/>
                    <a:alpha val="60001"/>
                  </a:scheme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flatTx/>
                </a:bodyPr>
                <a:lstStyle/>
                <a:p>
                  <a:pPr>
                    <a:lnSpc>
                      <a:spcPct val="100000"/>
                    </a:lnSpc>
                    <a:spcBef>
                      <a:spcPct val="0"/>
                    </a:spcBef>
                  </a:pPr>
                  <a:r>
                    <a:rPr lang="en-US" altLang="en-US" sz="1200" b="1">
                      <a:solidFill>
                        <a:schemeClr val="bg1"/>
                      </a:solidFill>
                      <a:effectLst>
                        <a:outerShdw blurRad="38100" dist="38100" dir="2700000" algn="tl">
                          <a:srgbClr val="000000"/>
                        </a:outerShdw>
                      </a:effectLst>
                    </a:rPr>
                    <a:t>Analytics</a:t>
                  </a:r>
                </a:p>
                <a:p>
                  <a:pPr>
                    <a:lnSpc>
                      <a:spcPct val="100000"/>
                    </a:lnSpc>
                    <a:spcBef>
                      <a:spcPct val="0"/>
                    </a:spcBef>
                  </a:pPr>
                  <a:r>
                    <a:rPr lang="en-US" altLang="en-US" sz="1200" b="1">
                      <a:solidFill>
                        <a:schemeClr val="bg1"/>
                      </a:solidFill>
                      <a:effectLst>
                        <a:outerShdw blurRad="38100" dist="38100" dir="2700000" algn="tl">
                          <a:srgbClr val="000000"/>
                        </a:outerShdw>
                      </a:effectLst>
                    </a:rPr>
                    <a:t>Layer</a:t>
                  </a:r>
                </a:p>
              </p:txBody>
            </p:sp>
          </p:grpSp>
          <p:grpSp>
            <p:nvGrpSpPr>
              <p:cNvPr id="20770" name="Group 290"/>
              <p:cNvGrpSpPr>
                <a:grpSpLocks/>
              </p:cNvGrpSpPr>
              <p:nvPr/>
            </p:nvGrpSpPr>
            <p:grpSpPr bwMode="auto">
              <a:xfrm>
                <a:off x="1719" y="1868"/>
                <a:ext cx="3556" cy="679"/>
                <a:chOff x="1719" y="1868"/>
                <a:chExt cx="3556" cy="717"/>
              </a:xfrm>
            </p:grpSpPr>
            <p:sp>
              <p:nvSpPr>
                <p:cNvPr id="20707" name="Line 227"/>
                <p:cNvSpPr>
                  <a:spLocks noChangeShapeType="1"/>
                </p:cNvSpPr>
                <p:nvPr/>
              </p:nvSpPr>
              <p:spPr bwMode="auto">
                <a:xfrm>
                  <a:off x="1719" y="1868"/>
                  <a:ext cx="0" cy="717"/>
                </a:xfrm>
                <a:prstGeom prst="line">
                  <a:avLst/>
                </a:prstGeom>
                <a:noFill/>
                <a:ln w="15875">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20708" name="Line 228"/>
                <p:cNvSpPr>
                  <a:spLocks noChangeShapeType="1"/>
                </p:cNvSpPr>
                <p:nvPr/>
              </p:nvSpPr>
              <p:spPr bwMode="auto">
                <a:xfrm>
                  <a:off x="2154" y="1868"/>
                  <a:ext cx="0" cy="717"/>
                </a:xfrm>
                <a:prstGeom prst="line">
                  <a:avLst/>
                </a:prstGeom>
                <a:noFill/>
                <a:ln w="15875">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20709" name="Line 229"/>
                <p:cNvSpPr>
                  <a:spLocks noChangeShapeType="1"/>
                </p:cNvSpPr>
                <p:nvPr/>
              </p:nvSpPr>
              <p:spPr bwMode="auto">
                <a:xfrm>
                  <a:off x="2614" y="1868"/>
                  <a:ext cx="0" cy="717"/>
                </a:xfrm>
                <a:prstGeom prst="line">
                  <a:avLst/>
                </a:prstGeom>
                <a:noFill/>
                <a:ln w="15875">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20710" name="Line 230"/>
                <p:cNvSpPr>
                  <a:spLocks noChangeShapeType="1"/>
                </p:cNvSpPr>
                <p:nvPr/>
              </p:nvSpPr>
              <p:spPr bwMode="auto">
                <a:xfrm>
                  <a:off x="3001" y="1868"/>
                  <a:ext cx="0" cy="717"/>
                </a:xfrm>
                <a:prstGeom prst="line">
                  <a:avLst/>
                </a:prstGeom>
                <a:noFill/>
                <a:ln w="15875">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20711" name="Line 231"/>
                <p:cNvSpPr>
                  <a:spLocks noChangeShapeType="1"/>
                </p:cNvSpPr>
                <p:nvPr/>
              </p:nvSpPr>
              <p:spPr bwMode="auto">
                <a:xfrm>
                  <a:off x="3999" y="1868"/>
                  <a:ext cx="0" cy="717"/>
                </a:xfrm>
                <a:prstGeom prst="line">
                  <a:avLst/>
                </a:prstGeom>
                <a:noFill/>
                <a:ln w="15875">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20712" name="Line 232"/>
                <p:cNvSpPr>
                  <a:spLocks noChangeShapeType="1"/>
                </p:cNvSpPr>
                <p:nvPr/>
              </p:nvSpPr>
              <p:spPr bwMode="auto">
                <a:xfrm>
                  <a:off x="4380" y="1868"/>
                  <a:ext cx="0" cy="717"/>
                </a:xfrm>
                <a:prstGeom prst="line">
                  <a:avLst/>
                </a:prstGeom>
                <a:noFill/>
                <a:ln w="15875">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20713" name="Line 233"/>
                <p:cNvSpPr>
                  <a:spLocks noChangeShapeType="1"/>
                </p:cNvSpPr>
                <p:nvPr/>
              </p:nvSpPr>
              <p:spPr bwMode="auto">
                <a:xfrm>
                  <a:off x="5275" y="1868"/>
                  <a:ext cx="0" cy="717"/>
                </a:xfrm>
                <a:prstGeom prst="line">
                  <a:avLst/>
                </a:prstGeom>
                <a:noFill/>
                <a:ln w="15875">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grpSp>
        </p:grpSp>
        <p:sp>
          <p:nvSpPr>
            <p:cNvPr id="20703" name="Rectangle 223"/>
            <p:cNvSpPr>
              <a:spLocks noChangeArrowheads="1"/>
            </p:cNvSpPr>
            <p:nvPr/>
          </p:nvSpPr>
          <p:spPr bwMode="auto">
            <a:xfrm>
              <a:off x="5275" y="1871"/>
              <a:ext cx="403" cy="66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Economic Capital Engine</a:t>
              </a:r>
            </a:p>
          </p:txBody>
        </p:sp>
        <p:sp>
          <p:nvSpPr>
            <p:cNvPr id="20702" name="Rectangle 222"/>
            <p:cNvSpPr>
              <a:spLocks noChangeArrowheads="1"/>
            </p:cNvSpPr>
            <p:nvPr/>
          </p:nvSpPr>
          <p:spPr bwMode="auto">
            <a:xfrm>
              <a:off x="4380" y="1871"/>
              <a:ext cx="895" cy="66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Risk Analytical Services</a:t>
              </a:r>
            </a:p>
            <a:p>
              <a:pPr>
                <a:lnSpc>
                  <a:spcPct val="100000"/>
                </a:lnSpc>
                <a:buFont typeface="Wingdings" pitchFamily="2" charset="2"/>
                <a:buNone/>
              </a:pPr>
              <a:endParaRPr lang="en-US" altLang="en-US" sz="200">
                <a:effectLst>
                  <a:outerShdw blurRad="38100" dist="38100" dir="2700000" algn="tl">
                    <a:srgbClr val="000000"/>
                  </a:outerShdw>
                </a:effectLst>
              </a:endParaRPr>
            </a:p>
            <a:p>
              <a:pPr>
                <a:lnSpc>
                  <a:spcPct val="100000"/>
                </a:lnSpc>
                <a:buFont typeface="Wingdings" pitchFamily="2" charset="2"/>
                <a:buNone/>
              </a:pPr>
              <a:r>
                <a:rPr lang="en-US" altLang="en-US" sz="700">
                  <a:effectLst>
                    <a:outerShdw blurRad="38100" dist="38100" dir="2700000" algn="tl">
                      <a:srgbClr val="000000"/>
                    </a:outerShdw>
                  </a:effectLst>
                </a:rPr>
                <a:t>NPV</a:t>
              </a:r>
            </a:p>
            <a:p>
              <a:pPr>
                <a:lnSpc>
                  <a:spcPct val="100000"/>
                </a:lnSpc>
                <a:buFont typeface="Wingdings" pitchFamily="2" charset="2"/>
                <a:buNone/>
              </a:pPr>
              <a:r>
                <a:rPr lang="en-US" altLang="en-US" sz="700">
                  <a:effectLst>
                    <a:outerShdw blurRad="38100" dist="38100" dir="2700000" algn="tl">
                      <a:srgbClr val="000000"/>
                    </a:outerShdw>
                  </a:effectLst>
                </a:rPr>
                <a:t>Sensitivities</a:t>
              </a:r>
            </a:p>
            <a:p>
              <a:pPr>
                <a:lnSpc>
                  <a:spcPct val="100000"/>
                </a:lnSpc>
                <a:buFont typeface="Wingdings" pitchFamily="2" charset="2"/>
                <a:buNone/>
              </a:pPr>
              <a:r>
                <a:rPr lang="en-US" altLang="en-US" sz="700">
                  <a:effectLst>
                    <a:outerShdw blurRad="38100" dist="38100" dir="2700000" algn="tl">
                      <a:srgbClr val="000000"/>
                    </a:outerShdw>
                  </a:effectLst>
                </a:rPr>
                <a:t>VaR</a:t>
              </a:r>
            </a:p>
            <a:p>
              <a:pPr>
                <a:lnSpc>
                  <a:spcPct val="100000"/>
                </a:lnSpc>
                <a:buFont typeface="Wingdings" pitchFamily="2" charset="2"/>
                <a:buNone/>
              </a:pPr>
              <a:r>
                <a:rPr lang="en-US" altLang="en-US" sz="700">
                  <a:effectLst>
                    <a:outerShdw blurRad="38100" dist="38100" dir="2700000" algn="tl">
                      <a:srgbClr val="000000"/>
                    </a:outerShdw>
                  </a:effectLst>
                </a:rPr>
                <a:t>Duration</a:t>
              </a:r>
            </a:p>
            <a:p>
              <a:pPr>
                <a:lnSpc>
                  <a:spcPct val="100000"/>
                </a:lnSpc>
                <a:buFont typeface="Wingdings" pitchFamily="2" charset="2"/>
                <a:buNone/>
              </a:pPr>
              <a:r>
                <a:rPr lang="en-US" altLang="en-US" sz="700">
                  <a:effectLst>
                    <a:outerShdw blurRad="38100" dist="38100" dir="2700000" algn="tl">
                      <a:srgbClr val="000000"/>
                    </a:outerShdw>
                  </a:effectLst>
                </a:rPr>
                <a:t>Credit Exposure</a:t>
              </a:r>
            </a:p>
            <a:p>
              <a:pPr>
                <a:lnSpc>
                  <a:spcPct val="100000"/>
                </a:lnSpc>
                <a:buFont typeface="Wingdings" pitchFamily="2" charset="2"/>
                <a:buNone/>
              </a:pPr>
              <a:r>
                <a:rPr lang="en-US" altLang="en-US" sz="700">
                  <a:effectLst>
                    <a:outerShdw blurRad="38100" dist="38100" dir="2700000" algn="tl">
                      <a:srgbClr val="000000"/>
                    </a:outerShdw>
                  </a:effectLst>
                </a:rPr>
                <a:t>Cash Flows</a:t>
              </a:r>
            </a:p>
            <a:p>
              <a:pPr>
                <a:lnSpc>
                  <a:spcPct val="100000"/>
                </a:lnSpc>
                <a:buFont typeface="Wingdings" pitchFamily="2" charset="2"/>
                <a:buNone/>
              </a:pPr>
              <a:r>
                <a:rPr lang="en-US" altLang="en-US" sz="700">
                  <a:effectLst>
                    <a:outerShdw blurRad="38100" dist="38100" dir="2700000" algn="tl">
                      <a:srgbClr val="000000"/>
                    </a:outerShdw>
                  </a:effectLst>
                </a:rPr>
                <a:t>Economic Capital</a:t>
              </a:r>
            </a:p>
          </p:txBody>
        </p:sp>
        <p:sp>
          <p:nvSpPr>
            <p:cNvPr id="20701" name="Rectangle 221"/>
            <p:cNvSpPr>
              <a:spLocks noChangeArrowheads="1"/>
            </p:cNvSpPr>
            <p:nvPr/>
          </p:nvSpPr>
          <p:spPr bwMode="auto">
            <a:xfrm>
              <a:off x="3999" y="1871"/>
              <a:ext cx="381" cy="66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Risk Results Storage</a:t>
              </a:r>
            </a:p>
            <a:p>
              <a:pPr algn="ctr">
                <a:lnSpc>
                  <a:spcPct val="100000"/>
                </a:lnSpc>
                <a:buFont typeface="Wingdings" pitchFamily="2" charset="2"/>
                <a:buNone/>
              </a:pPr>
              <a:endParaRPr lang="en-US" altLang="en-US" sz="800">
                <a:effectLst>
                  <a:outerShdw blurRad="38100" dist="38100" dir="2700000" algn="tl">
                    <a:srgbClr val="000000"/>
                  </a:outerShdw>
                </a:effectLst>
              </a:endParaRPr>
            </a:p>
          </p:txBody>
        </p:sp>
        <p:sp>
          <p:nvSpPr>
            <p:cNvPr id="20700" name="Rectangle 220"/>
            <p:cNvSpPr>
              <a:spLocks noChangeArrowheads="1"/>
            </p:cNvSpPr>
            <p:nvPr/>
          </p:nvSpPr>
          <p:spPr bwMode="auto">
            <a:xfrm>
              <a:off x="3001" y="1871"/>
              <a:ext cx="998" cy="66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Analytical Engines</a:t>
              </a:r>
            </a:p>
          </p:txBody>
        </p:sp>
        <p:sp>
          <p:nvSpPr>
            <p:cNvPr id="20699" name="Rectangle 219"/>
            <p:cNvSpPr>
              <a:spLocks noChangeArrowheads="1"/>
            </p:cNvSpPr>
            <p:nvPr/>
          </p:nvSpPr>
          <p:spPr bwMode="auto">
            <a:xfrm>
              <a:off x="2614" y="1871"/>
              <a:ext cx="387" cy="66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Model Library with metadata</a:t>
              </a:r>
            </a:p>
          </p:txBody>
        </p:sp>
        <p:sp>
          <p:nvSpPr>
            <p:cNvPr id="20698" name="Rectangle 218"/>
            <p:cNvSpPr>
              <a:spLocks noChangeArrowheads="1"/>
            </p:cNvSpPr>
            <p:nvPr/>
          </p:nvSpPr>
          <p:spPr bwMode="auto">
            <a:xfrm>
              <a:off x="2154" y="1871"/>
              <a:ext cx="460" cy="66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Scenario Generation &amp; Distribution</a:t>
              </a:r>
            </a:p>
            <a:p>
              <a:pPr algn="ctr">
                <a:lnSpc>
                  <a:spcPct val="100000"/>
                </a:lnSpc>
                <a:buFont typeface="Wingdings" pitchFamily="2" charset="2"/>
                <a:buNone/>
              </a:pPr>
              <a:endParaRPr lang="en-US" altLang="en-US" sz="800">
                <a:effectLst>
                  <a:outerShdw blurRad="38100" dist="38100" dir="2700000" algn="tl">
                    <a:srgbClr val="000000"/>
                  </a:outerShdw>
                </a:effectLst>
              </a:endParaRPr>
            </a:p>
          </p:txBody>
        </p:sp>
        <p:sp>
          <p:nvSpPr>
            <p:cNvPr id="20697" name="Rectangle 217"/>
            <p:cNvSpPr>
              <a:spLocks noChangeArrowheads="1"/>
            </p:cNvSpPr>
            <p:nvPr/>
          </p:nvSpPr>
          <p:spPr bwMode="auto">
            <a:xfrm>
              <a:off x="1719" y="1871"/>
              <a:ext cx="435" cy="66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Data Application Staging</a:t>
              </a:r>
            </a:p>
          </p:txBody>
        </p:sp>
        <p:sp>
          <p:nvSpPr>
            <p:cNvPr id="20696" name="Rectangle 216"/>
            <p:cNvSpPr>
              <a:spLocks noChangeArrowheads="1"/>
            </p:cNvSpPr>
            <p:nvPr/>
          </p:nvSpPr>
          <p:spPr bwMode="auto">
            <a:xfrm>
              <a:off x="1198" y="1872"/>
              <a:ext cx="521" cy="661"/>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BU Risk Results Consolidation</a:t>
              </a:r>
            </a:p>
          </p:txBody>
        </p:sp>
        <p:grpSp>
          <p:nvGrpSpPr>
            <p:cNvPr id="20771" name="Group 291"/>
            <p:cNvGrpSpPr>
              <a:grpSpLocks/>
            </p:cNvGrpSpPr>
            <p:nvPr/>
          </p:nvGrpSpPr>
          <p:grpSpPr bwMode="auto">
            <a:xfrm>
              <a:off x="4102" y="2353"/>
              <a:ext cx="206" cy="145"/>
              <a:chOff x="2880" y="1362"/>
              <a:chExt cx="762" cy="508"/>
            </a:xfrm>
          </p:grpSpPr>
          <p:grpSp>
            <p:nvGrpSpPr>
              <p:cNvPr id="20772" name="Group 292"/>
              <p:cNvGrpSpPr>
                <a:grpSpLocks/>
              </p:cNvGrpSpPr>
              <p:nvPr/>
            </p:nvGrpSpPr>
            <p:grpSpPr bwMode="auto">
              <a:xfrm>
                <a:off x="2880" y="1362"/>
                <a:ext cx="762" cy="508"/>
                <a:chOff x="231" y="491"/>
                <a:chExt cx="768" cy="544"/>
              </a:xfrm>
            </p:grpSpPr>
            <p:sp>
              <p:nvSpPr>
                <p:cNvPr id="20773" name="Oval 293"/>
                <p:cNvSpPr>
                  <a:spLocks noChangeArrowheads="1"/>
                </p:cNvSpPr>
                <p:nvPr/>
              </p:nvSpPr>
              <p:spPr bwMode="auto">
                <a:xfrm>
                  <a:off x="340" y="817"/>
                  <a:ext cx="659" cy="218"/>
                </a:xfrm>
                <a:prstGeom prst="ellipse">
                  <a:avLst/>
                </a:prstGeom>
                <a:solidFill>
                  <a:schemeClr val="bg2">
                    <a:alpha val="50000"/>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774" name="AutoShape 294"/>
                <p:cNvSpPr>
                  <a:spLocks noChangeArrowheads="1"/>
                </p:cNvSpPr>
                <p:nvPr/>
              </p:nvSpPr>
              <p:spPr bwMode="auto">
                <a:xfrm>
                  <a:off x="231" y="491"/>
                  <a:ext cx="653" cy="544"/>
                </a:xfrm>
                <a:prstGeom prst="can">
                  <a:avLst>
                    <a:gd name="adj" fmla="val 38236"/>
                  </a:avLst>
                </a:prstGeom>
                <a:gradFill rotWithShape="1">
                  <a:gsLst>
                    <a:gs pos="0">
                      <a:srgbClr val="63CAFD"/>
                    </a:gs>
                    <a:gs pos="50000">
                      <a:schemeClr val="bg1"/>
                    </a:gs>
                    <a:gs pos="100000">
                      <a:srgbClr val="63CAFD"/>
                    </a:gs>
                  </a:gsLst>
                  <a:lin ang="0" scaled="1"/>
                </a:gradFill>
                <a:ln w="15875">
                  <a:solidFill>
                    <a:srgbClr val="7FD3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20775" name="Text Box 295"/>
              <p:cNvSpPr txBox="1">
                <a:spLocks noChangeArrowheads="1"/>
              </p:cNvSpPr>
              <p:nvPr/>
            </p:nvSpPr>
            <p:spPr bwMode="auto">
              <a:xfrm>
                <a:off x="2880" y="1543"/>
                <a:ext cx="6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l">
                  <a:lnSpc>
                    <a:spcPct val="100000"/>
                  </a:lnSpc>
                  <a:spcBef>
                    <a:spcPct val="0"/>
                  </a:spcBef>
                </a:pPr>
                <a:endParaRPr lang="en-US" altLang="en-US" sz="1000">
                  <a:effectLst>
                    <a:outerShdw blurRad="38100" dist="38100" dir="2700000" algn="tl">
                      <a:srgbClr val="FFFFFF"/>
                    </a:outerShdw>
                  </a:effectLst>
                  <a:latin typeface="Trebuchet MS" pitchFamily="34" charset="0"/>
                </a:endParaRPr>
              </a:p>
            </p:txBody>
          </p:sp>
        </p:grpSp>
        <p:pic>
          <p:nvPicPr>
            <p:cNvPr id="20778" name="Picture 298" descr="algo"/>
            <p:cNvPicPr>
              <a:picLocks noChangeAspect="1" noChangeArrowheads="1"/>
            </p:cNvPicPr>
            <p:nvPr/>
          </p:nvPicPr>
          <p:blipFill>
            <a:blip r:embed="rId8" cstate="print">
              <a:extLst>
                <a:ext uri="{28A0092B-C50C-407E-A947-70E740481C1C}">
                  <a14:useLocalDpi xmlns:a14="http://schemas.microsoft.com/office/drawing/2010/main" val="0"/>
                </a:ext>
              </a:extLst>
            </a:blip>
            <a:srcRect l="85413" b="26582"/>
            <a:stretch>
              <a:fillRect/>
            </a:stretch>
          </p:blipFill>
          <p:spPr bwMode="auto">
            <a:xfrm>
              <a:off x="3243" y="2039"/>
              <a:ext cx="107" cy="81"/>
            </a:xfrm>
            <a:prstGeom prst="rect">
              <a:avLst/>
            </a:prstGeom>
            <a:noFill/>
            <a:extLst>
              <a:ext uri="{909E8E84-426E-40DD-AFC4-6F175D3DCCD1}">
                <a14:hiddenFill xmlns:a14="http://schemas.microsoft.com/office/drawing/2010/main">
                  <a:solidFill>
                    <a:srgbClr val="FFFFFF"/>
                  </a:solidFill>
                </a14:hiddenFill>
              </a:ext>
            </a:extLst>
          </p:spPr>
        </p:pic>
        <p:pic>
          <p:nvPicPr>
            <p:cNvPr id="20779" name="Picture 299" descr="kmv"/>
            <p:cNvPicPr>
              <a:picLocks noChangeAspect="1" noChangeArrowheads="1"/>
            </p:cNvPicPr>
            <p:nvPr/>
          </p:nvPicPr>
          <p:blipFill>
            <a:blip r:embed="rId9" cstate="print">
              <a:extLst>
                <a:ext uri="{28A0092B-C50C-407E-A947-70E740481C1C}">
                  <a14:useLocalDpi xmlns:a14="http://schemas.microsoft.com/office/drawing/2010/main" val="0"/>
                </a:ext>
              </a:extLst>
            </a:blip>
            <a:srcRect l="56131" t="-5357"/>
            <a:stretch>
              <a:fillRect/>
            </a:stretch>
          </p:blipFill>
          <p:spPr bwMode="auto">
            <a:xfrm>
              <a:off x="3533" y="2039"/>
              <a:ext cx="259" cy="88"/>
            </a:xfrm>
            <a:prstGeom prst="rect">
              <a:avLst/>
            </a:prstGeom>
            <a:noFill/>
            <a:extLst>
              <a:ext uri="{909E8E84-426E-40DD-AFC4-6F175D3DCCD1}">
                <a14:hiddenFill xmlns:a14="http://schemas.microsoft.com/office/drawing/2010/main">
                  <a:solidFill>
                    <a:srgbClr val="FFFFFF"/>
                  </a:solidFill>
                </a14:hiddenFill>
              </a:ext>
            </a:extLst>
          </p:spPr>
        </p:pic>
        <p:pic>
          <p:nvPicPr>
            <p:cNvPr id="20780" name="Picture 300" descr="moses"/>
            <p:cNvPicPr>
              <a:picLocks noChangeAspect="1" noChangeArrowheads="1"/>
            </p:cNvPicPr>
            <p:nvPr/>
          </p:nvPicPr>
          <p:blipFill>
            <a:blip r:embed="rId10">
              <a:extLst>
                <a:ext uri="{28A0092B-C50C-407E-A947-70E740481C1C}">
                  <a14:useLocalDpi xmlns:a14="http://schemas.microsoft.com/office/drawing/2010/main" val="0"/>
                </a:ext>
              </a:extLst>
            </a:blip>
            <a:srcRect r="67000" b="-7408"/>
            <a:stretch>
              <a:fillRect/>
            </a:stretch>
          </p:blipFill>
          <p:spPr bwMode="auto">
            <a:xfrm>
              <a:off x="3074" y="2184"/>
              <a:ext cx="282" cy="124"/>
            </a:xfrm>
            <a:prstGeom prst="rect">
              <a:avLst/>
            </a:prstGeom>
            <a:noFill/>
            <a:extLst>
              <a:ext uri="{909E8E84-426E-40DD-AFC4-6F175D3DCCD1}">
                <a14:hiddenFill xmlns:a14="http://schemas.microsoft.com/office/drawing/2010/main">
                  <a:solidFill>
                    <a:srgbClr val="FFFFFF"/>
                  </a:solidFill>
                </a14:hiddenFill>
              </a:ext>
            </a:extLst>
          </p:spPr>
        </p:pic>
        <p:sp>
          <p:nvSpPr>
            <p:cNvPr id="20781" name="Rectangle 301"/>
            <p:cNvSpPr>
              <a:spLocks noChangeArrowheads="1"/>
            </p:cNvSpPr>
            <p:nvPr/>
          </p:nvSpPr>
          <p:spPr bwMode="auto">
            <a:xfrm>
              <a:off x="3630" y="2166"/>
              <a:ext cx="318" cy="138"/>
            </a:xfrm>
            <a:prstGeom prst="rect">
              <a:avLst/>
            </a:prstGeom>
            <a:solidFill>
              <a:schemeClr val="bg1"/>
            </a:solidFill>
            <a:ln w="381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spcBef>
                  <a:spcPct val="0"/>
                </a:spcBef>
              </a:pPr>
              <a:r>
                <a:rPr lang="en-US" altLang="en-US" sz="1000" b="1"/>
                <a:t>AIG EC</a:t>
              </a:r>
            </a:p>
          </p:txBody>
        </p:sp>
        <p:pic>
          <p:nvPicPr>
            <p:cNvPr id="20782" name="Picture 302" descr="Prophet_Name_and_TrailerA"/>
            <p:cNvPicPr>
              <a:picLocks noChangeAspect="1" noChangeArrowheads="1"/>
            </p:cNvPicPr>
            <p:nvPr/>
          </p:nvPicPr>
          <p:blipFill>
            <a:blip r:embed="rId11">
              <a:extLst>
                <a:ext uri="{28A0092B-C50C-407E-A947-70E740481C1C}">
                  <a14:useLocalDpi xmlns:a14="http://schemas.microsoft.com/office/drawing/2010/main" val="0"/>
                </a:ext>
              </a:extLst>
            </a:blip>
            <a:srcRect t="27513" r="88667" b="28572"/>
            <a:stretch>
              <a:fillRect/>
            </a:stretch>
          </p:blipFill>
          <p:spPr bwMode="auto">
            <a:xfrm>
              <a:off x="3315" y="2329"/>
              <a:ext cx="421" cy="1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94" name="Group 514"/>
          <p:cNvGrpSpPr>
            <a:grpSpLocks/>
          </p:cNvGrpSpPr>
          <p:nvPr/>
        </p:nvGrpSpPr>
        <p:grpSpPr bwMode="auto">
          <a:xfrm>
            <a:off x="699223" y="4181475"/>
            <a:ext cx="7796212" cy="1076325"/>
            <a:chOff x="775" y="2595"/>
            <a:chExt cx="4911" cy="678"/>
          </a:xfrm>
        </p:grpSpPr>
        <p:grpSp>
          <p:nvGrpSpPr>
            <p:cNvPr id="20993" name="Group 513"/>
            <p:cNvGrpSpPr>
              <a:grpSpLocks/>
            </p:cNvGrpSpPr>
            <p:nvPr/>
          </p:nvGrpSpPr>
          <p:grpSpPr bwMode="auto">
            <a:xfrm>
              <a:off x="775" y="2595"/>
              <a:ext cx="4911" cy="678"/>
              <a:chOff x="775" y="2595"/>
              <a:chExt cx="4911" cy="678"/>
            </a:xfrm>
          </p:grpSpPr>
          <p:grpSp>
            <p:nvGrpSpPr>
              <p:cNvPr id="20529" name="Group 49"/>
              <p:cNvGrpSpPr>
                <a:grpSpLocks/>
              </p:cNvGrpSpPr>
              <p:nvPr/>
            </p:nvGrpSpPr>
            <p:grpSpPr bwMode="auto">
              <a:xfrm>
                <a:off x="775" y="2595"/>
                <a:ext cx="4911" cy="678"/>
                <a:chOff x="775" y="2595"/>
                <a:chExt cx="4911" cy="678"/>
              </a:xfrm>
            </p:grpSpPr>
            <p:sp>
              <p:nvSpPr>
                <p:cNvPr id="20489" name="AutoShape 9"/>
                <p:cNvSpPr>
                  <a:spLocks noChangeArrowheads="1"/>
                </p:cNvSpPr>
                <p:nvPr/>
              </p:nvSpPr>
              <p:spPr bwMode="auto">
                <a:xfrm>
                  <a:off x="1187" y="2595"/>
                  <a:ext cx="4499" cy="678"/>
                </a:xfrm>
                <a:prstGeom prst="roundRect">
                  <a:avLst>
                    <a:gd name="adj" fmla="val 4264"/>
                  </a:avLst>
                </a:prstGeom>
                <a:solidFill>
                  <a:srgbClr val="00FF00">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00000"/>
                    </a:lnSpc>
                    <a:spcBef>
                      <a:spcPct val="0"/>
                    </a:spcBef>
                  </a:pPr>
                  <a:endParaRPr lang="en-US" altLang="en-US" sz="1800" b="1">
                    <a:solidFill>
                      <a:schemeClr val="bg1"/>
                    </a:solidFill>
                    <a:effectLst>
                      <a:outerShdw blurRad="38100" dist="38100" dir="2700000" algn="tl">
                        <a:srgbClr val="000000"/>
                      </a:outerShdw>
                    </a:effectLst>
                  </a:endParaRPr>
                </a:p>
              </p:txBody>
            </p:sp>
            <p:sp>
              <p:nvSpPr>
                <p:cNvPr id="20493" name="AutoShape 13"/>
                <p:cNvSpPr>
                  <a:spLocks noChangeArrowheads="1"/>
                </p:cNvSpPr>
                <p:nvPr/>
              </p:nvSpPr>
              <p:spPr bwMode="auto">
                <a:xfrm rot="10800000">
                  <a:off x="775" y="2595"/>
                  <a:ext cx="363" cy="678"/>
                </a:xfrm>
                <a:prstGeom prst="roundRect">
                  <a:avLst>
                    <a:gd name="adj" fmla="val 4264"/>
                  </a:avLst>
                </a:prstGeom>
                <a:solidFill>
                  <a:srgbClr val="00FF00">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pPr>
                    <a:lnSpc>
                      <a:spcPct val="100000"/>
                    </a:lnSpc>
                    <a:spcBef>
                      <a:spcPct val="0"/>
                    </a:spcBef>
                  </a:pPr>
                  <a:r>
                    <a:rPr lang="en-US" altLang="en-US" sz="1200" b="1">
                      <a:solidFill>
                        <a:schemeClr val="bg1"/>
                      </a:solidFill>
                      <a:effectLst>
                        <a:outerShdw blurRad="38100" dist="38100" dir="2700000" algn="tl">
                          <a:srgbClr val="000000"/>
                        </a:outerShdw>
                      </a:effectLst>
                    </a:rPr>
                    <a:t>Decision</a:t>
                  </a:r>
                </a:p>
                <a:p>
                  <a:pPr>
                    <a:lnSpc>
                      <a:spcPct val="100000"/>
                    </a:lnSpc>
                    <a:spcBef>
                      <a:spcPct val="0"/>
                    </a:spcBef>
                  </a:pPr>
                  <a:r>
                    <a:rPr lang="en-US" altLang="en-US" sz="1200" b="1">
                      <a:solidFill>
                        <a:schemeClr val="bg1"/>
                      </a:solidFill>
                      <a:effectLst>
                        <a:outerShdw blurRad="38100" dist="38100" dir="2700000" algn="tl">
                          <a:srgbClr val="000000"/>
                        </a:outerShdw>
                      </a:effectLst>
                    </a:rPr>
                    <a:t>Support</a:t>
                  </a:r>
                </a:p>
              </p:txBody>
            </p:sp>
          </p:grpSp>
          <p:grpSp>
            <p:nvGrpSpPr>
              <p:cNvPr id="20992" name="Group 512"/>
              <p:cNvGrpSpPr>
                <a:grpSpLocks/>
              </p:cNvGrpSpPr>
              <p:nvPr/>
            </p:nvGrpSpPr>
            <p:grpSpPr bwMode="auto">
              <a:xfrm>
                <a:off x="1195" y="2595"/>
                <a:ext cx="4486" cy="672"/>
                <a:chOff x="1195" y="2595"/>
                <a:chExt cx="4486" cy="672"/>
              </a:xfrm>
            </p:grpSpPr>
            <p:sp>
              <p:nvSpPr>
                <p:cNvPr id="20809" name="Line 329"/>
                <p:cNvSpPr>
                  <a:spLocks noChangeShapeType="1"/>
                </p:cNvSpPr>
                <p:nvPr/>
              </p:nvSpPr>
              <p:spPr bwMode="auto">
                <a:xfrm>
                  <a:off x="1620" y="2928"/>
                  <a:ext cx="2" cy="333"/>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810" name="Line 330"/>
                <p:cNvSpPr>
                  <a:spLocks noChangeShapeType="1"/>
                </p:cNvSpPr>
                <p:nvPr/>
              </p:nvSpPr>
              <p:spPr bwMode="auto">
                <a:xfrm>
                  <a:off x="2154" y="2938"/>
                  <a:ext cx="0" cy="329"/>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811" name="Line 331"/>
                <p:cNvSpPr>
                  <a:spLocks noChangeShapeType="1"/>
                </p:cNvSpPr>
                <p:nvPr/>
              </p:nvSpPr>
              <p:spPr bwMode="auto">
                <a:xfrm>
                  <a:off x="2614" y="2938"/>
                  <a:ext cx="0" cy="323"/>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812" name="Line 332"/>
                <p:cNvSpPr>
                  <a:spLocks noChangeShapeType="1"/>
                </p:cNvSpPr>
                <p:nvPr/>
              </p:nvSpPr>
              <p:spPr bwMode="auto">
                <a:xfrm>
                  <a:off x="2983" y="2916"/>
                  <a:ext cx="0" cy="345"/>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814" name="Line 334"/>
                <p:cNvSpPr>
                  <a:spLocks noChangeShapeType="1"/>
                </p:cNvSpPr>
                <p:nvPr/>
              </p:nvSpPr>
              <p:spPr bwMode="auto">
                <a:xfrm>
                  <a:off x="3969" y="2947"/>
                  <a:ext cx="0" cy="314"/>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945" name="Line 465"/>
                <p:cNvSpPr>
                  <a:spLocks noChangeShapeType="1"/>
                </p:cNvSpPr>
                <p:nvPr/>
              </p:nvSpPr>
              <p:spPr bwMode="auto">
                <a:xfrm>
                  <a:off x="3461" y="2934"/>
                  <a:ext cx="0" cy="327"/>
                </a:xfrm>
                <a:prstGeom prst="line">
                  <a:avLst/>
                </a:prstGeom>
                <a:noFill/>
                <a:ln w="19050" cap="sq">
                  <a:solidFill>
                    <a:srgbClr val="008000"/>
                  </a:solidFill>
                  <a:round/>
                  <a:headEnd/>
                  <a:tailEnd/>
                </a:ln>
                <a:effectLst/>
                <a:scene3d>
                  <a:camera prst="legacyObliqueTopRight"/>
                  <a:lightRig rig="legacyFlat3" dir="b"/>
                </a:scene3d>
                <a:sp3d extrusionH="100000" prstMaterial="legacyMatte">
                  <a:bevelT w="13500" h="13500" prst="angle"/>
                  <a:bevelB w="13500" h="13500" prst="angle"/>
                  <a:extrusionClr>
                    <a:srgbClr val="0080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965" name="Line 485"/>
                <p:cNvSpPr>
                  <a:spLocks noChangeShapeType="1"/>
                </p:cNvSpPr>
                <p:nvPr/>
              </p:nvSpPr>
              <p:spPr bwMode="auto">
                <a:xfrm>
                  <a:off x="4775" y="2934"/>
                  <a:ext cx="0" cy="327"/>
                </a:xfrm>
                <a:prstGeom prst="line">
                  <a:avLst/>
                </a:prstGeom>
                <a:noFill/>
                <a:ln w="19050" cap="sq">
                  <a:solidFill>
                    <a:srgbClr val="008000"/>
                  </a:solidFill>
                  <a:round/>
                  <a:headEnd/>
                  <a:tailEnd/>
                </a:ln>
                <a:effectLst/>
                <a:scene3d>
                  <a:camera prst="legacyObliqueTopRight"/>
                  <a:lightRig rig="legacyFlat3" dir="b"/>
                </a:scene3d>
                <a:sp3d extrusionH="100000" prstMaterial="legacyMatte">
                  <a:bevelT w="13500" h="13500" prst="angle"/>
                  <a:bevelB w="13500" h="13500" prst="angle"/>
                  <a:extrusionClr>
                    <a:srgbClr val="0080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981" name="Line 501"/>
                <p:cNvSpPr>
                  <a:spLocks noChangeShapeType="1"/>
                </p:cNvSpPr>
                <p:nvPr/>
              </p:nvSpPr>
              <p:spPr bwMode="auto">
                <a:xfrm>
                  <a:off x="4477" y="2934"/>
                  <a:ext cx="0" cy="327"/>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982" name="Line 502"/>
                <p:cNvSpPr>
                  <a:spLocks noChangeShapeType="1"/>
                </p:cNvSpPr>
                <p:nvPr/>
              </p:nvSpPr>
              <p:spPr bwMode="auto">
                <a:xfrm>
                  <a:off x="5223" y="2934"/>
                  <a:ext cx="0" cy="327"/>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806" name="Line 326"/>
                <p:cNvSpPr>
                  <a:spLocks noChangeShapeType="1"/>
                </p:cNvSpPr>
                <p:nvPr/>
              </p:nvSpPr>
              <p:spPr bwMode="auto">
                <a:xfrm flipV="1">
                  <a:off x="4786" y="2931"/>
                  <a:ext cx="895" cy="5"/>
                </a:xfrm>
                <a:prstGeom prst="line">
                  <a:avLst/>
                </a:prstGeom>
                <a:noFill/>
                <a:ln w="19050" cap="sq">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991" name="Line 511"/>
                <p:cNvSpPr>
                  <a:spLocks noChangeShapeType="1"/>
                </p:cNvSpPr>
                <p:nvPr/>
              </p:nvSpPr>
              <p:spPr bwMode="auto">
                <a:xfrm flipV="1">
                  <a:off x="1195" y="2934"/>
                  <a:ext cx="3572" cy="3"/>
                </a:xfrm>
                <a:prstGeom prst="line">
                  <a:avLst/>
                </a:prstGeom>
                <a:noFill/>
                <a:ln w="19050" cap="sq">
                  <a:solidFill>
                    <a:srgbClr val="008000"/>
                  </a:solidFill>
                  <a:round/>
                  <a:headEnd/>
                  <a:tailEnd/>
                </a:ln>
                <a:effectLst/>
                <a:scene3d>
                  <a:camera prst="legacyObliqueTopRight"/>
                  <a:lightRig rig="legacyFlat3" dir="b"/>
                </a:scene3d>
                <a:sp3d extrusionH="100000" prstMaterial="legacyMatte">
                  <a:bevelT w="13500" h="13500" prst="angle"/>
                  <a:bevelB w="13500" h="13500" prst="angle"/>
                  <a:extrusionClr>
                    <a:srgbClr val="0080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813" name="Line 333"/>
                <p:cNvSpPr>
                  <a:spLocks noChangeShapeType="1"/>
                </p:cNvSpPr>
                <p:nvPr/>
              </p:nvSpPr>
              <p:spPr bwMode="auto">
                <a:xfrm>
                  <a:off x="3461" y="2596"/>
                  <a:ext cx="0" cy="330"/>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985" name="Line 505"/>
                <p:cNvSpPr>
                  <a:spLocks noChangeShapeType="1"/>
                </p:cNvSpPr>
                <p:nvPr/>
              </p:nvSpPr>
              <p:spPr bwMode="auto">
                <a:xfrm>
                  <a:off x="1622" y="2595"/>
                  <a:ext cx="2" cy="329"/>
                </a:xfrm>
                <a:prstGeom prst="line">
                  <a:avLst/>
                </a:prstGeom>
                <a:noFill/>
                <a:ln w="9525">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986" name="Line 506"/>
                <p:cNvSpPr>
                  <a:spLocks noChangeShapeType="1"/>
                </p:cNvSpPr>
                <p:nvPr/>
              </p:nvSpPr>
              <p:spPr bwMode="auto">
                <a:xfrm>
                  <a:off x="2154" y="2595"/>
                  <a:ext cx="0" cy="331"/>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987" name="Line 507"/>
                <p:cNvSpPr>
                  <a:spLocks noChangeShapeType="1"/>
                </p:cNvSpPr>
                <p:nvPr/>
              </p:nvSpPr>
              <p:spPr bwMode="auto">
                <a:xfrm>
                  <a:off x="2614" y="2595"/>
                  <a:ext cx="0" cy="331"/>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988" name="Line 508"/>
                <p:cNvSpPr>
                  <a:spLocks noChangeShapeType="1"/>
                </p:cNvSpPr>
                <p:nvPr/>
              </p:nvSpPr>
              <p:spPr bwMode="auto">
                <a:xfrm flipH="1">
                  <a:off x="2977" y="2595"/>
                  <a:ext cx="6" cy="331"/>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sp>
              <p:nvSpPr>
                <p:cNvPr id="20990" name="Line 510"/>
                <p:cNvSpPr>
                  <a:spLocks noChangeShapeType="1"/>
                </p:cNvSpPr>
                <p:nvPr/>
              </p:nvSpPr>
              <p:spPr bwMode="auto">
                <a:xfrm>
                  <a:off x="3969" y="2595"/>
                  <a:ext cx="0" cy="331"/>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flatTx/>
                </a:bodyPr>
                <a:lstStyle/>
                <a:p>
                  <a:endParaRPr lang="en-US"/>
                </a:p>
              </p:txBody>
            </p:sp>
          </p:grpSp>
        </p:grpSp>
        <p:sp>
          <p:nvSpPr>
            <p:cNvPr id="20804" name="Rectangle 324"/>
            <p:cNvSpPr>
              <a:spLocks noChangeArrowheads="1"/>
            </p:cNvSpPr>
            <p:nvPr/>
          </p:nvSpPr>
          <p:spPr bwMode="auto">
            <a:xfrm>
              <a:off x="5223" y="2934"/>
              <a:ext cx="448" cy="32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Economic Capital App</a:t>
              </a:r>
            </a:p>
          </p:txBody>
        </p:sp>
        <p:sp>
          <p:nvSpPr>
            <p:cNvPr id="20803" name="Rectangle 323"/>
            <p:cNvSpPr>
              <a:spLocks noChangeArrowheads="1"/>
            </p:cNvSpPr>
            <p:nvPr/>
          </p:nvSpPr>
          <p:spPr bwMode="auto">
            <a:xfrm>
              <a:off x="4775" y="2934"/>
              <a:ext cx="448" cy="32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Operational Risk App</a:t>
              </a:r>
            </a:p>
          </p:txBody>
        </p:sp>
        <p:sp>
          <p:nvSpPr>
            <p:cNvPr id="20802" name="Rectangle 322"/>
            <p:cNvSpPr>
              <a:spLocks noChangeArrowheads="1"/>
            </p:cNvSpPr>
            <p:nvPr/>
          </p:nvSpPr>
          <p:spPr bwMode="auto">
            <a:xfrm>
              <a:off x="4477" y="2934"/>
              <a:ext cx="298" cy="32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MRM Market Approval</a:t>
              </a:r>
            </a:p>
          </p:txBody>
        </p:sp>
        <p:sp>
          <p:nvSpPr>
            <p:cNvPr id="20801" name="Rectangle 321"/>
            <p:cNvSpPr>
              <a:spLocks noChangeArrowheads="1"/>
            </p:cNvSpPr>
            <p:nvPr/>
          </p:nvSpPr>
          <p:spPr bwMode="auto">
            <a:xfrm>
              <a:off x="3969" y="2934"/>
              <a:ext cx="508" cy="32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MRM Limit Management</a:t>
              </a:r>
            </a:p>
          </p:txBody>
        </p:sp>
        <p:sp>
          <p:nvSpPr>
            <p:cNvPr id="20800" name="Rectangle 320"/>
            <p:cNvSpPr>
              <a:spLocks noChangeArrowheads="1"/>
            </p:cNvSpPr>
            <p:nvPr/>
          </p:nvSpPr>
          <p:spPr bwMode="auto">
            <a:xfrm>
              <a:off x="3461" y="2934"/>
              <a:ext cx="508" cy="32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MRM Exposure Management</a:t>
              </a:r>
            </a:p>
          </p:txBody>
        </p:sp>
        <p:sp>
          <p:nvSpPr>
            <p:cNvPr id="20799" name="Rectangle 319"/>
            <p:cNvSpPr>
              <a:spLocks noChangeArrowheads="1"/>
            </p:cNvSpPr>
            <p:nvPr/>
          </p:nvSpPr>
          <p:spPr bwMode="auto">
            <a:xfrm>
              <a:off x="2983" y="2934"/>
              <a:ext cx="478" cy="32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Party Dashboard</a:t>
              </a:r>
            </a:p>
          </p:txBody>
        </p:sp>
        <p:sp>
          <p:nvSpPr>
            <p:cNvPr id="20798" name="Rectangle 318"/>
            <p:cNvSpPr>
              <a:spLocks noChangeArrowheads="1"/>
            </p:cNvSpPr>
            <p:nvPr/>
          </p:nvSpPr>
          <p:spPr bwMode="auto">
            <a:xfrm>
              <a:off x="2614" y="2934"/>
              <a:ext cx="369" cy="32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CRM Credit Approval</a:t>
              </a:r>
            </a:p>
          </p:txBody>
        </p:sp>
        <p:sp>
          <p:nvSpPr>
            <p:cNvPr id="20797" name="Rectangle 317"/>
            <p:cNvSpPr>
              <a:spLocks noChangeArrowheads="1"/>
            </p:cNvSpPr>
            <p:nvPr/>
          </p:nvSpPr>
          <p:spPr bwMode="auto">
            <a:xfrm>
              <a:off x="2154" y="2934"/>
              <a:ext cx="460" cy="32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CRM Limit Management</a:t>
              </a:r>
            </a:p>
          </p:txBody>
        </p:sp>
        <p:sp>
          <p:nvSpPr>
            <p:cNvPr id="20796" name="Rectangle 316"/>
            <p:cNvSpPr>
              <a:spLocks noChangeArrowheads="1"/>
            </p:cNvSpPr>
            <p:nvPr/>
          </p:nvSpPr>
          <p:spPr bwMode="auto">
            <a:xfrm>
              <a:off x="1622" y="2934"/>
              <a:ext cx="532" cy="32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CRM</a:t>
              </a:r>
            </a:p>
            <a:p>
              <a:pPr algn="ctr">
                <a:lnSpc>
                  <a:spcPct val="100000"/>
                </a:lnSpc>
                <a:buFont typeface="Wingdings" pitchFamily="2" charset="2"/>
                <a:buNone/>
              </a:pPr>
              <a:r>
                <a:rPr lang="en-US" altLang="en-US" sz="800">
                  <a:effectLst>
                    <a:outerShdw blurRad="38100" dist="38100" dir="2700000" algn="tl">
                      <a:srgbClr val="000000"/>
                    </a:outerShdw>
                  </a:effectLst>
                </a:rPr>
                <a:t>ORR Management</a:t>
              </a:r>
            </a:p>
          </p:txBody>
        </p:sp>
        <p:sp>
          <p:nvSpPr>
            <p:cNvPr id="20795" name="Rectangle 315"/>
            <p:cNvSpPr>
              <a:spLocks noChangeArrowheads="1"/>
            </p:cNvSpPr>
            <p:nvPr/>
          </p:nvSpPr>
          <p:spPr bwMode="auto">
            <a:xfrm>
              <a:off x="1191" y="2934"/>
              <a:ext cx="431" cy="32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CRM Global Exposures</a:t>
              </a:r>
            </a:p>
          </p:txBody>
        </p:sp>
        <p:sp>
          <p:nvSpPr>
            <p:cNvPr id="20790" name="Rectangle 310"/>
            <p:cNvSpPr>
              <a:spLocks noChangeArrowheads="1"/>
            </p:cNvSpPr>
            <p:nvPr/>
          </p:nvSpPr>
          <p:spPr bwMode="auto">
            <a:xfrm>
              <a:off x="3461" y="2605"/>
              <a:ext cx="508" cy="32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Notification Services</a:t>
              </a:r>
            </a:p>
          </p:txBody>
        </p:sp>
        <p:sp>
          <p:nvSpPr>
            <p:cNvPr id="20789" name="Rectangle 309"/>
            <p:cNvSpPr>
              <a:spLocks noChangeArrowheads="1"/>
            </p:cNvSpPr>
            <p:nvPr/>
          </p:nvSpPr>
          <p:spPr bwMode="auto">
            <a:xfrm>
              <a:off x="2983" y="2605"/>
              <a:ext cx="478" cy="32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Visualization</a:t>
              </a:r>
            </a:p>
          </p:txBody>
        </p:sp>
        <p:sp>
          <p:nvSpPr>
            <p:cNvPr id="20788" name="Rectangle 308"/>
            <p:cNvSpPr>
              <a:spLocks noChangeArrowheads="1"/>
            </p:cNvSpPr>
            <p:nvPr/>
          </p:nvSpPr>
          <p:spPr bwMode="auto">
            <a:xfrm>
              <a:off x="2614" y="2605"/>
              <a:ext cx="369" cy="32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Information Analytics</a:t>
              </a:r>
            </a:p>
          </p:txBody>
        </p:sp>
        <p:sp>
          <p:nvSpPr>
            <p:cNvPr id="20787" name="Rectangle 307"/>
            <p:cNvSpPr>
              <a:spLocks noChangeArrowheads="1"/>
            </p:cNvSpPr>
            <p:nvPr/>
          </p:nvSpPr>
          <p:spPr bwMode="auto">
            <a:xfrm>
              <a:off x="2154" y="2605"/>
              <a:ext cx="460" cy="32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Workflow</a:t>
              </a:r>
            </a:p>
          </p:txBody>
        </p:sp>
        <p:sp>
          <p:nvSpPr>
            <p:cNvPr id="20786" name="Rectangle 306"/>
            <p:cNvSpPr>
              <a:spLocks noChangeArrowheads="1"/>
            </p:cNvSpPr>
            <p:nvPr/>
          </p:nvSpPr>
          <p:spPr bwMode="auto">
            <a:xfrm>
              <a:off x="1622" y="2605"/>
              <a:ext cx="532" cy="32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MIS Hierarchy Management</a:t>
              </a:r>
            </a:p>
          </p:txBody>
        </p:sp>
        <p:sp>
          <p:nvSpPr>
            <p:cNvPr id="20785" name="Rectangle 305"/>
            <p:cNvSpPr>
              <a:spLocks noChangeArrowheads="1"/>
            </p:cNvSpPr>
            <p:nvPr/>
          </p:nvSpPr>
          <p:spPr bwMode="auto">
            <a:xfrm>
              <a:off x="1191" y="2605"/>
              <a:ext cx="431" cy="32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rPr>
                <a:t>Reports</a:t>
              </a:r>
            </a:p>
            <a:p>
              <a:pPr algn="ctr">
                <a:lnSpc>
                  <a:spcPct val="100000"/>
                </a:lnSpc>
                <a:buFont typeface="Wingdings" pitchFamily="2" charset="2"/>
                <a:buNone/>
              </a:pPr>
              <a:r>
                <a:rPr lang="en-US" altLang="en-US" sz="800">
                  <a:effectLst>
                    <a:outerShdw blurRad="38100" dist="38100" dir="2700000" algn="tl">
                      <a:srgbClr val="000000"/>
                    </a:outerShdw>
                  </a:effectLst>
                </a:rPr>
                <a:t>(Cognos)</a:t>
              </a:r>
            </a:p>
          </p:txBody>
        </p:sp>
      </p:grpSp>
      <p:grpSp>
        <p:nvGrpSpPr>
          <p:cNvPr id="21051" name="Group 571"/>
          <p:cNvGrpSpPr>
            <a:grpSpLocks/>
          </p:cNvGrpSpPr>
          <p:nvPr/>
        </p:nvGrpSpPr>
        <p:grpSpPr bwMode="auto">
          <a:xfrm>
            <a:off x="723035" y="5400675"/>
            <a:ext cx="7796212" cy="1076325"/>
            <a:chOff x="775" y="3321"/>
            <a:chExt cx="4911" cy="678"/>
          </a:xfrm>
        </p:grpSpPr>
        <p:grpSp>
          <p:nvGrpSpPr>
            <p:cNvPr id="21050" name="Group 570"/>
            <p:cNvGrpSpPr>
              <a:grpSpLocks/>
            </p:cNvGrpSpPr>
            <p:nvPr/>
          </p:nvGrpSpPr>
          <p:grpSpPr bwMode="auto">
            <a:xfrm>
              <a:off x="775" y="3321"/>
              <a:ext cx="4911" cy="678"/>
              <a:chOff x="775" y="3321"/>
              <a:chExt cx="4911" cy="678"/>
            </a:xfrm>
          </p:grpSpPr>
          <p:grpSp>
            <p:nvGrpSpPr>
              <p:cNvPr id="20530" name="Group 50"/>
              <p:cNvGrpSpPr>
                <a:grpSpLocks/>
              </p:cNvGrpSpPr>
              <p:nvPr/>
            </p:nvGrpSpPr>
            <p:grpSpPr bwMode="auto">
              <a:xfrm>
                <a:off x="775" y="3321"/>
                <a:ext cx="4911" cy="678"/>
                <a:chOff x="775" y="3321"/>
                <a:chExt cx="4911" cy="678"/>
              </a:xfrm>
            </p:grpSpPr>
            <p:sp>
              <p:nvSpPr>
                <p:cNvPr id="20490" name="AutoShape 10"/>
                <p:cNvSpPr>
                  <a:spLocks noChangeArrowheads="1"/>
                </p:cNvSpPr>
                <p:nvPr/>
              </p:nvSpPr>
              <p:spPr bwMode="auto">
                <a:xfrm>
                  <a:off x="1187" y="3321"/>
                  <a:ext cx="4499" cy="678"/>
                </a:xfrm>
                <a:prstGeom prst="roundRect">
                  <a:avLst>
                    <a:gd name="adj" fmla="val 5935"/>
                  </a:avLst>
                </a:prstGeom>
                <a:solidFill>
                  <a:srgbClr val="FF0000">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00000"/>
                    </a:lnSpc>
                    <a:spcBef>
                      <a:spcPct val="0"/>
                    </a:spcBef>
                  </a:pPr>
                  <a:endParaRPr lang="en-US" altLang="en-US" sz="1800" b="1">
                    <a:solidFill>
                      <a:schemeClr val="bg1"/>
                    </a:solidFill>
                    <a:effectLst>
                      <a:outerShdw blurRad="38100" dist="38100" dir="2700000" algn="tl">
                        <a:srgbClr val="000000"/>
                      </a:outerShdw>
                    </a:effectLst>
                  </a:endParaRPr>
                </a:p>
              </p:txBody>
            </p:sp>
            <p:sp>
              <p:nvSpPr>
                <p:cNvPr id="20494" name="AutoShape 14"/>
                <p:cNvSpPr>
                  <a:spLocks noChangeArrowheads="1"/>
                </p:cNvSpPr>
                <p:nvPr/>
              </p:nvSpPr>
              <p:spPr bwMode="auto">
                <a:xfrm rot="10800000">
                  <a:off x="775" y="3321"/>
                  <a:ext cx="363" cy="678"/>
                </a:xfrm>
                <a:prstGeom prst="roundRect">
                  <a:avLst>
                    <a:gd name="adj" fmla="val 5935"/>
                  </a:avLst>
                </a:prstGeom>
                <a:solidFill>
                  <a:srgbClr val="FF0000">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pPr>
                    <a:lnSpc>
                      <a:spcPct val="100000"/>
                    </a:lnSpc>
                    <a:spcBef>
                      <a:spcPct val="0"/>
                    </a:spcBef>
                  </a:pPr>
                  <a:r>
                    <a:rPr lang="en-US" altLang="en-US" sz="1200" b="1">
                      <a:solidFill>
                        <a:schemeClr val="bg1"/>
                      </a:solidFill>
                      <a:effectLst>
                        <a:outerShdw blurRad="38100" dist="38100" dir="2700000" algn="tl">
                          <a:srgbClr val="000000"/>
                        </a:outerShdw>
                      </a:effectLst>
                    </a:rPr>
                    <a:t>Distribution</a:t>
                  </a:r>
                </a:p>
              </p:txBody>
            </p:sp>
          </p:grpSp>
          <p:grpSp>
            <p:nvGrpSpPr>
              <p:cNvPr id="21048" name="Group 568"/>
              <p:cNvGrpSpPr>
                <a:grpSpLocks/>
              </p:cNvGrpSpPr>
              <p:nvPr/>
            </p:nvGrpSpPr>
            <p:grpSpPr bwMode="auto">
              <a:xfrm>
                <a:off x="1848" y="3324"/>
                <a:ext cx="3189" cy="669"/>
                <a:chOff x="1848" y="3345"/>
                <a:chExt cx="3189" cy="639"/>
              </a:xfrm>
            </p:grpSpPr>
            <p:sp>
              <p:nvSpPr>
                <p:cNvPr id="21006" name="Line 526"/>
                <p:cNvSpPr>
                  <a:spLocks noChangeShapeType="1"/>
                </p:cNvSpPr>
                <p:nvPr/>
              </p:nvSpPr>
              <p:spPr bwMode="auto">
                <a:xfrm>
                  <a:off x="1848" y="3345"/>
                  <a:ext cx="0" cy="639"/>
                </a:xfrm>
                <a:prstGeom prst="line">
                  <a:avLst/>
                </a:prstGeom>
                <a:noFill/>
                <a:ln w="15875">
                  <a:solidFill>
                    <a:srgbClr val="FF0000"/>
                  </a:solidFill>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21007" name="Line 527"/>
                <p:cNvSpPr>
                  <a:spLocks noChangeShapeType="1"/>
                </p:cNvSpPr>
                <p:nvPr/>
              </p:nvSpPr>
              <p:spPr bwMode="auto">
                <a:xfrm>
                  <a:off x="2485" y="3345"/>
                  <a:ext cx="0" cy="639"/>
                </a:xfrm>
                <a:prstGeom prst="line">
                  <a:avLst/>
                </a:prstGeom>
                <a:noFill/>
                <a:ln w="15875">
                  <a:solidFill>
                    <a:srgbClr val="FF0000"/>
                  </a:solidFill>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21008" name="Line 528"/>
                <p:cNvSpPr>
                  <a:spLocks noChangeShapeType="1"/>
                </p:cNvSpPr>
                <p:nvPr/>
              </p:nvSpPr>
              <p:spPr bwMode="auto">
                <a:xfrm>
                  <a:off x="3123" y="3345"/>
                  <a:ext cx="0" cy="639"/>
                </a:xfrm>
                <a:prstGeom prst="line">
                  <a:avLst/>
                </a:prstGeom>
                <a:noFill/>
                <a:ln w="15875">
                  <a:solidFill>
                    <a:srgbClr val="FF0000"/>
                  </a:solidFill>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21009" name="Line 529"/>
                <p:cNvSpPr>
                  <a:spLocks noChangeShapeType="1"/>
                </p:cNvSpPr>
                <p:nvPr/>
              </p:nvSpPr>
              <p:spPr bwMode="auto">
                <a:xfrm>
                  <a:off x="3762" y="3345"/>
                  <a:ext cx="0" cy="639"/>
                </a:xfrm>
                <a:prstGeom prst="line">
                  <a:avLst/>
                </a:prstGeom>
                <a:noFill/>
                <a:ln w="15875">
                  <a:solidFill>
                    <a:srgbClr val="FF0000"/>
                  </a:solidFill>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21010" name="Line 530"/>
                <p:cNvSpPr>
                  <a:spLocks noChangeShapeType="1"/>
                </p:cNvSpPr>
                <p:nvPr/>
              </p:nvSpPr>
              <p:spPr bwMode="auto">
                <a:xfrm>
                  <a:off x="4400" y="3345"/>
                  <a:ext cx="0" cy="639"/>
                </a:xfrm>
                <a:prstGeom prst="line">
                  <a:avLst/>
                </a:prstGeom>
                <a:noFill/>
                <a:ln w="15875">
                  <a:solidFill>
                    <a:srgbClr val="FF0000"/>
                  </a:solidFill>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21011" name="Line 531"/>
                <p:cNvSpPr>
                  <a:spLocks noChangeShapeType="1"/>
                </p:cNvSpPr>
                <p:nvPr/>
              </p:nvSpPr>
              <p:spPr bwMode="auto">
                <a:xfrm>
                  <a:off x="5037" y="3345"/>
                  <a:ext cx="0" cy="639"/>
                </a:xfrm>
                <a:prstGeom prst="line">
                  <a:avLst/>
                </a:prstGeom>
                <a:noFill/>
                <a:ln w="15875">
                  <a:solidFill>
                    <a:srgbClr val="FF0000"/>
                  </a:solidFill>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grpSp>
        </p:grpSp>
        <p:sp>
          <p:nvSpPr>
            <p:cNvPr id="21002" name="Rectangle 522"/>
            <p:cNvSpPr>
              <a:spLocks noChangeArrowheads="1"/>
            </p:cNvSpPr>
            <p:nvPr/>
          </p:nvSpPr>
          <p:spPr bwMode="auto">
            <a:xfrm>
              <a:off x="5037" y="3345"/>
              <a:ext cx="639" cy="63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a:effectLst>
                    <a:outerShdw blurRad="38100" dist="38100" dir="2700000" algn="tl">
                      <a:srgbClr val="000000"/>
                    </a:outerShdw>
                  </a:effectLst>
                </a:rPr>
                <a:t>RiskPortal,</a:t>
              </a:r>
            </a:p>
            <a:p>
              <a:pPr>
                <a:lnSpc>
                  <a:spcPct val="100000"/>
                </a:lnSpc>
                <a:buFont typeface="Wingdings" pitchFamily="2" charset="2"/>
                <a:buNone/>
              </a:pPr>
              <a:r>
                <a:rPr lang="en-US" altLang="en-US" sz="800">
                  <a:effectLst>
                    <a:outerShdw blurRad="38100" dist="38100" dir="2700000" algn="tl">
                      <a:srgbClr val="000000"/>
                    </a:outerShdw>
                  </a:effectLst>
                </a:rPr>
                <a:t>Policies &amp; Procedures</a:t>
              </a:r>
            </a:p>
          </p:txBody>
        </p:sp>
        <p:sp>
          <p:nvSpPr>
            <p:cNvPr id="21001" name="Rectangle 521"/>
            <p:cNvSpPr>
              <a:spLocks noChangeArrowheads="1"/>
            </p:cNvSpPr>
            <p:nvPr/>
          </p:nvSpPr>
          <p:spPr bwMode="auto">
            <a:xfrm>
              <a:off x="4400" y="3345"/>
              <a:ext cx="637" cy="63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a:effectLst>
                    <a:outerShdw blurRad="38100" dist="38100" dir="2700000" algn="tl">
                      <a:srgbClr val="000000"/>
                    </a:outerShdw>
                  </a:effectLst>
                </a:rPr>
                <a:t>RiskPortal,</a:t>
              </a:r>
            </a:p>
            <a:p>
              <a:pPr>
                <a:lnSpc>
                  <a:spcPct val="100000"/>
                </a:lnSpc>
                <a:buFont typeface="Wingdings" pitchFamily="2" charset="2"/>
                <a:buNone/>
              </a:pPr>
              <a:r>
                <a:rPr lang="en-US" altLang="en-US" sz="800">
                  <a:effectLst>
                    <a:outerShdw blurRad="38100" dist="38100" dir="2700000" algn="tl">
                      <a:srgbClr val="000000"/>
                    </a:outerShdw>
                  </a:effectLst>
                </a:rPr>
                <a:t>Economic Capital Portal</a:t>
              </a:r>
            </a:p>
          </p:txBody>
        </p:sp>
        <p:sp>
          <p:nvSpPr>
            <p:cNvPr id="21000" name="Rectangle 520"/>
            <p:cNvSpPr>
              <a:spLocks noChangeArrowheads="1"/>
            </p:cNvSpPr>
            <p:nvPr/>
          </p:nvSpPr>
          <p:spPr bwMode="auto">
            <a:xfrm>
              <a:off x="3762" y="3345"/>
              <a:ext cx="638" cy="63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a:effectLst>
                    <a:outerShdw blurRad="38100" dist="38100" dir="2700000" algn="tl">
                      <a:srgbClr val="000000"/>
                    </a:outerShdw>
                  </a:effectLst>
                </a:rPr>
                <a:t>RiskPortal,</a:t>
              </a:r>
            </a:p>
            <a:p>
              <a:pPr>
                <a:lnSpc>
                  <a:spcPct val="100000"/>
                </a:lnSpc>
                <a:buFont typeface="Wingdings" pitchFamily="2" charset="2"/>
                <a:buNone/>
              </a:pPr>
              <a:r>
                <a:rPr lang="en-US" altLang="en-US" sz="800">
                  <a:effectLst>
                    <a:outerShdw blurRad="38100" dist="38100" dir="2700000" algn="tl">
                      <a:srgbClr val="000000"/>
                    </a:outerShdw>
                  </a:effectLst>
                </a:rPr>
                <a:t>ORM Portal</a:t>
              </a:r>
            </a:p>
          </p:txBody>
        </p:sp>
        <p:sp>
          <p:nvSpPr>
            <p:cNvPr id="20999" name="Rectangle 519"/>
            <p:cNvSpPr>
              <a:spLocks noChangeArrowheads="1"/>
            </p:cNvSpPr>
            <p:nvPr/>
          </p:nvSpPr>
          <p:spPr bwMode="auto">
            <a:xfrm>
              <a:off x="3123" y="3345"/>
              <a:ext cx="639" cy="63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a:effectLst>
                    <a:outerShdw blurRad="38100" dist="38100" dir="2700000" algn="tl">
                      <a:srgbClr val="000000"/>
                    </a:outerShdw>
                  </a:effectLst>
                </a:rPr>
                <a:t>RiskPortal,</a:t>
              </a:r>
            </a:p>
            <a:p>
              <a:pPr>
                <a:lnSpc>
                  <a:spcPct val="100000"/>
                </a:lnSpc>
                <a:buFont typeface="Wingdings" pitchFamily="2" charset="2"/>
                <a:buNone/>
              </a:pPr>
              <a:r>
                <a:rPr lang="en-US" altLang="en-US" sz="800">
                  <a:effectLst>
                    <a:outerShdw blurRad="38100" dist="38100" dir="2700000" algn="tl">
                      <a:srgbClr val="000000"/>
                    </a:outerShdw>
                  </a:effectLst>
                </a:rPr>
                <a:t>MRM Portal</a:t>
              </a:r>
            </a:p>
          </p:txBody>
        </p:sp>
        <p:sp>
          <p:nvSpPr>
            <p:cNvPr id="20998" name="Rectangle 518"/>
            <p:cNvSpPr>
              <a:spLocks noChangeArrowheads="1"/>
            </p:cNvSpPr>
            <p:nvPr/>
          </p:nvSpPr>
          <p:spPr bwMode="auto">
            <a:xfrm>
              <a:off x="2485" y="3345"/>
              <a:ext cx="638" cy="63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a:effectLst>
                    <a:outerShdw blurRad="38100" dist="38100" dir="2700000" algn="tl">
                      <a:srgbClr val="000000"/>
                    </a:outerShdw>
                  </a:effectLst>
                </a:rPr>
                <a:t>RiskPortal,</a:t>
              </a:r>
            </a:p>
            <a:p>
              <a:pPr>
                <a:lnSpc>
                  <a:spcPct val="100000"/>
                </a:lnSpc>
                <a:buFont typeface="Wingdings" pitchFamily="2" charset="2"/>
                <a:buNone/>
              </a:pPr>
              <a:r>
                <a:rPr lang="en-US" altLang="en-US" sz="800">
                  <a:effectLst>
                    <a:outerShdw blurRad="38100" dist="38100" dir="2700000" algn="tl">
                      <a:srgbClr val="000000"/>
                    </a:outerShdw>
                  </a:effectLst>
                </a:rPr>
                <a:t>CRM Portal</a:t>
              </a:r>
            </a:p>
          </p:txBody>
        </p:sp>
        <p:sp>
          <p:nvSpPr>
            <p:cNvPr id="20997" name="Rectangle 517"/>
            <p:cNvSpPr>
              <a:spLocks noChangeArrowheads="1"/>
            </p:cNvSpPr>
            <p:nvPr/>
          </p:nvSpPr>
          <p:spPr bwMode="auto">
            <a:xfrm>
              <a:off x="1848" y="3345"/>
              <a:ext cx="637" cy="639"/>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a:effectLst>
                    <a:outerShdw blurRad="38100" dist="38100" dir="2700000" algn="tl">
                      <a:srgbClr val="000000"/>
                    </a:outerShdw>
                  </a:effectLst>
                </a:rPr>
                <a:t>RiskPortal,</a:t>
              </a:r>
            </a:p>
            <a:p>
              <a:pPr>
                <a:lnSpc>
                  <a:spcPct val="100000"/>
                </a:lnSpc>
                <a:buFont typeface="Wingdings" pitchFamily="2" charset="2"/>
                <a:buNone/>
              </a:pPr>
              <a:r>
                <a:rPr lang="en-US" altLang="en-US" sz="800">
                  <a:effectLst>
                    <a:outerShdw blurRad="38100" dist="38100" dir="2700000" algn="tl">
                      <a:srgbClr val="000000"/>
                    </a:outerShdw>
                  </a:effectLst>
                </a:rPr>
                <a:t>Data Portal</a:t>
              </a:r>
            </a:p>
          </p:txBody>
        </p:sp>
        <p:grpSp>
          <p:nvGrpSpPr>
            <p:cNvPr id="21049" name="Group 569"/>
            <p:cNvGrpSpPr>
              <a:grpSpLocks/>
            </p:cNvGrpSpPr>
            <p:nvPr/>
          </p:nvGrpSpPr>
          <p:grpSpPr bwMode="auto">
            <a:xfrm>
              <a:off x="1251" y="3418"/>
              <a:ext cx="553" cy="516"/>
              <a:chOff x="1251" y="3418"/>
              <a:chExt cx="553" cy="516"/>
            </a:xfrm>
          </p:grpSpPr>
          <p:pic>
            <p:nvPicPr>
              <p:cNvPr id="21030" name="Picture 550" descr="PDA-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150740">
                <a:off x="1251" y="3515"/>
                <a:ext cx="143" cy="291"/>
              </a:xfrm>
              <a:prstGeom prst="rect">
                <a:avLst/>
              </a:prstGeom>
              <a:noFill/>
              <a:extLst>
                <a:ext uri="{909E8E84-426E-40DD-AFC4-6F175D3DCCD1}">
                  <a14:hiddenFill xmlns:a14="http://schemas.microsoft.com/office/drawing/2010/main">
                    <a:solidFill>
                      <a:srgbClr val="FFFFFF"/>
                    </a:solidFill>
                  </a14:hiddenFill>
                </a:ext>
              </a:extLst>
            </p:spPr>
          </p:pic>
          <p:grpSp>
            <p:nvGrpSpPr>
              <p:cNvPr id="21031" name="Group 551"/>
              <p:cNvGrpSpPr>
                <a:grpSpLocks/>
              </p:cNvGrpSpPr>
              <p:nvPr/>
            </p:nvGrpSpPr>
            <p:grpSpPr bwMode="auto">
              <a:xfrm>
                <a:off x="1465" y="3644"/>
                <a:ext cx="339" cy="290"/>
                <a:chOff x="1818" y="3221"/>
                <a:chExt cx="433" cy="379"/>
              </a:xfrm>
            </p:grpSpPr>
            <p:pic>
              <p:nvPicPr>
                <p:cNvPr id="21032" name="Picture 552" descr="GlobalExposures1"/>
                <p:cNvPicPr>
                  <a:picLocks noChangeAspect="1" noChangeArrowheads="1"/>
                </p:cNvPicPr>
                <p:nvPr/>
              </p:nvPicPr>
              <p:blipFill>
                <a:blip r:embed="rId13" cstate="print">
                  <a:extLst>
                    <a:ext uri="{28A0092B-C50C-407E-A947-70E740481C1C}">
                      <a14:useLocalDpi xmlns:a14="http://schemas.microsoft.com/office/drawing/2010/main" val="0"/>
                    </a:ext>
                  </a:extLst>
                </a:blip>
                <a:srcRect b="13667"/>
                <a:stretch>
                  <a:fillRect/>
                </a:stretch>
              </p:blipFill>
              <p:spPr bwMode="auto">
                <a:xfrm>
                  <a:off x="1818" y="3221"/>
                  <a:ext cx="432"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33" name="Picture 553"/>
                <p:cNvPicPr>
                  <a:picLocks noChangeAspect="1" noChangeArrowheads="1"/>
                </p:cNvPicPr>
                <p:nvPr/>
              </p:nvPicPr>
              <p:blipFill>
                <a:blip r:embed="rId14" cstate="print">
                  <a:extLst>
                    <a:ext uri="{28A0092B-C50C-407E-A947-70E740481C1C}">
                      <a14:useLocalDpi xmlns:a14="http://schemas.microsoft.com/office/drawing/2010/main" val="0"/>
                    </a:ext>
                  </a:extLst>
                </a:blip>
                <a:srcRect t="14572" r="55179" b="35143"/>
                <a:stretch>
                  <a:fillRect/>
                </a:stretch>
              </p:blipFill>
              <p:spPr bwMode="auto">
                <a:xfrm>
                  <a:off x="1824" y="3301"/>
                  <a:ext cx="427"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1034" name="Picture 554" descr="LaptopRiskPort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295599">
                <a:off x="1501" y="3418"/>
                <a:ext cx="242" cy="188"/>
              </a:xfrm>
              <a:prstGeom prst="rect">
                <a:avLst/>
              </a:prstGeom>
              <a:noFill/>
              <a:extLst>
                <a:ext uri="{909E8E84-426E-40DD-AFC4-6F175D3DCCD1}">
                  <a14:hiddenFill xmlns:a14="http://schemas.microsoft.com/office/drawing/2010/main">
                    <a:solidFill>
                      <a:srgbClr val="FFFFFF"/>
                    </a:solidFill>
                  </a14:hiddenFill>
                </a:ext>
              </a:extLst>
            </p:spPr>
          </p:pic>
        </p:grpSp>
        <p:pic>
          <p:nvPicPr>
            <p:cNvPr id="21035" name="Picture 555" descr="RiskPortal Obligor Dashboard-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6" y="3612"/>
              <a:ext cx="407"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Lst>
          </p:spPr>
        </p:pic>
        <p:pic>
          <p:nvPicPr>
            <p:cNvPr id="21042" name="Picture 562" descr="riskservices-banklist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106" y="3612"/>
              <a:ext cx="50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43" name="Picture 563" descr="RiskPortal Obligor Dashboard-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0" y="3612"/>
              <a:ext cx="407"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Lst>
          </p:spPr>
        </p:pic>
        <p:pic>
          <p:nvPicPr>
            <p:cNvPr id="21044" name="Picture 564" descr="RiskPortal Obligor Dashboard-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19" y="3612"/>
              <a:ext cx="407"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Lst>
          </p:spPr>
        </p:pic>
        <p:pic>
          <p:nvPicPr>
            <p:cNvPr id="21045" name="Picture 565" descr="RiskPortal Obligor Dashboard-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48" y="3612"/>
              <a:ext cx="407"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Lst>
          </p:spPr>
        </p:pic>
        <p:pic>
          <p:nvPicPr>
            <p:cNvPr id="21046" name="Picture 566" descr="RiskPortal Obligor Dashboard-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01" y="3612"/>
              <a:ext cx="407"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Lst>
          </p:spPr>
        </p:pic>
      </p:grpSp>
    </p:spTree>
    <p:extLst>
      <p:ext uri="{BB962C8B-B14F-4D97-AF65-F5344CB8AC3E}">
        <p14:creationId xmlns:p14="http://schemas.microsoft.com/office/powerpoint/2010/main" val="3782330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676400" y="274638"/>
            <a:ext cx="6477000" cy="987425"/>
          </a:xfrm>
        </p:spPr>
        <p:txBody>
          <a:bodyPr/>
          <a:lstStyle/>
          <a:p>
            <a:r>
              <a:rPr lang="en-US" altLang="en-US" dirty="0"/>
              <a:t>Application Classification</a:t>
            </a:r>
          </a:p>
        </p:txBody>
      </p:sp>
      <p:grpSp>
        <p:nvGrpSpPr>
          <p:cNvPr id="93521" name="Group 337"/>
          <p:cNvGrpSpPr>
            <a:grpSpLocks/>
          </p:cNvGrpSpPr>
          <p:nvPr/>
        </p:nvGrpSpPr>
        <p:grpSpPr bwMode="auto">
          <a:xfrm>
            <a:off x="685800" y="1854200"/>
            <a:ext cx="7796212" cy="846138"/>
            <a:chOff x="775" y="1168"/>
            <a:chExt cx="4911" cy="533"/>
          </a:xfrm>
        </p:grpSpPr>
        <p:grpSp>
          <p:nvGrpSpPr>
            <p:cNvPr id="93520" name="Group 336"/>
            <p:cNvGrpSpPr>
              <a:grpSpLocks/>
            </p:cNvGrpSpPr>
            <p:nvPr/>
          </p:nvGrpSpPr>
          <p:grpSpPr bwMode="auto">
            <a:xfrm>
              <a:off x="775" y="1168"/>
              <a:ext cx="4911" cy="533"/>
              <a:chOff x="775" y="1168"/>
              <a:chExt cx="4911" cy="533"/>
            </a:xfrm>
          </p:grpSpPr>
          <p:grpSp>
            <p:nvGrpSpPr>
              <p:cNvPr id="93238" name="Group 54"/>
              <p:cNvGrpSpPr>
                <a:grpSpLocks/>
              </p:cNvGrpSpPr>
              <p:nvPr/>
            </p:nvGrpSpPr>
            <p:grpSpPr bwMode="auto">
              <a:xfrm>
                <a:off x="775" y="1168"/>
                <a:ext cx="4911" cy="533"/>
                <a:chOff x="775" y="1144"/>
                <a:chExt cx="4911" cy="677"/>
              </a:xfrm>
            </p:grpSpPr>
            <p:sp>
              <p:nvSpPr>
                <p:cNvPr id="93239" name="AutoShape 55"/>
                <p:cNvSpPr>
                  <a:spLocks noChangeArrowheads="1"/>
                </p:cNvSpPr>
                <p:nvPr/>
              </p:nvSpPr>
              <p:spPr bwMode="auto">
                <a:xfrm>
                  <a:off x="1187" y="1144"/>
                  <a:ext cx="4499" cy="677"/>
                </a:xfrm>
                <a:prstGeom prst="roundRect">
                  <a:avLst>
                    <a:gd name="adj" fmla="val 5176"/>
                  </a:avLst>
                </a:prstGeom>
                <a:solidFill>
                  <a:srgbClr val="0000FF">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00000"/>
                    </a:lnSpc>
                    <a:spcBef>
                      <a:spcPct val="0"/>
                    </a:spcBef>
                  </a:pPr>
                  <a:endParaRPr lang="en-US" altLang="en-US" sz="1800" b="1">
                    <a:solidFill>
                      <a:schemeClr val="bg1"/>
                    </a:solidFill>
                    <a:effectLst>
                      <a:outerShdw blurRad="38100" dist="38100" dir="2700000" algn="tl">
                        <a:srgbClr val="000000"/>
                      </a:outerShdw>
                    </a:effectLst>
                  </a:endParaRPr>
                </a:p>
              </p:txBody>
            </p:sp>
            <p:sp>
              <p:nvSpPr>
                <p:cNvPr id="93240" name="AutoShape 56"/>
                <p:cNvSpPr>
                  <a:spLocks noChangeArrowheads="1"/>
                </p:cNvSpPr>
                <p:nvPr/>
              </p:nvSpPr>
              <p:spPr bwMode="auto">
                <a:xfrm rot="16200000">
                  <a:off x="618" y="1301"/>
                  <a:ext cx="677" cy="363"/>
                </a:xfrm>
                <a:prstGeom prst="roundRect">
                  <a:avLst>
                    <a:gd name="adj" fmla="val 5176"/>
                  </a:avLst>
                </a:prstGeom>
                <a:solidFill>
                  <a:srgbClr val="0000FF">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00000"/>
                    </a:lnSpc>
                    <a:spcBef>
                      <a:spcPct val="0"/>
                    </a:spcBef>
                  </a:pPr>
                  <a:r>
                    <a:rPr lang="en-US" altLang="en-US" sz="1000">
                      <a:solidFill>
                        <a:schemeClr val="bg1"/>
                      </a:solidFill>
                      <a:effectLst>
                        <a:outerShdw blurRad="38100" dist="38100" dir="2700000" algn="tl">
                          <a:srgbClr val="000000"/>
                        </a:outerShdw>
                      </a:effectLst>
                      <a:latin typeface="Trebuchet MS" pitchFamily="34" charset="0"/>
                    </a:rPr>
                    <a:t>Workflow</a:t>
                  </a:r>
                </a:p>
              </p:txBody>
            </p:sp>
          </p:grpSp>
          <p:grpSp>
            <p:nvGrpSpPr>
              <p:cNvPr id="93519" name="Group 335"/>
              <p:cNvGrpSpPr>
                <a:grpSpLocks/>
              </p:cNvGrpSpPr>
              <p:nvPr/>
            </p:nvGrpSpPr>
            <p:grpSpPr bwMode="auto">
              <a:xfrm>
                <a:off x="1192" y="1168"/>
                <a:ext cx="3743" cy="530"/>
                <a:chOff x="1192" y="1168"/>
                <a:chExt cx="3743" cy="530"/>
              </a:xfrm>
            </p:grpSpPr>
            <p:sp>
              <p:nvSpPr>
                <p:cNvPr id="93434" name="Line 250"/>
                <p:cNvSpPr>
                  <a:spLocks noChangeShapeType="1"/>
                </p:cNvSpPr>
                <p:nvPr/>
              </p:nvSpPr>
              <p:spPr bwMode="auto">
                <a:xfrm>
                  <a:off x="3438" y="1433"/>
                  <a:ext cx="0" cy="265"/>
                </a:xfrm>
                <a:prstGeom prst="line">
                  <a:avLst/>
                </a:prstGeom>
                <a:noFill/>
                <a:ln w="12700">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435" name="Line 251"/>
                <p:cNvSpPr>
                  <a:spLocks noChangeShapeType="1"/>
                </p:cNvSpPr>
                <p:nvPr/>
              </p:nvSpPr>
              <p:spPr bwMode="auto">
                <a:xfrm>
                  <a:off x="4186" y="1173"/>
                  <a:ext cx="0" cy="525"/>
                </a:xfrm>
                <a:prstGeom prst="line">
                  <a:avLst/>
                </a:prstGeom>
                <a:noFill/>
                <a:ln w="12700">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436" name="Line 252"/>
                <p:cNvSpPr>
                  <a:spLocks noChangeShapeType="1"/>
                </p:cNvSpPr>
                <p:nvPr/>
              </p:nvSpPr>
              <p:spPr bwMode="auto">
                <a:xfrm>
                  <a:off x="4935" y="1173"/>
                  <a:ext cx="0" cy="525"/>
                </a:xfrm>
                <a:prstGeom prst="line">
                  <a:avLst/>
                </a:prstGeom>
                <a:noFill/>
                <a:ln w="12700">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497" name="Line 313"/>
                <p:cNvSpPr>
                  <a:spLocks noChangeShapeType="1"/>
                </p:cNvSpPr>
                <p:nvPr/>
              </p:nvSpPr>
              <p:spPr bwMode="auto">
                <a:xfrm>
                  <a:off x="1942" y="1436"/>
                  <a:ext cx="0" cy="262"/>
                </a:xfrm>
                <a:prstGeom prst="line">
                  <a:avLst/>
                </a:prstGeom>
                <a:noFill/>
                <a:ln w="12700">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498" name="Line 314"/>
                <p:cNvSpPr>
                  <a:spLocks noChangeShapeType="1"/>
                </p:cNvSpPr>
                <p:nvPr/>
              </p:nvSpPr>
              <p:spPr bwMode="auto">
                <a:xfrm>
                  <a:off x="2689" y="1436"/>
                  <a:ext cx="0" cy="262"/>
                </a:xfrm>
                <a:prstGeom prst="line">
                  <a:avLst/>
                </a:prstGeom>
                <a:noFill/>
                <a:ln w="12700">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429" name="Line 245"/>
                <p:cNvSpPr>
                  <a:spLocks noChangeShapeType="1"/>
                </p:cNvSpPr>
                <p:nvPr/>
              </p:nvSpPr>
              <p:spPr bwMode="auto">
                <a:xfrm>
                  <a:off x="1192" y="1431"/>
                  <a:ext cx="2608" cy="0"/>
                </a:xfrm>
                <a:prstGeom prst="line">
                  <a:avLst/>
                </a:prstGeom>
                <a:noFill/>
                <a:ln w="12700">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438" name="Line 254"/>
                <p:cNvSpPr>
                  <a:spLocks noChangeShapeType="1"/>
                </p:cNvSpPr>
                <p:nvPr/>
              </p:nvSpPr>
              <p:spPr bwMode="auto">
                <a:xfrm>
                  <a:off x="3799" y="1168"/>
                  <a:ext cx="0" cy="261"/>
                </a:xfrm>
                <a:prstGeom prst="line">
                  <a:avLst/>
                </a:prstGeom>
                <a:noFill/>
                <a:ln w="12700" cap="sq">
                  <a:solidFill>
                    <a:srgbClr val="0000FF"/>
                  </a:solidFill>
                  <a:round/>
                  <a:headEnd/>
                  <a:tailEnd/>
                </a:ln>
                <a:effectLst/>
                <a:scene3d>
                  <a:camera prst="legacyObliqueTopRight"/>
                  <a:lightRig rig="legacyFlat3" dir="b"/>
                </a:scene3d>
                <a:sp3d extrusionH="100000" prstMaterial="legacyMatte">
                  <a:bevelT w="13500" h="13500" prst="angle"/>
                  <a:bevelB w="13500" h="13500" prst="angle"/>
                  <a:extrusionClr>
                    <a:srgbClr val="0000FF"/>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grpSp>
        </p:grpSp>
        <p:sp>
          <p:nvSpPr>
            <p:cNvPr id="93423" name="Rectangle 239"/>
            <p:cNvSpPr>
              <a:spLocks noChangeArrowheads="1"/>
            </p:cNvSpPr>
            <p:nvPr/>
          </p:nvSpPr>
          <p:spPr bwMode="auto">
            <a:xfrm>
              <a:off x="2689" y="1431"/>
              <a:ext cx="749" cy="262"/>
            </a:xfrm>
            <a:prstGeom prst="rect">
              <a:avLst/>
            </a:prstGeom>
            <a:noFill/>
            <a:ln>
              <a:noFill/>
            </a:ln>
            <a:effectLst/>
            <a:extLst>
              <a:ext uri="{909E8E84-426E-40DD-AFC4-6F175D3DCCD1}">
                <a14:hiddenFill xmlns:a14="http://schemas.microsoft.com/office/drawing/2010/main">
                  <a:solidFill>
                    <a:srgbClr val="000058"/>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Ad-hoc Analysis</a:t>
              </a:r>
            </a:p>
          </p:txBody>
        </p:sp>
        <p:sp>
          <p:nvSpPr>
            <p:cNvPr id="93422" name="Rectangle 238"/>
            <p:cNvSpPr>
              <a:spLocks noChangeArrowheads="1"/>
            </p:cNvSpPr>
            <p:nvPr/>
          </p:nvSpPr>
          <p:spPr bwMode="auto">
            <a:xfrm>
              <a:off x="1942" y="1431"/>
              <a:ext cx="747" cy="262"/>
            </a:xfrm>
            <a:prstGeom prst="rect">
              <a:avLst/>
            </a:prstGeom>
            <a:noFill/>
            <a:ln>
              <a:noFill/>
            </a:ln>
            <a:effectLst/>
            <a:extLst>
              <a:ext uri="{909E8E84-426E-40DD-AFC4-6F175D3DCCD1}">
                <a14:hiddenFill xmlns:a14="http://schemas.microsoft.com/office/drawing/2010/main">
                  <a:solidFill>
                    <a:srgbClr val="000058"/>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Operations Dashboard</a:t>
              </a:r>
            </a:p>
          </p:txBody>
        </p:sp>
        <p:sp>
          <p:nvSpPr>
            <p:cNvPr id="93421" name="Rectangle 237"/>
            <p:cNvSpPr>
              <a:spLocks noChangeArrowheads="1"/>
            </p:cNvSpPr>
            <p:nvPr/>
          </p:nvSpPr>
          <p:spPr bwMode="auto">
            <a:xfrm>
              <a:off x="1192" y="1431"/>
              <a:ext cx="750" cy="262"/>
            </a:xfrm>
            <a:prstGeom prst="rect">
              <a:avLst/>
            </a:prstGeom>
            <a:noFill/>
            <a:ln>
              <a:noFill/>
            </a:ln>
            <a:effectLst/>
            <a:extLst>
              <a:ext uri="{909E8E84-426E-40DD-AFC4-6F175D3DCCD1}">
                <a14:hiddenFill xmlns:a14="http://schemas.microsoft.com/office/drawing/2010/main">
                  <a:solidFill>
                    <a:srgbClr val="000058"/>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Application Dashboards</a:t>
              </a:r>
            </a:p>
          </p:txBody>
        </p:sp>
        <p:sp>
          <p:nvSpPr>
            <p:cNvPr id="93419" name="Rectangle 235"/>
            <p:cNvSpPr>
              <a:spLocks noChangeArrowheads="1"/>
            </p:cNvSpPr>
            <p:nvPr/>
          </p:nvSpPr>
          <p:spPr bwMode="auto">
            <a:xfrm>
              <a:off x="4935" y="1168"/>
              <a:ext cx="747" cy="525"/>
            </a:xfrm>
            <a:prstGeom prst="rect">
              <a:avLst/>
            </a:prstGeom>
            <a:noFill/>
            <a:ln>
              <a:noFill/>
            </a:ln>
            <a:effectLst/>
            <a:extLst>
              <a:ext uri="{909E8E84-426E-40DD-AFC4-6F175D3DCCD1}">
                <a14:hiddenFill xmlns:a14="http://schemas.microsoft.com/office/drawing/2010/main">
                  <a:solidFill>
                    <a:srgbClr val="000058"/>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Shared</a:t>
              </a:r>
            </a:p>
          </p:txBody>
        </p:sp>
        <p:sp>
          <p:nvSpPr>
            <p:cNvPr id="93418" name="Rectangle 234"/>
            <p:cNvSpPr>
              <a:spLocks noChangeArrowheads="1"/>
            </p:cNvSpPr>
            <p:nvPr/>
          </p:nvSpPr>
          <p:spPr bwMode="auto">
            <a:xfrm>
              <a:off x="4186" y="1168"/>
              <a:ext cx="749" cy="525"/>
            </a:xfrm>
            <a:prstGeom prst="rect">
              <a:avLst/>
            </a:prstGeom>
            <a:noFill/>
            <a:ln>
              <a:noFill/>
            </a:ln>
            <a:effectLst/>
            <a:extLst>
              <a:ext uri="{909E8E84-426E-40DD-AFC4-6F175D3DCCD1}">
                <a14:hiddenFill xmlns:a14="http://schemas.microsoft.com/office/drawing/2010/main">
                  <a:solidFill>
                    <a:srgbClr val="000058"/>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Mobile</a:t>
              </a:r>
            </a:p>
          </p:txBody>
        </p:sp>
        <p:sp>
          <p:nvSpPr>
            <p:cNvPr id="93417" name="Rectangle 233"/>
            <p:cNvSpPr>
              <a:spLocks noChangeArrowheads="1"/>
            </p:cNvSpPr>
            <p:nvPr/>
          </p:nvSpPr>
          <p:spPr bwMode="auto">
            <a:xfrm>
              <a:off x="3438" y="1434"/>
              <a:ext cx="748" cy="259"/>
            </a:xfrm>
            <a:prstGeom prst="rect">
              <a:avLst/>
            </a:prstGeom>
            <a:noFill/>
            <a:ln>
              <a:noFill/>
            </a:ln>
            <a:effectLst/>
            <a:extLst>
              <a:ext uri="{909E8E84-426E-40DD-AFC4-6F175D3DCCD1}">
                <a14:hiddenFill xmlns:a14="http://schemas.microsoft.com/office/drawing/2010/main">
                  <a:solidFill>
                    <a:srgbClr val="000058"/>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Reporting</a:t>
              </a:r>
            </a:p>
          </p:txBody>
        </p:sp>
        <p:sp>
          <p:nvSpPr>
            <p:cNvPr id="93414" name="Rectangle 230"/>
            <p:cNvSpPr>
              <a:spLocks noChangeArrowheads="1"/>
            </p:cNvSpPr>
            <p:nvPr/>
          </p:nvSpPr>
          <p:spPr bwMode="auto">
            <a:xfrm>
              <a:off x="1192" y="1168"/>
              <a:ext cx="2607" cy="263"/>
            </a:xfrm>
            <a:prstGeom prst="rect">
              <a:avLst/>
            </a:prstGeom>
            <a:noFill/>
            <a:ln>
              <a:noFill/>
            </a:ln>
            <a:effectLst/>
            <a:extLst>
              <a:ext uri="{909E8E84-426E-40DD-AFC4-6F175D3DCCD1}">
                <a14:hiddenFill xmlns:a14="http://schemas.microsoft.com/office/drawing/2010/main">
                  <a:solidFill>
                    <a:srgbClr val="000058"/>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200" b="1">
                  <a:effectLst>
                    <a:outerShdw blurRad="38100" dist="38100" dir="2700000" algn="tl">
                      <a:srgbClr val="000000"/>
                    </a:outerShdw>
                  </a:effectLst>
                </a:rPr>
                <a:t>Portal</a:t>
              </a:r>
            </a:p>
          </p:txBody>
        </p:sp>
      </p:grpSp>
      <p:grpSp>
        <p:nvGrpSpPr>
          <p:cNvPr id="93560" name="Group 376"/>
          <p:cNvGrpSpPr>
            <a:grpSpLocks/>
          </p:cNvGrpSpPr>
          <p:nvPr/>
        </p:nvGrpSpPr>
        <p:grpSpPr bwMode="auto">
          <a:xfrm>
            <a:off x="685800" y="2768600"/>
            <a:ext cx="7796212" cy="854075"/>
            <a:chOff x="775" y="1744"/>
            <a:chExt cx="4911" cy="538"/>
          </a:xfrm>
        </p:grpSpPr>
        <p:grpSp>
          <p:nvGrpSpPr>
            <p:cNvPr id="93556" name="Group 372"/>
            <p:cNvGrpSpPr>
              <a:grpSpLocks/>
            </p:cNvGrpSpPr>
            <p:nvPr/>
          </p:nvGrpSpPr>
          <p:grpSpPr bwMode="auto">
            <a:xfrm>
              <a:off x="775" y="1749"/>
              <a:ext cx="4911" cy="533"/>
              <a:chOff x="775" y="1749"/>
              <a:chExt cx="4911" cy="533"/>
            </a:xfrm>
          </p:grpSpPr>
          <p:grpSp>
            <p:nvGrpSpPr>
              <p:cNvPr id="93292" name="Group 108"/>
              <p:cNvGrpSpPr>
                <a:grpSpLocks/>
              </p:cNvGrpSpPr>
              <p:nvPr/>
            </p:nvGrpSpPr>
            <p:grpSpPr bwMode="auto">
              <a:xfrm>
                <a:off x="775" y="1749"/>
                <a:ext cx="4911" cy="533"/>
                <a:chOff x="775" y="1870"/>
                <a:chExt cx="4911" cy="677"/>
              </a:xfrm>
            </p:grpSpPr>
            <p:sp>
              <p:nvSpPr>
                <p:cNvPr id="93293" name="AutoShape 109"/>
                <p:cNvSpPr>
                  <a:spLocks noChangeArrowheads="1"/>
                </p:cNvSpPr>
                <p:nvPr/>
              </p:nvSpPr>
              <p:spPr bwMode="auto">
                <a:xfrm>
                  <a:off x="1187" y="1870"/>
                  <a:ext cx="4499" cy="677"/>
                </a:xfrm>
                <a:prstGeom prst="roundRect">
                  <a:avLst>
                    <a:gd name="adj" fmla="val 4264"/>
                  </a:avLst>
                </a:prstGeom>
                <a:solidFill>
                  <a:schemeClr val="accent6">
                    <a:lumMod val="50000"/>
                    <a:alpha val="60001"/>
                  </a:scheme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00000"/>
                    </a:lnSpc>
                    <a:spcBef>
                      <a:spcPct val="0"/>
                    </a:spcBef>
                  </a:pPr>
                  <a:endParaRPr lang="en-US" altLang="en-US" sz="1800" b="1">
                    <a:solidFill>
                      <a:schemeClr val="bg1"/>
                    </a:solidFill>
                    <a:effectLst>
                      <a:outerShdw blurRad="38100" dist="38100" dir="2700000" algn="tl">
                        <a:srgbClr val="000000"/>
                      </a:outerShdw>
                    </a:effectLst>
                  </a:endParaRPr>
                </a:p>
              </p:txBody>
            </p:sp>
            <p:sp>
              <p:nvSpPr>
                <p:cNvPr id="93294" name="AutoShape 110"/>
                <p:cNvSpPr>
                  <a:spLocks noChangeArrowheads="1"/>
                </p:cNvSpPr>
                <p:nvPr/>
              </p:nvSpPr>
              <p:spPr bwMode="auto">
                <a:xfrm rot="5400000">
                  <a:off x="618" y="2027"/>
                  <a:ext cx="677" cy="363"/>
                </a:xfrm>
                <a:prstGeom prst="roundRect">
                  <a:avLst>
                    <a:gd name="adj" fmla="val 4264"/>
                  </a:avLst>
                </a:prstGeom>
                <a:solidFill>
                  <a:schemeClr val="accent6">
                    <a:lumMod val="50000"/>
                    <a:alpha val="60001"/>
                  </a:scheme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flatTx/>
                </a:bodyPr>
                <a:lstStyle/>
                <a:p>
                  <a:pPr>
                    <a:lnSpc>
                      <a:spcPct val="100000"/>
                    </a:lnSpc>
                    <a:spcBef>
                      <a:spcPct val="0"/>
                    </a:spcBef>
                  </a:pPr>
                  <a:r>
                    <a:rPr lang="en-US" altLang="en-US" sz="1000" b="1">
                      <a:solidFill>
                        <a:schemeClr val="bg1"/>
                      </a:solidFill>
                      <a:effectLst>
                        <a:outerShdw blurRad="38100" dist="38100" dir="2700000" algn="tl">
                          <a:srgbClr val="000000"/>
                        </a:outerShdw>
                      </a:effectLst>
                    </a:rPr>
                    <a:t>Presentation</a:t>
                  </a:r>
                </a:p>
              </p:txBody>
            </p:sp>
          </p:grpSp>
          <p:grpSp>
            <p:nvGrpSpPr>
              <p:cNvPr id="93555" name="Group 371"/>
              <p:cNvGrpSpPr>
                <a:grpSpLocks/>
              </p:cNvGrpSpPr>
              <p:nvPr/>
            </p:nvGrpSpPr>
            <p:grpSpPr bwMode="auto">
              <a:xfrm>
                <a:off x="1827" y="1754"/>
                <a:ext cx="3210" cy="527"/>
                <a:chOff x="1827" y="1754"/>
                <a:chExt cx="3210" cy="535"/>
              </a:xfrm>
            </p:grpSpPr>
            <p:sp>
              <p:nvSpPr>
                <p:cNvPr id="93533" name="Line 349"/>
                <p:cNvSpPr>
                  <a:spLocks noChangeShapeType="1"/>
                </p:cNvSpPr>
                <p:nvPr/>
              </p:nvSpPr>
              <p:spPr bwMode="auto">
                <a:xfrm>
                  <a:off x="1827" y="1754"/>
                  <a:ext cx="0" cy="535"/>
                </a:xfrm>
                <a:prstGeom prst="line">
                  <a:avLst/>
                </a:prstGeom>
                <a:noFill/>
                <a:ln w="12700">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534" name="Line 350"/>
                <p:cNvSpPr>
                  <a:spLocks noChangeShapeType="1"/>
                </p:cNvSpPr>
                <p:nvPr/>
              </p:nvSpPr>
              <p:spPr bwMode="auto">
                <a:xfrm>
                  <a:off x="2469" y="1754"/>
                  <a:ext cx="0" cy="535"/>
                </a:xfrm>
                <a:prstGeom prst="line">
                  <a:avLst/>
                </a:prstGeom>
                <a:noFill/>
                <a:ln w="12700">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535" name="Line 351"/>
                <p:cNvSpPr>
                  <a:spLocks noChangeShapeType="1"/>
                </p:cNvSpPr>
                <p:nvPr/>
              </p:nvSpPr>
              <p:spPr bwMode="auto">
                <a:xfrm>
                  <a:off x="3111" y="1754"/>
                  <a:ext cx="0" cy="535"/>
                </a:xfrm>
                <a:prstGeom prst="line">
                  <a:avLst/>
                </a:prstGeom>
                <a:noFill/>
                <a:ln w="12700">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536" name="Line 352"/>
                <p:cNvSpPr>
                  <a:spLocks noChangeShapeType="1"/>
                </p:cNvSpPr>
                <p:nvPr/>
              </p:nvSpPr>
              <p:spPr bwMode="auto">
                <a:xfrm>
                  <a:off x="3753" y="1754"/>
                  <a:ext cx="0" cy="535"/>
                </a:xfrm>
                <a:prstGeom prst="line">
                  <a:avLst/>
                </a:prstGeom>
                <a:noFill/>
                <a:ln w="12700">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537" name="Line 353"/>
                <p:cNvSpPr>
                  <a:spLocks noChangeShapeType="1"/>
                </p:cNvSpPr>
                <p:nvPr/>
              </p:nvSpPr>
              <p:spPr bwMode="auto">
                <a:xfrm>
                  <a:off x="4395" y="1754"/>
                  <a:ext cx="0" cy="535"/>
                </a:xfrm>
                <a:prstGeom prst="line">
                  <a:avLst/>
                </a:prstGeom>
                <a:noFill/>
                <a:ln w="12700">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538" name="Line 354"/>
                <p:cNvSpPr>
                  <a:spLocks noChangeShapeType="1"/>
                </p:cNvSpPr>
                <p:nvPr/>
              </p:nvSpPr>
              <p:spPr bwMode="auto">
                <a:xfrm>
                  <a:off x="5037" y="1754"/>
                  <a:ext cx="0" cy="535"/>
                </a:xfrm>
                <a:prstGeom prst="line">
                  <a:avLst/>
                </a:prstGeom>
                <a:noFill/>
                <a:ln w="12700">
                  <a:solidFill>
                    <a:srgbClr val="FFFF00"/>
                  </a:solidFill>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grpSp>
        </p:grpSp>
        <p:sp>
          <p:nvSpPr>
            <p:cNvPr id="93529" name="Rectangle 345"/>
            <p:cNvSpPr>
              <a:spLocks noChangeArrowheads="1"/>
            </p:cNvSpPr>
            <p:nvPr/>
          </p:nvSpPr>
          <p:spPr bwMode="auto">
            <a:xfrm>
              <a:off x="5037" y="1744"/>
              <a:ext cx="643" cy="53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1000">
                  <a:effectLst>
                    <a:outerShdw blurRad="38100" dist="38100" dir="2700000" algn="tl">
                      <a:srgbClr val="000000"/>
                    </a:outerShdw>
                  </a:effectLst>
                </a:rPr>
                <a:t>Research &amp; Development</a:t>
              </a:r>
            </a:p>
          </p:txBody>
        </p:sp>
        <p:sp>
          <p:nvSpPr>
            <p:cNvPr id="93528" name="Rectangle 344"/>
            <p:cNvSpPr>
              <a:spLocks noChangeArrowheads="1"/>
            </p:cNvSpPr>
            <p:nvPr/>
          </p:nvSpPr>
          <p:spPr bwMode="auto">
            <a:xfrm>
              <a:off x="4395" y="1744"/>
              <a:ext cx="642" cy="53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1000">
                  <a:effectLst>
                    <a:outerShdw blurRad="38100" dist="38100" dir="2700000" algn="tl">
                      <a:srgbClr val="000000"/>
                    </a:outerShdw>
                  </a:effectLst>
                </a:rPr>
                <a:t>Economic Capital</a:t>
              </a:r>
            </a:p>
          </p:txBody>
        </p:sp>
        <p:sp>
          <p:nvSpPr>
            <p:cNvPr id="93527" name="Rectangle 343"/>
            <p:cNvSpPr>
              <a:spLocks noChangeArrowheads="1"/>
            </p:cNvSpPr>
            <p:nvPr/>
          </p:nvSpPr>
          <p:spPr bwMode="auto">
            <a:xfrm>
              <a:off x="3753" y="1744"/>
              <a:ext cx="642" cy="53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1000">
                  <a:effectLst>
                    <a:outerShdw blurRad="38100" dist="38100" dir="2700000" algn="tl">
                      <a:srgbClr val="000000"/>
                    </a:outerShdw>
                  </a:effectLst>
                </a:rPr>
                <a:t>Policies &amp; Procedures</a:t>
              </a:r>
            </a:p>
          </p:txBody>
        </p:sp>
        <p:sp>
          <p:nvSpPr>
            <p:cNvPr id="93526" name="Rectangle 342"/>
            <p:cNvSpPr>
              <a:spLocks noChangeArrowheads="1"/>
            </p:cNvSpPr>
            <p:nvPr/>
          </p:nvSpPr>
          <p:spPr bwMode="auto">
            <a:xfrm>
              <a:off x="3111" y="1744"/>
              <a:ext cx="642" cy="53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1000">
                  <a:effectLst>
                    <a:outerShdw blurRad="38100" dist="38100" dir="2700000" algn="tl">
                      <a:srgbClr val="000000"/>
                    </a:outerShdw>
                  </a:effectLst>
                </a:rPr>
                <a:t>Limits Management</a:t>
              </a:r>
            </a:p>
          </p:txBody>
        </p:sp>
        <p:sp>
          <p:nvSpPr>
            <p:cNvPr id="93525" name="Rectangle 341"/>
            <p:cNvSpPr>
              <a:spLocks noChangeArrowheads="1"/>
            </p:cNvSpPr>
            <p:nvPr/>
          </p:nvSpPr>
          <p:spPr bwMode="auto">
            <a:xfrm>
              <a:off x="2469" y="1744"/>
              <a:ext cx="642" cy="53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1000">
                  <a:effectLst>
                    <a:outerShdw blurRad="38100" dist="38100" dir="2700000" algn="tl">
                      <a:srgbClr val="000000"/>
                    </a:outerShdw>
                  </a:effectLst>
                </a:rPr>
                <a:t>ORR Management</a:t>
              </a:r>
            </a:p>
          </p:txBody>
        </p:sp>
        <p:sp>
          <p:nvSpPr>
            <p:cNvPr id="93524" name="Rectangle 340"/>
            <p:cNvSpPr>
              <a:spLocks noChangeArrowheads="1"/>
            </p:cNvSpPr>
            <p:nvPr/>
          </p:nvSpPr>
          <p:spPr bwMode="auto">
            <a:xfrm>
              <a:off x="1827" y="1744"/>
              <a:ext cx="642" cy="53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1000">
                  <a:effectLst>
                    <a:outerShdw blurRad="38100" dist="38100" dir="2700000" algn="tl">
                      <a:srgbClr val="000000"/>
                    </a:outerShdw>
                  </a:effectLst>
                </a:rPr>
                <a:t>Market Risk Middle Office</a:t>
              </a:r>
            </a:p>
          </p:txBody>
        </p:sp>
        <p:sp>
          <p:nvSpPr>
            <p:cNvPr id="93523" name="Rectangle 339"/>
            <p:cNvSpPr>
              <a:spLocks noChangeArrowheads="1"/>
            </p:cNvSpPr>
            <p:nvPr/>
          </p:nvSpPr>
          <p:spPr bwMode="auto">
            <a:xfrm>
              <a:off x="1184" y="1744"/>
              <a:ext cx="643" cy="53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1000">
                  <a:effectLst>
                    <a:outerShdw blurRad="38100" dist="38100" dir="2700000" algn="tl">
                      <a:srgbClr val="000000"/>
                    </a:outerShdw>
                  </a:effectLst>
                </a:rPr>
                <a:t>Credit Approval</a:t>
              </a:r>
            </a:p>
          </p:txBody>
        </p:sp>
      </p:grpSp>
      <p:grpSp>
        <p:nvGrpSpPr>
          <p:cNvPr id="93589" name="Group 405"/>
          <p:cNvGrpSpPr>
            <a:grpSpLocks/>
          </p:cNvGrpSpPr>
          <p:nvPr/>
        </p:nvGrpSpPr>
        <p:grpSpPr bwMode="auto">
          <a:xfrm>
            <a:off x="685800" y="3697288"/>
            <a:ext cx="7796212" cy="846137"/>
            <a:chOff x="775" y="2329"/>
            <a:chExt cx="4911" cy="533"/>
          </a:xfrm>
        </p:grpSpPr>
        <p:grpSp>
          <p:nvGrpSpPr>
            <p:cNvPr id="93588" name="Group 404"/>
            <p:cNvGrpSpPr>
              <a:grpSpLocks/>
            </p:cNvGrpSpPr>
            <p:nvPr/>
          </p:nvGrpSpPr>
          <p:grpSpPr bwMode="auto">
            <a:xfrm>
              <a:off x="775" y="2329"/>
              <a:ext cx="4911" cy="533"/>
              <a:chOff x="775" y="2329"/>
              <a:chExt cx="4911" cy="533"/>
            </a:xfrm>
          </p:grpSpPr>
          <p:grpSp>
            <p:nvGrpSpPr>
              <p:cNvPr id="93323" name="Group 139"/>
              <p:cNvGrpSpPr>
                <a:grpSpLocks/>
              </p:cNvGrpSpPr>
              <p:nvPr/>
            </p:nvGrpSpPr>
            <p:grpSpPr bwMode="auto">
              <a:xfrm>
                <a:off x="775" y="2329"/>
                <a:ext cx="4911" cy="533"/>
                <a:chOff x="775" y="2595"/>
                <a:chExt cx="4911" cy="678"/>
              </a:xfrm>
            </p:grpSpPr>
            <p:sp>
              <p:nvSpPr>
                <p:cNvPr id="93324" name="AutoShape 140"/>
                <p:cNvSpPr>
                  <a:spLocks noChangeArrowheads="1"/>
                </p:cNvSpPr>
                <p:nvPr/>
              </p:nvSpPr>
              <p:spPr bwMode="auto">
                <a:xfrm>
                  <a:off x="1187" y="2595"/>
                  <a:ext cx="4499" cy="678"/>
                </a:xfrm>
                <a:prstGeom prst="roundRect">
                  <a:avLst>
                    <a:gd name="adj" fmla="val 4264"/>
                  </a:avLst>
                </a:prstGeom>
                <a:solidFill>
                  <a:srgbClr val="00FF00">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00000"/>
                    </a:lnSpc>
                    <a:spcBef>
                      <a:spcPct val="0"/>
                    </a:spcBef>
                  </a:pPr>
                  <a:endParaRPr lang="en-US" altLang="en-US" sz="1800" b="1">
                    <a:solidFill>
                      <a:schemeClr val="bg1"/>
                    </a:solidFill>
                    <a:effectLst>
                      <a:outerShdw blurRad="38100" dist="38100" dir="2700000" algn="tl">
                        <a:srgbClr val="000000"/>
                      </a:outerShdw>
                    </a:effectLst>
                  </a:endParaRPr>
                </a:p>
              </p:txBody>
            </p:sp>
            <p:sp>
              <p:nvSpPr>
                <p:cNvPr id="93325" name="AutoShape 141"/>
                <p:cNvSpPr>
                  <a:spLocks noChangeArrowheads="1"/>
                </p:cNvSpPr>
                <p:nvPr/>
              </p:nvSpPr>
              <p:spPr bwMode="auto">
                <a:xfrm rot="10800000">
                  <a:off x="775" y="2595"/>
                  <a:ext cx="363" cy="678"/>
                </a:xfrm>
                <a:prstGeom prst="roundRect">
                  <a:avLst>
                    <a:gd name="adj" fmla="val 4264"/>
                  </a:avLst>
                </a:prstGeom>
                <a:solidFill>
                  <a:srgbClr val="00FF00">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flatTx/>
                </a:bodyPr>
                <a:lstStyle/>
                <a:p>
                  <a:pPr>
                    <a:lnSpc>
                      <a:spcPct val="100000"/>
                    </a:lnSpc>
                    <a:spcBef>
                      <a:spcPct val="0"/>
                    </a:spcBef>
                  </a:pPr>
                  <a:r>
                    <a:rPr lang="en-US" altLang="en-US" sz="1000" b="1">
                      <a:solidFill>
                        <a:schemeClr val="bg1"/>
                      </a:solidFill>
                      <a:effectLst>
                        <a:outerShdw blurRad="38100" dist="38100" dir="2700000" algn="tl">
                          <a:srgbClr val="000000"/>
                        </a:outerShdw>
                      </a:effectLst>
                    </a:rPr>
                    <a:t>Analytics</a:t>
                  </a:r>
                </a:p>
                <a:p>
                  <a:pPr>
                    <a:lnSpc>
                      <a:spcPct val="100000"/>
                    </a:lnSpc>
                    <a:spcBef>
                      <a:spcPct val="0"/>
                    </a:spcBef>
                  </a:pPr>
                  <a:r>
                    <a:rPr lang="en-US" altLang="en-US" sz="1000" b="1">
                      <a:solidFill>
                        <a:schemeClr val="bg1"/>
                      </a:solidFill>
                      <a:effectLst>
                        <a:outerShdw blurRad="38100" dist="38100" dir="2700000" algn="tl">
                          <a:srgbClr val="000000"/>
                        </a:outerShdw>
                      </a:effectLst>
                    </a:rPr>
                    <a:t>&amp; Simulation</a:t>
                  </a:r>
                </a:p>
              </p:txBody>
            </p:sp>
          </p:grpSp>
          <p:grpSp>
            <p:nvGrpSpPr>
              <p:cNvPr id="93587" name="Group 403"/>
              <p:cNvGrpSpPr>
                <a:grpSpLocks/>
              </p:cNvGrpSpPr>
              <p:nvPr/>
            </p:nvGrpSpPr>
            <p:grpSpPr bwMode="auto">
              <a:xfrm>
                <a:off x="2101" y="2331"/>
                <a:ext cx="2690" cy="531"/>
                <a:chOff x="2101" y="2335"/>
                <a:chExt cx="2690" cy="527"/>
              </a:xfrm>
            </p:grpSpPr>
            <p:sp>
              <p:nvSpPr>
                <p:cNvPr id="93570" name="Line 386"/>
                <p:cNvSpPr>
                  <a:spLocks noChangeShapeType="1"/>
                </p:cNvSpPr>
                <p:nvPr/>
              </p:nvSpPr>
              <p:spPr bwMode="auto">
                <a:xfrm>
                  <a:off x="2101" y="2335"/>
                  <a:ext cx="0" cy="527"/>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571" name="Line 387"/>
                <p:cNvSpPr>
                  <a:spLocks noChangeShapeType="1"/>
                </p:cNvSpPr>
                <p:nvPr/>
              </p:nvSpPr>
              <p:spPr bwMode="auto">
                <a:xfrm>
                  <a:off x="3001" y="2335"/>
                  <a:ext cx="0" cy="527"/>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572" name="Line 388"/>
                <p:cNvSpPr>
                  <a:spLocks noChangeShapeType="1"/>
                </p:cNvSpPr>
                <p:nvPr/>
              </p:nvSpPr>
              <p:spPr bwMode="auto">
                <a:xfrm>
                  <a:off x="3896" y="2335"/>
                  <a:ext cx="0" cy="527"/>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573" name="Line 389"/>
                <p:cNvSpPr>
                  <a:spLocks noChangeShapeType="1"/>
                </p:cNvSpPr>
                <p:nvPr/>
              </p:nvSpPr>
              <p:spPr bwMode="auto">
                <a:xfrm>
                  <a:off x="4791" y="2335"/>
                  <a:ext cx="0" cy="527"/>
                </a:xfrm>
                <a:prstGeom prst="line">
                  <a:avLst/>
                </a:prstGeom>
                <a:noFill/>
                <a:ln w="12700">
                  <a:solidFill>
                    <a:srgbClr val="00FF00"/>
                  </a:solidFill>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grpSp>
        </p:grpSp>
        <p:sp>
          <p:nvSpPr>
            <p:cNvPr id="93566" name="Rectangle 382"/>
            <p:cNvSpPr>
              <a:spLocks noChangeArrowheads="1"/>
            </p:cNvSpPr>
            <p:nvPr/>
          </p:nvSpPr>
          <p:spPr bwMode="auto">
            <a:xfrm>
              <a:off x="4791" y="2329"/>
              <a:ext cx="895" cy="527"/>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Operational Risk</a:t>
              </a:r>
            </a:p>
          </p:txBody>
        </p:sp>
        <p:sp>
          <p:nvSpPr>
            <p:cNvPr id="93565" name="Rectangle 381"/>
            <p:cNvSpPr>
              <a:spLocks noChangeArrowheads="1"/>
            </p:cNvSpPr>
            <p:nvPr/>
          </p:nvSpPr>
          <p:spPr bwMode="auto">
            <a:xfrm>
              <a:off x="3896" y="2329"/>
              <a:ext cx="895" cy="527"/>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Liquidity Risk</a:t>
              </a:r>
            </a:p>
          </p:txBody>
        </p:sp>
        <p:sp>
          <p:nvSpPr>
            <p:cNvPr id="93564" name="Rectangle 380"/>
            <p:cNvSpPr>
              <a:spLocks noChangeArrowheads="1"/>
            </p:cNvSpPr>
            <p:nvPr/>
          </p:nvSpPr>
          <p:spPr bwMode="auto">
            <a:xfrm>
              <a:off x="3001" y="2329"/>
              <a:ext cx="895" cy="527"/>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Actuarial Risk</a:t>
              </a:r>
            </a:p>
          </p:txBody>
        </p:sp>
        <p:sp>
          <p:nvSpPr>
            <p:cNvPr id="93563" name="Rectangle 379"/>
            <p:cNvSpPr>
              <a:spLocks noChangeArrowheads="1"/>
            </p:cNvSpPr>
            <p:nvPr/>
          </p:nvSpPr>
          <p:spPr bwMode="auto">
            <a:xfrm>
              <a:off x="2101" y="2329"/>
              <a:ext cx="900" cy="527"/>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Credit Risk</a:t>
              </a:r>
            </a:p>
          </p:txBody>
        </p:sp>
        <p:sp>
          <p:nvSpPr>
            <p:cNvPr id="93562" name="Rectangle 378"/>
            <p:cNvSpPr>
              <a:spLocks noChangeArrowheads="1"/>
            </p:cNvSpPr>
            <p:nvPr/>
          </p:nvSpPr>
          <p:spPr bwMode="auto">
            <a:xfrm>
              <a:off x="1211" y="2329"/>
              <a:ext cx="890" cy="527"/>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Market Risk</a:t>
              </a:r>
            </a:p>
          </p:txBody>
        </p:sp>
      </p:grpSp>
      <p:grpSp>
        <p:nvGrpSpPr>
          <p:cNvPr id="93609" name="Group 425"/>
          <p:cNvGrpSpPr>
            <a:grpSpLocks/>
          </p:cNvGrpSpPr>
          <p:nvPr/>
        </p:nvGrpSpPr>
        <p:grpSpPr bwMode="auto">
          <a:xfrm>
            <a:off x="685800" y="4619625"/>
            <a:ext cx="7796212" cy="846138"/>
            <a:chOff x="775" y="2910"/>
            <a:chExt cx="4911" cy="533"/>
          </a:xfrm>
        </p:grpSpPr>
        <p:grpSp>
          <p:nvGrpSpPr>
            <p:cNvPr id="93608" name="Group 424"/>
            <p:cNvGrpSpPr>
              <a:grpSpLocks/>
            </p:cNvGrpSpPr>
            <p:nvPr/>
          </p:nvGrpSpPr>
          <p:grpSpPr bwMode="auto">
            <a:xfrm>
              <a:off x="775" y="2910"/>
              <a:ext cx="4911" cy="533"/>
              <a:chOff x="775" y="2910"/>
              <a:chExt cx="4911" cy="533"/>
            </a:xfrm>
          </p:grpSpPr>
          <p:grpSp>
            <p:nvGrpSpPr>
              <p:cNvPr id="93362" name="Group 178"/>
              <p:cNvGrpSpPr>
                <a:grpSpLocks/>
              </p:cNvGrpSpPr>
              <p:nvPr/>
            </p:nvGrpSpPr>
            <p:grpSpPr bwMode="auto">
              <a:xfrm>
                <a:off x="775" y="2910"/>
                <a:ext cx="4911" cy="533"/>
                <a:chOff x="775" y="3321"/>
                <a:chExt cx="4911" cy="678"/>
              </a:xfrm>
            </p:grpSpPr>
            <p:sp>
              <p:nvSpPr>
                <p:cNvPr id="93363" name="AutoShape 179"/>
                <p:cNvSpPr>
                  <a:spLocks noChangeArrowheads="1"/>
                </p:cNvSpPr>
                <p:nvPr/>
              </p:nvSpPr>
              <p:spPr bwMode="auto">
                <a:xfrm>
                  <a:off x="1187" y="3321"/>
                  <a:ext cx="4499" cy="678"/>
                </a:xfrm>
                <a:prstGeom prst="roundRect">
                  <a:avLst>
                    <a:gd name="adj" fmla="val 5935"/>
                  </a:avLst>
                </a:prstGeom>
                <a:solidFill>
                  <a:srgbClr val="FF0000">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00000"/>
                    </a:lnSpc>
                    <a:spcBef>
                      <a:spcPct val="0"/>
                    </a:spcBef>
                  </a:pPr>
                  <a:endParaRPr lang="en-US" altLang="en-US" sz="1800" b="1">
                    <a:solidFill>
                      <a:schemeClr val="bg1"/>
                    </a:solidFill>
                    <a:effectLst>
                      <a:outerShdw blurRad="38100" dist="38100" dir="2700000" algn="tl">
                        <a:srgbClr val="000000"/>
                      </a:outerShdw>
                    </a:effectLst>
                  </a:endParaRPr>
                </a:p>
              </p:txBody>
            </p:sp>
            <p:sp>
              <p:nvSpPr>
                <p:cNvPr id="93364" name="AutoShape 180"/>
                <p:cNvSpPr>
                  <a:spLocks noChangeArrowheads="1"/>
                </p:cNvSpPr>
                <p:nvPr/>
              </p:nvSpPr>
              <p:spPr bwMode="auto">
                <a:xfrm rot="10800000">
                  <a:off x="775" y="3321"/>
                  <a:ext cx="363" cy="678"/>
                </a:xfrm>
                <a:prstGeom prst="roundRect">
                  <a:avLst>
                    <a:gd name="adj" fmla="val 5935"/>
                  </a:avLst>
                </a:prstGeom>
                <a:solidFill>
                  <a:srgbClr val="FF0000">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flatTx/>
                </a:bodyPr>
                <a:lstStyle/>
                <a:p>
                  <a:pPr>
                    <a:lnSpc>
                      <a:spcPct val="100000"/>
                    </a:lnSpc>
                    <a:spcBef>
                      <a:spcPct val="0"/>
                    </a:spcBef>
                  </a:pPr>
                  <a:r>
                    <a:rPr lang="en-US" altLang="en-US" sz="1000" b="1">
                      <a:solidFill>
                        <a:schemeClr val="bg1"/>
                      </a:solidFill>
                      <a:effectLst>
                        <a:outerShdw blurRad="38100" dist="38100" dir="2700000" algn="tl">
                          <a:srgbClr val="000000"/>
                        </a:outerShdw>
                      </a:effectLst>
                    </a:rPr>
                    <a:t>Data Analytics</a:t>
                  </a:r>
                </a:p>
              </p:txBody>
            </p:sp>
          </p:grpSp>
          <p:sp>
            <p:nvSpPr>
              <p:cNvPr id="93597" name="Line 413"/>
              <p:cNvSpPr>
                <a:spLocks noChangeShapeType="1"/>
              </p:cNvSpPr>
              <p:nvPr/>
            </p:nvSpPr>
            <p:spPr bwMode="auto">
              <a:xfrm>
                <a:off x="2412" y="2910"/>
                <a:ext cx="0" cy="532"/>
              </a:xfrm>
              <a:prstGeom prst="line">
                <a:avLst/>
              </a:prstGeom>
              <a:noFill/>
              <a:ln w="12700">
                <a:solidFill>
                  <a:srgbClr val="FF0000"/>
                </a:solidFill>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598" name="Line 414"/>
              <p:cNvSpPr>
                <a:spLocks noChangeShapeType="1"/>
              </p:cNvSpPr>
              <p:nvPr/>
            </p:nvSpPr>
            <p:spPr bwMode="auto">
              <a:xfrm>
                <a:off x="4049" y="2910"/>
                <a:ext cx="0" cy="532"/>
              </a:xfrm>
              <a:prstGeom prst="line">
                <a:avLst/>
              </a:prstGeom>
              <a:noFill/>
              <a:ln w="12700">
                <a:solidFill>
                  <a:srgbClr val="FF0000"/>
                </a:solidFill>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grpSp>
        <p:sp>
          <p:nvSpPr>
            <p:cNvPr id="93593" name="Rectangle 409"/>
            <p:cNvSpPr>
              <a:spLocks noChangeArrowheads="1"/>
            </p:cNvSpPr>
            <p:nvPr/>
          </p:nvSpPr>
          <p:spPr bwMode="auto">
            <a:xfrm>
              <a:off x="4049" y="2910"/>
              <a:ext cx="1637" cy="5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Assumptions Management</a:t>
              </a:r>
            </a:p>
          </p:txBody>
        </p:sp>
        <p:sp>
          <p:nvSpPr>
            <p:cNvPr id="93592" name="Rectangle 408"/>
            <p:cNvSpPr>
              <a:spLocks noChangeArrowheads="1"/>
            </p:cNvSpPr>
            <p:nvPr/>
          </p:nvSpPr>
          <p:spPr bwMode="auto">
            <a:xfrm>
              <a:off x="2412" y="2910"/>
              <a:ext cx="1637" cy="5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Data Integration</a:t>
              </a:r>
            </a:p>
          </p:txBody>
        </p:sp>
        <p:sp>
          <p:nvSpPr>
            <p:cNvPr id="93591" name="Rectangle 407"/>
            <p:cNvSpPr>
              <a:spLocks noChangeArrowheads="1"/>
            </p:cNvSpPr>
            <p:nvPr/>
          </p:nvSpPr>
          <p:spPr bwMode="auto">
            <a:xfrm>
              <a:off x="1187" y="2910"/>
              <a:ext cx="1225" cy="5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Data Remediation</a:t>
              </a:r>
            </a:p>
          </p:txBody>
        </p:sp>
      </p:grpSp>
      <p:grpSp>
        <p:nvGrpSpPr>
          <p:cNvPr id="93633" name="Group 449"/>
          <p:cNvGrpSpPr>
            <a:grpSpLocks/>
          </p:cNvGrpSpPr>
          <p:nvPr/>
        </p:nvGrpSpPr>
        <p:grpSpPr bwMode="auto">
          <a:xfrm>
            <a:off x="685800" y="5541963"/>
            <a:ext cx="7796212" cy="846137"/>
            <a:chOff x="775" y="3491"/>
            <a:chExt cx="4911" cy="533"/>
          </a:xfrm>
        </p:grpSpPr>
        <p:grpSp>
          <p:nvGrpSpPr>
            <p:cNvPr id="93632" name="Group 448"/>
            <p:cNvGrpSpPr>
              <a:grpSpLocks/>
            </p:cNvGrpSpPr>
            <p:nvPr/>
          </p:nvGrpSpPr>
          <p:grpSpPr bwMode="auto">
            <a:xfrm>
              <a:off x="775" y="3491"/>
              <a:ext cx="4911" cy="533"/>
              <a:chOff x="775" y="3491"/>
              <a:chExt cx="4911" cy="533"/>
            </a:xfrm>
          </p:grpSpPr>
          <p:grpSp>
            <p:nvGrpSpPr>
              <p:cNvPr id="93390" name="Group 206"/>
              <p:cNvGrpSpPr>
                <a:grpSpLocks/>
              </p:cNvGrpSpPr>
              <p:nvPr/>
            </p:nvGrpSpPr>
            <p:grpSpPr bwMode="auto">
              <a:xfrm>
                <a:off x="775" y="3491"/>
                <a:ext cx="4911" cy="533"/>
                <a:chOff x="775" y="3321"/>
                <a:chExt cx="4911" cy="678"/>
              </a:xfrm>
            </p:grpSpPr>
            <p:sp>
              <p:nvSpPr>
                <p:cNvPr id="93391" name="AutoShape 207"/>
                <p:cNvSpPr>
                  <a:spLocks noChangeArrowheads="1"/>
                </p:cNvSpPr>
                <p:nvPr/>
              </p:nvSpPr>
              <p:spPr bwMode="auto">
                <a:xfrm>
                  <a:off x="1187" y="3321"/>
                  <a:ext cx="4499" cy="678"/>
                </a:xfrm>
                <a:prstGeom prst="roundRect">
                  <a:avLst>
                    <a:gd name="adj" fmla="val 5935"/>
                  </a:avLst>
                </a:prstGeom>
                <a:solidFill>
                  <a:srgbClr val="969696">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96969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00000"/>
                    </a:lnSpc>
                    <a:spcBef>
                      <a:spcPct val="0"/>
                    </a:spcBef>
                  </a:pPr>
                  <a:endParaRPr lang="en-US" altLang="en-US" sz="1800" b="1">
                    <a:solidFill>
                      <a:schemeClr val="bg1"/>
                    </a:solidFill>
                    <a:effectLst>
                      <a:outerShdw blurRad="38100" dist="38100" dir="2700000" algn="tl">
                        <a:srgbClr val="000000"/>
                      </a:outerShdw>
                    </a:effectLst>
                  </a:endParaRPr>
                </a:p>
              </p:txBody>
            </p:sp>
            <p:sp>
              <p:nvSpPr>
                <p:cNvPr id="93392" name="AutoShape 208"/>
                <p:cNvSpPr>
                  <a:spLocks noChangeArrowheads="1"/>
                </p:cNvSpPr>
                <p:nvPr/>
              </p:nvSpPr>
              <p:spPr bwMode="auto">
                <a:xfrm rot="10800000">
                  <a:off x="775" y="3321"/>
                  <a:ext cx="363" cy="678"/>
                </a:xfrm>
                <a:prstGeom prst="roundRect">
                  <a:avLst>
                    <a:gd name="adj" fmla="val 5935"/>
                  </a:avLst>
                </a:prstGeom>
                <a:solidFill>
                  <a:srgbClr val="969696">
                    <a:alpha val="60001"/>
                  </a:srgbClr>
                </a:solidFill>
                <a:ln w="19050">
                  <a:round/>
                  <a:headEnd/>
                  <a:tailEnd/>
                </a:ln>
                <a:effectLst/>
                <a:scene3d>
                  <a:camera prst="legacyObliqueTopRight"/>
                  <a:lightRig rig="legacyFlat3" dir="b"/>
                </a:scene3d>
                <a:sp3d extrusionH="100000" prstMaterial="legacyMatte">
                  <a:bevelT w="13500" h="13500" prst="angle"/>
                  <a:bevelB w="13500" h="13500" prst="angle"/>
                  <a:extrusionClr>
                    <a:srgbClr val="96969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pPr>
                    <a:lnSpc>
                      <a:spcPct val="100000"/>
                    </a:lnSpc>
                    <a:spcBef>
                      <a:spcPct val="0"/>
                    </a:spcBef>
                  </a:pPr>
                  <a:r>
                    <a:rPr lang="en-US" altLang="en-US" sz="1000" b="1">
                      <a:solidFill>
                        <a:schemeClr val="bg1"/>
                      </a:solidFill>
                      <a:effectLst>
                        <a:outerShdw blurRad="38100" dist="38100" dir="2700000" algn="tl">
                          <a:srgbClr val="000000"/>
                        </a:outerShdw>
                      </a:effectLst>
                    </a:rPr>
                    <a:t>Data</a:t>
                  </a:r>
                </a:p>
              </p:txBody>
            </p:sp>
          </p:grpSp>
          <p:grpSp>
            <p:nvGrpSpPr>
              <p:cNvPr id="93631" name="Group 447"/>
              <p:cNvGrpSpPr>
                <a:grpSpLocks/>
              </p:cNvGrpSpPr>
              <p:nvPr/>
            </p:nvGrpSpPr>
            <p:grpSpPr bwMode="auto">
              <a:xfrm>
                <a:off x="2330" y="3491"/>
                <a:ext cx="2237" cy="532"/>
                <a:chOff x="2330" y="3491"/>
                <a:chExt cx="2237" cy="532"/>
              </a:xfrm>
            </p:grpSpPr>
            <p:sp>
              <p:nvSpPr>
                <p:cNvPr id="93618" name="Line 434"/>
                <p:cNvSpPr>
                  <a:spLocks noChangeShapeType="1"/>
                </p:cNvSpPr>
                <p:nvPr/>
              </p:nvSpPr>
              <p:spPr bwMode="auto">
                <a:xfrm>
                  <a:off x="2330" y="3491"/>
                  <a:ext cx="0" cy="532"/>
                </a:xfrm>
                <a:prstGeom prst="line">
                  <a:avLst/>
                </a:prstGeom>
                <a:noFill/>
                <a:ln w="12700">
                  <a:solidFill>
                    <a:srgbClr val="969696"/>
                  </a:solidFill>
                  <a:round/>
                  <a:headEnd/>
                  <a:tailEnd/>
                </a:ln>
                <a:effectLst/>
                <a:scene3d>
                  <a:camera prst="legacyObliqueTopRight"/>
                  <a:lightRig rig="legacyFlat3" dir="b"/>
                </a:scene3d>
                <a:sp3d extrusionH="100000" prstMaterial="legacyMatte">
                  <a:bevelT w="13500" h="13500" prst="angle"/>
                  <a:bevelB w="13500" h="13500" prst="angle"/>
                  <a:extrusionClr>
                    <a:srgbClr val="969696"/>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619" name="Line 435"/>
                <p:cNvSpPr>
                  <a:spLocks noChangeShapeType="1"/>
                </p:cNvSpPr>
                <p:nvPr/>
              </p:nvSpPr>
              <p:spPr bwMode="auto">
                <a:xfrm>
                  <a:off x="3449" y="3491"/>
                  <a:ext cx="0" cy="532"/>
                </a:xfrm>
                <a:prstGeom prst="line">
                  <a:avLst/>
                </a:prstGeom>
                <a:noFill/>
                <a:ln w="12700">
                  <a:solidFill>
                    <a:srgbClr val="969696"/>
                  </a:solidFill>
                  <a:round/>
                  <a:headEnd/>
                  <a:tailEnd/>
                </a:ln>
                <a:effectLst/>
                <a:scene3d>
                  <a:camera prst="legacyObliqueTopRight"/>
                  <a:lightRig rig="legacyFlat3" dir="b"/>
                </a:scene3d>
                <a:sp3d extrusionH="100000" prstMaterial="legacyMatte">
                  <a:bevelT w="13500" h="13500" prst="angle"/>
                  <a:bevelB w="13500" h="13500" prst="angle"/>
                  <a:extrusionClr>
                    <a:srgbClr val="969696"/>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93620" name="Line 436"/>
                <p:cNvSpPr>
                  <a:spLocks noChangeShapeType="1"/>
                </p:cNvSpPr>
                <p:nvPr/>
              </p:nvSpPr>
              <p:spPr bwMode="auto">
                <a:xfrm>
                  <a:off x="4567" y="3491"/>
                  <a:ext cx="0" cy="532"/>
                </a:xfrm>
                <a:prstGeom prst="line">
                  <a:avLst/>
                </a:prstGeom>
                <a:noFill/>
                <a:ln w="12700">
                  <a:solidFill>
                    <a:srgbClr val="969696"/>
                  </a:solidFill>
                  <a:round/>
                  <a:headEnd/>
                  <a:tailEnd/>
                </a:ln>
                <a:effectLst/>
                <a:scene3d>
                  <a:camera prst="legacyObliqueTopRight"/>
                  <a:lightRig rig="legacyFlat3" dir="b"/>
                </a:scene3d>
                <a:sp3d extrusionH="100000" prstMaterial="legacyMatte">
                  <a:bevelT w="13500" h="13500" prst="angle"/>
                  <a:bevelB w="13500" h="13500" prst="angle"/>
                  <a:extrusionClr>
                    <a:srgbClr val="969696"/>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grpSp>
        </p:grpSp>
        <p:sp>
          <p:nvSpPr>
            <p:cNvPr id="93614" name="Rectangle 430"/>
            <p:cNvSpPr>
              <a:spLocks noChangeArrowheads="1"/>
            </p:cNvSpPr>
            <p:nvPr/>
          </p:nvSpPr>
          <p:spPr bwMode="auto">
            <a:xfrm>
              <a:off x="4567" y="3491"/>
              <a:ext cx="1119" cy="5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Reporting Data</a:t>
              </a:r>
            </a:p>
            <a:p>
              <a:pPr>
                <a:lnSpc>
                  <a:spcPct val="100000"/>
                </a:lnSpc>
                <a:buFont typeface="Wingdings" pitchFamily="2" charset="2"/>
                <a:buNone/>
              </a:pPr>
              <a:r>
                <a:rPr lang="en-US" altLang="en-US" sz="1000">
                  <a:effectLst>
                    <a:outerShdw blurRad="38100" dist="38100" dir="2700000" algn="tl">
                      <a:srgbClr val="000000"/>
                    </a:outerShdw>
                  </a:effectLst>
                </a:rPr>
                <a:t>(Hierarchies)</a:t>
              </a:r>
            </a:p>
          </p:txBody>
        </p:sp>
        <p:sp>
          <p:nvSpPr>
            <p:cNvPr id="93613" name="Rectangle 429"/>
            <p:cNvSpPr>
              <a:spLocks noChangeArrowheads="1"/>
            </p:cNvSpPr>
            <p:nvPr/>
          </p:nvSpPr>
          <p:spPr bwMode="auto">
            <a:xfrm>
              <a:off x="3449" y="3491"/>
              <a:ext cx="1118" cy="5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Risk Results</a:t>
              </a:r>
            </a:p>
          </p:txBody>
        </p:sp>
        <p:sp>
          <p:nvSpPr>
            <p:cNvPr id="93612" name="Rectangle 428"/>
            <p:cNvSpPr>
              <a:spLocks noChangeArrowheads="1"/>
            </p:cNvSpPr>
            <p:nvPr/>
          </p:nvSpPr>
          <p:spPr bwMode="auto">
            <a:xfrm>
              <a:off x="2330" y="3491"/>
              <a:ext cx="1119" cy="5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Market Data</a:t>
              </a:r>
            </a:p>
          </p:txBody>
        </p:sp>
        <p:sp>
          <p:nvSpPr>
            <p:cNvPr id="93611" name="Rectangle 427"/>
            <p:cNvSpPr>
              <a:spLocks noChangeArrowheads="1"/>
            </p:cNvSpPr>
            <p:nvPr/>
          </p:nvSpPr>
          <p:spPr bwMode="auto">
            <a:xfrm>
              <a:off x="1211" y="3491"/>
              <a:ext cx="1119" cy="5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000058"/>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000">
                  <a:effectLst>
                    <a:outerShdw blurRad="38100" dist="38100" dir="2700000" algn="tl">
                      <a:srgbClr val="000000"/>
                    </a:outerShdw>
                  </a:effectLst>
                </a:rPr>
                <a:t>Reference &amp; Holdings</a:t>
              </a:r>
            </a:p>
          </p:txBody>
        </p:sp>
      </p:grpSp>
    </p:spTree>
    <p:extLst>
      <p:ext uri="{BB962C8B-B14F-4D97-AF65-F5344CB8AC3E}">
        <p14:creationId xmlns:p14="http://schemas.microsoft.com/office/powerpoint/2010/main" val="2205660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308100" y="125413"/>
            <a:ext cx="7378700" cy="692150"/>
          </a:xfrm>
        </p:spPr>
        <p:txBody>
          <a:bodyPr>
            <a:normAutofit fontScale="90000"/>
          </a:bodyPr>
          <a:lstStyle/>
          <a:p>
            <a:r>
              <a:rPr lang="en-US" altLang="en-US"/>
              <a:t>ERM Data Flow</a:t>
            </a:r>
          </a:p>
        </p:txBody>
      </p:sp>
      <p:grpSp>
        <p:nvGrpSpPr>
          <p:cNvPr id="74676" name="Group 948"/>
          <p:cNvGrpSpPr>
            <a:grpSpLocks/>
          </p:cNvGrpSpPr>
          <p:nvPr/>
        </p:nvGrpSpPr>
        <p:grpSpPr bwMode="auto">
          <a:xfrm>
            <a:off x="49213" y="855663"/>
            <a:ext cx="9055100" cy="5232400"/>
            <a:chOff x="31" y="539"/>
            <a:chExt cx="5704" cy="3296"/>
          </a:xfrm>
        </p:grpSpPr>
        <p:grpSp>
          <p:nvGrpSpPr>
            <p:cNvPr id="74615" name="Group 887"/>
            <p:cNvGrpSpPr>
              <a:grpSpLocks/>
            </p:cNvGrpSpPr>
            <p:nvPr/>
          </p:nvGrpSpPr>
          <p:grpSpPr bwMode="auto">
            <a:xfrm>
              <a:off x="2203" y="1228"/>
              <a:ext cx="556" cy="1960"/>
              <a:chOff x="2227" y="1374"/>
              <a:chExt cx="556" cy="1960"/>
            </a:xfrm>
          </p:grpSpPr>
          <p:sp>
            <p:nvSpPr>
              <p:cNvPr id="74522" name="Rectangle 794"/>
              <p:cNvSpPr>
                <a:spLocks noChangeArrowheads="1"/>
              </p:cNvSpPr>
              <p:nvPr/>
            </p:nvSpPr>
            <p:spPr bwMode="auto">
              <a:xfrm>
                <a:off x="2227" y="1374"/>
                <a:ext cx="556" cy="1960"/>
              </a:xfrm>
              <a:prstGeom prst="rect">
                <a:avLst/>
              </a:prstGeom>
              <a:solidFill>
                <a:schemeClr val="bg1">
                  <a:alpha val="60001"/>
                </a:schemeClr>
              </a:solidFill>
              <a:ln w="9525" algn="ctr">
                <a:miter lim="800000"/>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nvGrpSpPr>
              <p:cNvPr id="74544" name="Group 816"/>
              <p:cNvGrpSpPr>
                <a:grpSpLocks/>
              </p:cNvGrpSpPr>
              <p:nvPr/>
            </p:nvGrpSpPr>
            <p:grpSpPr bwMode="auto">
              <a:xfrm>
                <a:off x="2275" y="1471"/>
                <a:ext cx="460" cy="1766"/>
                <a:chOff x="2469" y="1676"/>
                <a:chExt cx="460" cy="1766"/>
              </a:xfrm>
            </p:grpSpPr>
            <p:grpSp>
              <p:nvGrpSpPr>
                <p:cNvPr id="74523" name="Group 795"/>
                <p:cNvGrpSpPr>
                  <a:grpSpLocks/>
                </p:cNvGrpSpPr>
                <p:nvPr/>
              </p:nvGrpSpPr>
              <p:grpSpPr bwMode="auto">
                <a:xfrm>
                  <a:off x="2469" y="1676"/>
                  <a:ext cx="460" cy="193"/>
                  <a:chOff x="3243" y="1483"/>
                  <a:chExt cx="580" cy="218"/>
                </a:xfrm>
              </p:grpSpPr>
              <p:sp>
                <p:nvSpPr>
                  <p:cNvPr id="74524" name="Rectangle 796"/>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25" name="Rectangle 797"/>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Extract</a:t>
                    </a:r>
                  </a:p>
                </p:txBody>
              </p:sp>
            </p:grpSp>
            <p:grpSp>
              <p:nvGrpSpPr>
                <p:cNvPr id="74526" name="Group 798"/>
                <p:cNvGrpSpPr>
                  <a:grpSpLocks/>
                </p:cNvGrpSpPr>
                <p:nvPr/>
              </p:nvGrpSpPr>
              <p:grpSpPr bwMode="auto">
                <a:xfrm>
                  <a:off x="2469" y="1938"/>
                  <a:ext cx="460" cy="193"/>
                  <a:chOff x="3243" y="1483"/>
                  <a:chExt cx="580" cy="218"/>
                </a:xfrm>
              </p:grpSpPr>
              <p:sp>
                <p:nvSpPr>
                  <p:cNvPr id="74527" name="Rectangle 799"/>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28" name="Rectangle 800"/>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Transform</a:t>
                    </a:r>
                  </a:p>
                </p:txBody>
              </p:sp>
            </p:grpSp>
            <p:grpSp>
              <p:nvGrpSpPr>
                <p:cNvPr id="74529" name="Group 801"/>
                <p:cNvGrpSpPr>
                  <a:grpSpLocks/>
                </p:cNvGrpSpPr>
                <p:nvPr/>
              </p:nvGrpSpPr>
              <p:grpSpPr bwMode="auto">
                <a:xfrm>
                  <a:off x="2469" y="2200"/>
                  <a:ext cx="460" cy="193"/>
                  <a:chOff x="3243" y="1483"/>
                  <a:chExt cx="580" cy="218"/>
                </a:xfrm>
              </p:grpSpPr>
              <p:sp>
                <p:nvSpPr>
                  <p:cNvPr id="74530" name="Rectangle 802"/>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31" name="Rectangle 803"/>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Match</a:t>
                    </a:r>
                  </a:p>
                </p:txBody>
              </p:sp>
            </p:grpSp>
            <p:grpSp>
              <p:nvGrpSpPr>
                <p:cNvPr id="74532" name="Group 804"/>
                <p:cNvGrpSpPr>
                  <a:grpSpLocks/>
                </p:cNvGrpSpPr>
                <p:nvPr/>
              </p:nvGrpSpPr>
              <p:grpSpPr bwMode="auto">
                <a:xfrm>
                  <a:off x="2469" y="2462"/>
                  <a:ext cx="460" cy="193"/>
                  <a:chOff x="3243" y="1483"/>
                  <a:chExt cx="580" cy="218"/>
                </a:xfrm>
              </p:grpSpPr>
              <p:sp>
                <p:nvSpPr>
                  <p:cNvPr id="74533" name="Rectangle 805"/>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34" name="Rectangle 806"/>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Filter</a:t>
                    </a:r>
                  </a:p>
                </p:txBody>
              </p:sp>
            </p:grpSp>
            <p:grpSp>
              <p:nvGrpSpPr>
                <p:cNvPr id="74535" name="Group 807"/>
                <p:cNvGrpSpPr>
                  <a:grpSpLocks/>
                </p:cNvGrpSpPr>
                <p:nvPr/>
              </p:nvGrpSpPr>
              <p:grpSpPr bwMode="auto">
                <a:xfrm>
                  <a:off x="2469" y="2724"/>
                  <a:ext cx="460" cy="193"/>
                  <a:chOff x="3243" y="1483"/>
                  <a:chExt cx="580" cy="218"/>
                </a:xfrm>
              </p:grpSpPr>
              <p:sp>
                <p:nvSpPr>
                  <p:cNvPr id="74536" name="Rectangle 808"/>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37" name="Rectangle 809"/>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String Validate</a:t>
                    </a:r>
                  </a:p>
                </p:txBody>
              </p:sp>
            </p:grpSp>
            <p:grpSp>
              <p:nvGrpSpPr>
                <p:cNvPr id="74538" name="Group 810"/>
                <p:cNvGrpSpPr>
                  <a:grpSpLocks/>
                </p:cNvGrpSpPr>
                <p:nvPr/>
              </p:nvGrpSpPr>
              <p:grpSpPr bwMode="auto">
                <a:xfrm>
                  <a:off x="2469" y="2986"/>
                  <a:ext cx="460" cy="193"/>
                  <a:chOff x="3243" y="1483"/>
                  <a:chExt cx="580" cy="218"/>
                </a:xfrm>
              </p:grpSpPr>
              <p:sp>
                <p:nvSpPr>
                  <p:cNvPr id="74539" name="Rectangle 811"/>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40" name="Rectangle 812"/>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Quality Check</a:t>
                    </a:r>
                  </a:p>
                </p:txBody>
              </p:sp>
            </p:grpSp>
            <p:grpSp>
              <p:nvGrpSpPr>
                <p:cNvPr id="74541" name="Group 813"/>
                <p:cNvGrpSpPr>
                  <a:grpSpLocks/>
                </p:cNvGrpSpPr>
                <p:nvPr/>
              </p:nvGrpSpPr>
              <p:grpSpPr bwMode="auto">
                <a:xfrm>
                  <a:off x="2469" y="3249"/>
                  <a:ext cx="460" cy="193"/>
                  <a:chOff x="3243" y="1483"/>
                  <a:chExt cx="580" cy="218"/>
                </a:xfrm>
              </p:grpSpPr>
              <p:sp>
                <p:nvSpPr>
                  <p:cNvPr id="74542" name="Rectangle 814"/>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43" name="Rectangle 815"/>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Load</a:t>
                    </a:r>
                  </a:p>
                </p:txBody>
              </p:sp>
            </p:grpSp>
          </p:grpSp>
        </p:grpSp>
        <p:cxnSp>
          <p:nvCxnSpPr>
            <p:cNvPr id="74666" name="AutoShape 938"/>
            <p:cNvCxnSpPr>
              <a:cxnSpLocks noChangeShapeType="1"/>
              <a:stCxn id="74522" idx="3"/>
              <a:endCxn id="74549" idx="1"/>
            </p:cNvCxnSpPr>
            <p:nvPr/>
          </p:nvCxnSpPr>
          <p:spPr bwMode="auto">
            <a:xfrm>
              <a:off x="2759" y="2208"/>
              <a:ext cx="266" cy="0"/>
            </a:xfrm>
            <a:prstGeom prst="straightConnector1">
              <a:avLst/>
            </a:prstGeom>
            <a:noFill/>
            <a:ln w="9525">
              <a:solidFill>
                <a:srgbClr val="0000FF"/>
              </a:solidFill>
              <a:round/>
              <a:headEnd/>
              <a:tailEnd type="stealth" w="med" len="me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4548" name="Group 820"/>
            <p:cNvGrpSpPr>
              <a:grpSpLocks/>
            </p:cNvGrpSpPr>
            <p:nvPr/>
          </p:nvGrpSpPr>
          <p:grpSpPr bwMode="auto">
            <a:xfrm>
              <a:off x="49" y="1337"/>
              <a:ext cx="1476" cy="1576"/>
              <a:chOff x="122" y="1749"/>
              <a:chExt cx="1476" cy="1576"/>
            </a:xfrm>
          </p:grpSpPr>
          <p:grpSp>
            <p:nvGrpSpPr>
              <p:cNvPr id="74520" name="Group 792"/>
              <p:cNvGrpSpPr>
                <a:grpSpLocks/>
              </p:cNvGrpSpPr>
              <p:nvPr/>
            </p:nvGrpSpPr>
            <p:grpSpPr bwMode="auto">
              <a:xfrm>
                <a:off x="122" y="1749"/>
                <a:ext cx="1476" cy="1576"/>
                <a:chOff x="122" y="1749"/>
                <a:chExt cx="1476" cy="1576"/>
              </a:xfrm>
            </p:grpSpPr>
            <p:sp>
              <p:nvSpPr>
                <p:cNvPr id="73802" name="Line 74"/>
                <p:cNvSpPr>
                  <a:spLocks noChangeShapeType="1"/>
                </p:cNvSpPr>
                <p:nvPr/>
              </p:nvSpPr>
              <p:spPr bwMode="auto">
                <a:xfrm>
                  <a:off x="122" y="1749"/>
                  <a:ext cx="1476" cy="0"/>
                </a:xfrm>
                <a:prstGeom prst="line">
                  <a:avLst/>
                </a:prstGeom>
                <a:noFill/>
                <a:ln w="12700" cap="sq">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03" name="Line 75"/>
                <p:cNvSpPr>
                  <a:spLocks noChangeShapeType="1"/>
                </p:cNvSpPr>
                <p:nvPr/>
              </p:nvSpPr>
              <p:spPr bwMode="auto">
                <a:xfrm>
                  <a:off x="122" y="2190"/>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04" name="Line 76"/>
                <p:cNvSpPr>
                  <a:spLocks noChangeShapeType="1"/>
                </p:cNvSpPr>
                <p:nvPr/>
              </p:nvSpPr>
              <p:spPr bwMode="auto">
                <a:xfrm>
                  <a:off x="122" y="2271"/>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05" name="Line 77"/>
                <p:cNvSpPr>
                  <a:spLocks noChangeShapeType="1"/>
                </p:cNvSpPr>
                <p:nvPr/>
              </p:nvSpPr>
              <p:spPr bwMode="auto">
                <a:xfrm>
                  <a:off x="122" y="2352"/>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06" name="Line 78"/>
                <p:cNvSpPr>
                  <a:spLocks noChangeShapeType="1"/>
                </p:cNvSpPr>
                <p:nvPr/>
              </p:nvSpPr>
              <p:spPr bwMode="auto">
                <a:xfrm>
                  <a:off x="122" y="2433"/>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07" name="Line 79"/>
                <p:cNvSpPr>
                  <a:spLocks noChangeShapeType="1"/>
                </p:cNvSpPr>
                <p:nvPr/>
              </p:nvSpPr>
              <p:spPr bwMode="auto">
                <a:xfrm>
                  <a:off x="122" y="2514"/>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08" name="Line 80"/>
                <p:cNvSpPr>
                  <a:spLocks noChangeShapeType="1"/>
                </p:cNvSpPr>
                <p:nvPr/>
              </p:nvSpPr>
              <p:spPr bwMode="auto">
                <a:xfrm>
                  <a:off x="122" y="2595"/>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09" name="Line 81"/>
                <p:cNvSpPr>
                  <a:spLocks noChangeShapeType="1"/>
                </p:cNvSpPr>
                <p:nvPr/>
              </p:nvSpPr>
              <p:spPr bwMode="auto">
                <a:xfrm>
                  <a:off x="122" y="2677"/>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10" name="Line 82"/>
                <p:cNvSpPr>
                  <a:spLocks noChangeShapeType="1"/>
                </p:cNvSpPr>
                <p:nvPr/>
              </p:nvSpPr>
              <p:spPr bwMode="auto">
                <a:xfrm>
                  <a:off x="122" y="2757"/>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11" name="Line 83"/>
                <p:cNvSpPr>
                  <a:spLocks noChangeShapeType="1"/>
                </p:cNvSpPr>
                <p:nvPr/>
              </p:nvSpPr>
              <p:spPr bwMode="auto">
                <a:xfrm>
                  <a:off x="122" y="2839"/>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12" name="Line 84"/>
                <p:cNvSpPr>
                  <a:spLocks noChangeShapeType="1"/>
                </p:cNvSpPr>
                <p:nvPr/>
              </p:nvSpPr>
              <p:spPr bwMode="auto">
                <a:xfrm>
                  <a:off x="122" y="2920"/>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13" name="Line 85"/>
                <p:cNvSpPr>
                  <a:spLocks noChangeShapeType="1"/>
                </p:cNvSpPr>
                <p:nvPr/>
              </p:nvSpPr>
              <p:spPr bwMode="auto">
                <a:xfrm>
                  <a:off x="122" y="3001"/>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14" name="Line 86"/>
                <p:cNvSpPr>
                  <a:spLocks noChangeShapeType="1"/>
                </p:cNvSpPr>
                <p:nvPr/>
              </p:nvSpPr>
              <p:spPr bwMode="auto">
                <a:xfrm>
                  <a:off x="122" y="3082"/>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15" name="Line 87"/>
                <p:cNvSpPr>
                  <a:spLocks noChangeShapeType="1"/>
                </p:cNvSpPr>
                <p:nvPr/>
              </p:nvSpPr>
              <p:spPr bwMode="auto">
                <a:xfrm>
                  <a:off x="122" y="3163"/>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16" name="Line 88"/>
                <p:cNvSpPr>
                  <a:spLocks noChangeShapeType="1"/>
                </p:cNvSpPr>
                <p:nvPr/>
              </p:nvSpPr>
              <p:spPr bwMode="auto">
                <a:xfrm>
                  <a:off x="122" y="3244"/>
                  <a:ext cx="1476" cy="0"/>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17" name="Line 89"/>
                <p:cNvSpPr>
                  <a:spLocks noChangeShapeType="1"/>
                </p:cNvSpPr>
                <p:nvPr/>
              </p:nvSpPr>
              <p:spPr bwMode="auto">
                <a:xfrm>
                  <a:off x="122" y="3325"/>
                  <a:ext cx="1476" cy="0"/>
                </a:xfrm>
                <a:prstGeom prst="line">
                  <a:avLst/>
                </a:prstGeom>
                <a:noFill/>
                <a:ln w="12700" cap="sq">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18" name="Line 90"/>
                <p:cNvSpPr>
                  <a:spLocks noChangeShapeType="1"/>
                </p:cNvSpPr>
                <p:nvPr/>
              </p:nvSpPr>
              <p:spPr bwMode="auto">
                <a:xfrm>
                  <a:off x="122" y="1749"/>
                  <a:ext cx="0" cy="1576"/>
                </a:xfrm>
                <a:prstGeom prst="line">
                  <a:avLst/>
                </a:prstGeom>
                <a:noFill/>
                <a:ln w="12700" cap="sq">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19" name="Line 91"/>
                <p:cNvSpPr>
                  <a:spLocks noChangeShapeType="1"/>
                </p:cNvSpPr>
                <p:nvPr/>
              </p:nvSpPr>
              <p:spPr bwMode="auto">
                <a:xfrm>
                  <a:off x="1114" y="1749"/>
                  <a:ext cx="0" cy="441"/>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20" name="Line 92"/>
                <p:cNvSpPr>
                  <a:spLocks noChangeShapeType="1"/>
                </p:cNvSpPr>
                <p:nvPr/>
              </p:nvSpPr>
              <p:spPr bwMode="auto">
                <a:xfrm>
                  <a:off x="1235" y="1749"/>
                  <a:ext cx="0" cy="441"/>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21" name="Line 93"/>
                <p:cNvSpPr>
                  <a:spLocks noChangeShapeType="1"/>
                </p:cNvSpPr>
                <p:nvPr/>
              </p:nvSpPr>
              <p:spPr bwMode="auto">
                <a:xfrm>
                  <a:off x="1356" y="1749"/>
                  <a:ext cx="0" cy="441"/>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22" name="Line 94"/>
                <p:cNvSpPr>
                  <a:spLocks noChangeShapeType="1"/>
                </p:cNvSpPr>
                <p:nvPr/>
              </p:nvSpPr>
              <p:spPr bwMode="auto">
                <a:xfrm>
                  <a:off x="1598" y="1749"/>
                  <a:ext cx="0" cy="1576"/>
                </a:xfrm>
                <a:prstGeom prst="line">
                  <a:avLst/>
                </a:prstGeom>
                <a:noFill/>
                <a:ln w="12700" cap="sq">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35" name="Line 107"/>
                <p:cNvSpPr>
                  <a:spLocks noChangeShapeType="1"/>
                </p:cNvSpPr>
                <p:nvPr/>
              </p:nvSpPr>
              <p:spPr bwMode="auto">
                <a:xfrm>
                  <a:off x="1477" y="1749"/>
                  <a:ext cx="0" cy="441"/>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76" name="Line 148"/>
                <p:cNvSpPr>
                  <a:spLocks noChangeShapeType="1"/>
                </p:cNvSpPr>
                <p:nvPr/>
              </p:nvSpPr>
              <p:spPr bwMode="auto">
                <a:xfrm>
                  <a:off x="1114" y="2271"/>
                  <a:ext cx="0" cy="486"/>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78" name="Line 150"/>
                <p:cNvSpPr>
                  <a:spLocks noChangeShapeType="1"/>
                </p:cNvSpPr>
                <p:nvPr/>
              </p:nvSpPr>
              <p:spPr bwMode="auto">
                <a:xfrm>
                  <a:off x="1235" y="2271"/>
                  <a:ext cx="0" cy="486"/>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80" name="Line 152"/>
                <p:cNvSpPr>
                  <a:spLocks noChangeShapeType="1"/>
                </p:cNvSpPr>
                <p:nvPr/>
              </p:nvSpPr>
              <p:spPr bwMode="auto">
                <a:xfrm>
                  <a:off x="1356" y="2271"/>
                  <a:ext cx="0" cy="486"/>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82" name="Line 154"/>
                <p:cNvSpPr>
                  <a:spLocks noChangeShapeType="1"/>
                </p:cNvSpPr>
                <p:nvPr/>
              </p:nvSpPr>
              <p:spPr bwMode="auto">
                <a:xfrm>
                  <a:off x="1477" y="2271"/>
                  <a:ext cx="0" cy="486"/>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89" name="Line 161"/>
                <p:cNvSpPr>
                  <a:spLocks noChangeShapeType="1"/>
                </p:cNvSpPr>
                <p:nvPr/>
              </p:nvSpPr>
              <p:spPr bwMode="auto">
                <a:xfrm>
                  <a:off x="1114" y="2839"/>
                  <a:ext cx="0" cy="486"/>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91" name="Line 163"/>
                <p:cNvSpPr>
                  <a:spLocks noChangeShapeType="1"/>
                </p:cNvSpPr>
                <p:nvPr/>
              </p:nvSpPr>
              <p:spPr bwMode="auto">
                <a:xfrm>
                  <a:off x="1235" y="2839"/>
                  <a:ext cx="0" cy="486"/>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93" name="Line 165"/>
                <p:cNvSpPr>
                  <a:spLocks noChangeShapeType="1"/>
                </p:cNvSpPr>
                <p:nvPr/>
              </p:nvSpPr>
              <p:spPr bwMode="auto">
                <a:xfrm>
                  <a:off x="1356" y="2839"/>
                  <a:ext cx="0" cy="486"/>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sp>
              <p:nvSpPr>
                <p:cNvPr id="73895" name="Line 167"/>
                <p:cNvSpPr>
                  <a:spLocks noChangeShapeType="1"/>
                </p:cNvSpPr>
                <p:nvPr/>
              </p:nvSpPr>
              <p:spPr bwMode="auto">
                <a:xfrm>
                  <a:off x="1477" y="2839"/>
                  <a:ext cx="0" cy="486"/>
                </a:xfrm>
                <a:prstGeom prst="line">
                  <a:avLst/>
                </a:prstGeom>
                <a:noFill/>
                <a:ln w="12700">
                  <a:solidFill>
                    <a:schemeClr val="bg1"/>
                  </a:solidFill>
                  <a:round/>
                  <a:headEnd/>
                  <a:tailEnd/>
                </a:ln>
                <a:effectLst/>
                <a:scene3d>
                  <a:camera prst="legacyObliqueTopRight"/>
                  <a:lightRig rig="legacyFlat3" dir="b"/>
                </a:scene3d>
                <a:sp3d extrusionH="365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p>
                  <a:endParaRPr lang="en-US"/>
                </a:p>
              </p:txBody>
            </p:sp>
          </p:grpSp>
          <p:sp>
            <p:nvSpPr>
              <p:cNvPr id="73862" name="Rectangle 134"/>
              <p:cNvSpPr>
                <a:spLocks noChangeArrowheads="1"/>
              </p:cNvSpPr>
              <p:nvPr/>
            </p:nvSpPr>
            <p:spPr bwMode="auto">
              <a:xfrm>
                <a:off x="1356" y="3244"/>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860" name="Rectangle 132"/>
              <p:cNvSpPr>
                <a:spLocks noChangeArrowheads="1"/>
              </p:cNvSpPr>
              <p:nvPr/>
            </p:nvSpPr>
            <p:spPr bwMode="auto">
              <a:xfrm>
                <a:off x="1356" y="3163"/>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858" name="Rectangle 130"/>
              <p:cNvSpPr>
                <a:spLocks noChangeArrowheads="1"/>
              </p:cNvSpPr>
              <p:nvPr/>
            </p:nvSpPr>
            <p:spPr bwMode="auto">
              <a:xfrm>
                <a:off x="1356" y="3082"/>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856" name="Rectangle 128"/>
              <p:cNvSpPr>
                <a:spLocks noChangeArrowheads="1"/>
              </p:cNvSpPr>
              <p:nvPr/>
            </p:nvSpPr>
            <p:spPr bwMode="auto">
              <a:xfrm>
                <a:off x="1356" y="3001"/>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854" name="Rectangle 126"/>
              <p:cNvSpPr>
                <a:spLocks noChangeArrowheads="1"/>
              </p:cNvSpPr>
              <p:nvPr/>
            </p:nvSpPr>
            <p:spPr bwMode="auto">
              <a:xfrm>
                <a:off x="1356" y="2920"/>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852" name="Rectangle 124"/>
              <p:cNvSpPr>
                <a:spLocks noChangeArrowheads="1"/>
              </p:cNvSpPr>
              <p:nvPr/>
            </p:nvSpPr>
            <p:spPr bwMode="auto">
              <a:xfrm>
                <a:off x="1356" y="2839"/>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801" name="Rectangle 73"/>
              <p:cNvSpPr>
                <a:spLocks noChangeArrowheads="1"/>
              </p:cNvSpPr>
              <p:nvPr/>
            </p:nvSpPr>
            <p:spPr bwMode="auto">
              <a:xfrm>
                <a:off x="1477" y="3244"/>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800" name="Rectangle 72"/>
              <p:cNvSpPr>
                <a:spLocks noChangeArrowheads="1"/>
              </p:cNvSpPr>
              <p:nvPr/>
            </p:nvSpPr>
            <p:spPr bwMode="auto">
              <a:xfrm>
                <a:off x="1235" y="3244"/>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99" name="Rectangle 71"/>
              <p:cNvSpPr>
                <a:spLocks noChangeArrowheads="1"/>
              </p:cNvSpPr>
              <p:nvPr/>
            </p:nvSpPr>
            <p:spPr bwMode="auto">
              <a:xfrm>
                <a:off x="1114" y="3244"/>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98" name="Rectangle 70"/>
              <p:cNvSpPr>
                <a:spLocks noChangeArrowheads="1"/>
              </p:cNvSpPr>
              <p:nvPr/>
            </p:nvSpPr>
            <p:spPr bwMode="auto">
              <a:xfrm>
                <a:off x="122" y="3244"/>
                <a:ext cx="992"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Reuters</a:t>
                </a:r>
              </a:p>
            </p:txBody>
          </p:sp>
          <p:sp>
            <p:nvSpPr>
              <p:cNvPr id="73797" name="Rectangle 69"/>
              <p:cNvSpPr>
                <a:spLocks noChangeArrowheads="1"/>
              </p:cNvSpPr>
              <p:nvPr/>
            </p:nvSpPr>
            <p:spPr bwMode="auto">
              <a:xfrm>
                <a:off x="1477" y="3163"/>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96" name="Rectangle 68"/>
              <p:cNvSpPr>
                <a:spLocks noChangeArrowheads="1"/>
              </p:cNvSpPr>
              <p:nvPr/>
            </p:nvSpPr>
            <p:spPr bwMode="auto">
              <a:xfrm>
                <a:off x="1235" y="3163"/>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95" name="Rectangle 67"/>
              <p:cNvSpPr>
                <a:spLocks noChangeArrowheads="1"/>
              </p:cNvSpPr>
              <p:nvPr/>
            </p:nvSpPr>
            <p:spPr bwMode="auto">
              <a:xfrm>
                <a:off x="1114" y="3163"/>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94" name="Rectangle 66"/>
              <p:cNvSpPr>
                <a:spLocks noChangeArrowheads="1"/>
              </p:cNvSpPr>
              <p:nvPr/>
            </p:nvSpPr>
            <p:spPr bwMode="auto">
              <a:xfrm>
                <a:off x="122" y="3163"/>
                <a:ext cx="992"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Bloomberg</a:t>
                </a:r>
              </a:p>
            </p:txBody>
          </p:sp>
          <p:sp>
            <p:nvSpPr>
              <p:cNvPr id="73793" name="Rectangle 65"/>
              <p:cNvSpPr>
                <a:spLocks noChangeArrowheads="1"/>
              </p:cNvSpPr>
              <p:nvPr/>
            </p:nvSpPr>
            <p:spPr bwMode="auto">
              <a:xfrm>
                <a:off x="1477" y="3082"/>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92" name="Rectangle 64"/>
              <p:cNvSpPr>
                <a:spLocks noChangeArrowheads="1"/>
              </p:cNvSpPr>
              <p:nvPr/>
            </p:nvSpPr>
            <p:spPr bwMode="auto">
              <a:xfrm>
                <a:off x="1235" y="3082"/>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91" name="Rectangle 63"/>
              <p:cNvSpPr>
                <a:spLocks noChangeArrowheads="1"/>
              </p:cNvSpPr>
              <p:nvPr/>
            </p:nvSpPr>
            <p:spPr bwMode="auto">
              <a:xfrm>
                <a:off x="1114" y="3082"/>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90" name="Rectangle 62"/>
              <p:cNvSpPr>
                <a:spLocks noChangeArrowheads="1"/>
              </p:cNvSpPr>
              <p:nvPr/>
            </p:nvSpPr>
            <p:spPr bwMode="auto">
              <a:xfrm>
                <a:off x="122" y="3082"/>
                <a:ext cx="992"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Fitch Ratings</a:t>
                </a:r>
              </a:p>
            </p:txBody>
          </p:sp>
          <p:sp>
            <p:nvSpPr>
              <p:cNvPr id="73789" name="Rectangle 61"/>
              <p:cNvSpPr>
                <a:spLocks noChangeArrowheads="1"/>
              </p:cNvSpPr>
              <p:nvPr/>
            </p:nvSpPr>
            <p:spPr bwMode="auto">
              <a:xfrm>
                <a:off x="1477" y="3001"/>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88" name="Rectangle 60"/>
              <p:cNvSpPr>
                <a:spLocks noChangeArrowheads="1"/>
              </p:cNvSpPr>
              <p:nvPr/>
            </p:nvSpPr>
            <p:spPr bwMode="auto">
              <a:xfrm>
                <a:off x="1235" y="3001"/>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87" name="Rectangle 59"/>
              <p:cNvSpPr>
                <a:spLocks noChangeArrowheads="1"/>
              </p:cNvSpPr>
              <p:nvPr/>
            </p:nvSpPr>
            <p:spPr bwMode="auto">
              <a:xfrm>
                <a:off x="1114" y="3001"/>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86" name="Rectangle 58"/>
              <p:cNvSpPr>
                <a:spLocks noChangeArrowheads="1"/>
              </p:cNvSpPr>
              <p:nvPr/>
            </p:nvSpPr>
            <p:spPr bwMode="auto">
              <a:xfrm>
                <a:off x="122" y="3001"/>
                <a:ext cx="992"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Standard &amp; Poors</a:t>
                </a:r>
              </a:p>
            </p:txBody>
          </p:sp>
          <p:sp>
            <p:nvSpPr>
              <p:cNvPr id="73785" name="Rectangle 57"/>
              <p:cNvSpPr>
                <a:spLocks noChangeArrowheads="1"/>
              </p:cNvSpPr>
              <p:nvPr/>
            </p:nvSpPr>
            <p:spPr bwMode="auto">
              <a:xfrm>
                <a:off x="1477" y="2920"/>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84" name="Rectangle 56"/>
              <p:cNvSpPr>
                <a:spLocks noChangeArrowheads="1"/>
              </p:cNvSpPr>
              <p:nvPr/>
            </p:nvSpPr>
            <p:spPr bwMode="auto">
              <a:xfrm>
                <a:off x="1235" y="2920"/>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83" name="Rectangle 55"/>
              <p:cNvSpPr>
                <a:spLocks noChangeArrowheads="1"/>
              </p:cNvSpPr>
              <p:nvPr/>
            </p:nvSpPr>
            <p:spPr bwMode="auto">
              <a:xfrm>
                <a:off x="1114" y="2920"/>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82" name="Rectangle 54"/>
              <p:cNvSpPr>
                <a:spLocks noChangeArrowheads="1"/>
              </p:cNvSpPr>
              <p:nvPr/>
            </p:nvSpPr>
            <p:spPr bwMode="auto">
              <a:xfrm>
                <a:off x="122" y="2920"/>
                <a:ext cx="992"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Dun &amp; Bradstreet</a:t>
                </a:r>
              </a:p>
            </p:txBody>
          </p:sp>
          <p:sp>
            <p:nvSpPr>
              <p:cNvPr id="73781" name="Rectangle 53"/>
              <p:cNvSpPr>
                <a:spLocks noChangeArrowheads="1"/>
              </p:cNvSpPr>
              <p:nvPr/>
            </p:nvSpPr>
            <p:spPr bwMode="auto">
              <a:xfrm>
                <a:off x="1477" y="2839"/>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80" name="Rectangle 52"/>
              <p:cNvSpPr>
                <a:spLocks noChangeArrowheads="1"/>
              </p:cNvSpPr>
              <p:nvPr/>
            </p:nvSpPr>
            <p:spPr bwMode="auto">
              <a:xfrm>
                <a:off x="1235" y="2839"/>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79" name="Rectangle 51"/>
              <p:cNvSpPr>
                <a:spLocks noChangeArrowheads="1"/>
              </p:cNvSpPr>
              <p:nvPr/>
            </p:nvSpPr>
            <p:spPr bwMode="auto">
              <a:xfrm>
                <a:off x="1114" y="2839"/>
                <a:ext cx="121"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78" name="Rectangle 50"/>
              <p:cNvSpPr>
                <a:spLocks noChangeArrowheads="1"/>
              </p:cNvSpPr>
              <p:nvPr/>
            </p:nvSpPr>
            <p:spPr bwMode="auto">
              <a:xfrm>
                <a:off x="122" y="2839"/>
                <a:ext cx="992" cy="81"/>
              </a:xfrm>
              <a:prstGeom prst="rect">
                <a:avLst/>
              </a:prstGeom>
              <a:gradFill rotWithShape="1">
                <a:gsLst>
                  <a:gs pos="0">
                    <a:srgbClr val="969696">
                      <a:alpha val="80000"/>
                    </a:srgbClr>
                  </a:gs>
                  <a:gs pos="100000">
                    <a:srgbClr val="C0C0C0">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RiskMetrics Group</a:t>
                </a:r>
              </a:p>
            </p:txBody>
          </p:sp>
          <p:sp>
            <p:nvSpPr>
              <p:cNvPr id="73774" name="Rectangle 46"/>
              <p:cNvSpPr>
                <a:spLocks noChangeArrowheads="1"/>
              </p:cNvSpPr>
              <p:nvPr/>
            </p:nvSpPr>
            <p:spPr bwMode="auto">
              <a:xfrm>
                <a:off x="122" y="2759"/>
                <a:ext cx="1476" cy="82"/>
              </a:xfrm>
              <a:prstGeom prst="rect">
                <a:avLst/>
              </a:prstGeom>
              <a:gradFill rotWithShape="1">
                <a:gsLst>
                  <a:gs pos="0">
                    <a:srgbClr val="F7A941">
                      <a:gamma/>
                      <a:shade val="46275"/>
                      <a:invGamma/>
                      <a:alpha val="80000"/>
                    </a:srgbClr>
                  </a:gs>
                  <a:gs pos="100000">
                    <a:srgbClr val="F7A941">
                      <a:alpha val="60001"/>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b="1">
                    <a:effectLst>
                      <a:outerShdw blurRad="38100" dist="38100" dir="2700000" algn="tl">
                        <a:srgbClr val="000000"/>
                      </a:outerShdw>
                    </a:effectLst>
                    <a:latin typeface="Trebuchet MS" pitchFamily="34" charset="0"/>
                  </a:rPr>
                  <a:t>External</a:t>
                </a:r>
              </a:p>
            </p:txBody>
          </p:sp>
          <p:sp>
            <p:nvSpPr>
              <p:cNvPr id="73773" name="Rectangle 45"/>
              <p:cNvSpPr>
                <a:spLocks noChangeArrowheads="1"/>
              </p:cNvSpPr>
              <p:nvPr/>
            </p:nvSpPr>
            <p:spPr bwMode="auto">
              <a:xfrm>
                <a:off x="1477" y="2677"/>
                <a:ext cx="121" cy="80"/>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72" name="Rectangle 44"/>
              <p:cNvSpPr>
                <a:spLocks noChangeArrowheads="1"/>
              </p:cNvSpPr>
              <p:nvPr/>
            </p:nvSpPr>
            <p:spPr bwMode="auto">
              <a:xfrm>
                <a:off x="1235" y="2677"/>
                <a:ext cx="121" cy="80"/>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71" name="Rectangle 43"/>
              <p:cNvSpPr>
                <a:spLocks noChangeArrowheads="1"/>
              </p:cNvSpPr>
              <p:nvPr/>
            </p:nvSpPr>
            <p:spPr bwMode="auto">
              <a:xfrm>
                <a:off x="1114" y="2677"/>
                <a:ext cx="121" cy="80"/>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70" name="Rectangle 42"/>
              <p:cNvSpPr>
                <a:spLocks noChangeArrowheads="1"/>
              </p:cNvSpPr>
              <p:nvPr/>
            </p:nvSpPr>
            <p:spPr bwMode="auto">
              <a:xfrm>
                <a:off x="122" y="2677"/>
                <a:ext cx="992" cy="80"/>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Retirement &amp; Asset Management</a:t>
                </a:r>
              </a:p>
            </p:txBody>
          </p:sp>
          <p:sp>
            <p:nvSpPr>
              <p:cNvPr id="73769" name="Rectangle 41"/>
              <p:cNvSpPr>
                <a:spLocks noChangeArrowheads="1"/>
              </p:cNvSpPr>
              <p:nvPr/>
            </p:nvSpPr>
            <p:spPr bwMode="auto">
              <a:xfrm>
                <a:off x="1477" y="2595"/>
                <a:ext cx="121" cy="82"/>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68" name="Rectangle 40"/>
              <p:cNvSpPr>
                <a:spLocks noChangeArrowheads="1"/>
              </p:cNvSpPr>
              <p:nvPr/>
            </p:nvSpPr>
            <p:spPr bwMode="auto">
              <a:xfrm>
                <a:off x="1235" y="2595"/>
                <a:ext cx="121" cy="82"/>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67" name="Rectangle 39"/>
              <p:cNvSpPr>
                <a:spLocks noChangeArrowheads="1"/>
              </p:cNvSpPr>
              <p:nvPr/>
            </p:nvSpPr>
            <p:spPr bwMode="auto">
              <a:xfrm>
                <a:off x="1114" y="2595"/>
                <a:ext cx="121" cy="82"/>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66" name="Rectangle 38"/>
              <p:cNvSpPr>
                <a:spLocks noChangeArrowheads="1"/>
              </p:cNvSpPr>
              <p:nvPr/>
            </p:nvSpPr>
            <p:spPr bwMode="auto">
              <a:xfrm>
                <a:off x="122" y="2595"/>
                <a:ext cx="992" cy="82"/>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Life Insurance &amp; Annuities</a:t>
                </a:r>
              </a:p>
            </p:txBody>
          </p:sp>
          <p:sp>
            <p:nvSpPr>
              <p:cNvPr id="73765" name="Rectangle 37"/>
              <p:cNvSpPr>
                <a:spLocks noChangeArrowheads="1"/>
              </p:cNvSpPr>
              <p:nvPr/>
            </p:nvSpPr>
            <p:spPr bwMode="auto">
              <a:xfrm>
                <a:off x="1477" y="2514"/>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64" name="Rectangle 36"/>
              <p:cNvSpPr>
                <a:spLocks noChangeArrowheads="1"/>
              </p:cNvSpPr>
              <p:nvPr/>
            </p:nvSpPr>
            <p:spPr bwMode="auto">
              <a:xfrm>
                <a:off x="1235" y="2514"/>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63" name="Rectangle 35"/>
              <p:cNvSpPr>
                <a:spLocks noChangeArrowheads="1"/>
              </p:cNvSpPr>
              <p:nvPr/>
            </p:nvSpPr>
            <p:spPr bwMode="auto">
              <a:xfrm>
                <a:off x="1114" y="2514"/>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62" name="Rectangle 34"/>
              <p:cNvSpPr>
                <a:spLocks noChangeArrowheads="1"/>
              </p:cNvSpPr>
              <p:nvPr/>
            </p:nvSpPr>
            <p:spPr bwMode="auto">
              <a:xfrm>
                <a:off x="122" y="2514"/>
                <a:ext cx="992"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Foreign General Insurance</a:t>
                </a:r>
              </a:p>
            </p:txBody>
          </p:sp>
          <p:sp>
            <p:nvSpPr>
              <p:cNvPr id="73761" name="Rectangle 33"/>
              <p:cNvSpPr>
                <a:spLocks noChangeArrowheads="1"/>
              </p:cNvSpPr>
              <p:nvPr/>
            </p:nvSpPr>
            <p:spPr bwMode="auto">
              <a:xfrm>
                <a:off x="1477" y="2433"/>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60" name="Rectangle 32"/>
              <p:cNvSpPr>
                <a:spLocks noChangeArrowheads="1"/>
              </p:cNvSpPr>
              <p:nvPr/>
            </p:nvSpPr>
            <p:spPr bwMode="auto">
              <a:xfrm>
                <a:off x="1235" y="2433"/>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59" name="Rectangle 31"/>
              <p:cNvSpPr>
                <a:spLocks noChangeArrowheads="1"/>
              </p:cNvSpPr>
              <p:nvPr/>
            </p:nvSpPr>
            <p:spPr bwMode="auto">
              <a:xfrm>
                <a:off x="1114" y="2433"/>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58" name="Rectangle 30"/>
              <p:cNvSpPr>
                <a:spLocks noChangeArrowheads="1"/>
              </p:cNvSpPr>
              <p:nvPr/>
            </p:nvSpPr>
            <p:spPr bwMode="auto">
              <a:xfrm>
                <a:off x="122" y="2433"/>
                <a:ext cx="992"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Financial Services</a:t>
                </a:r>
              </a:p>
            </p:txBody>
          </p:sp>
          <p:sp>
            <p:nvSpPr>
              <p:cNvPr id="73757" name="Rectangle 29"/>
              <p:cNvSpPr>
                <a:spLocks noChangeArrowheads="1"/>
              </p:cNvSpPr>
              <p:nvPr/>
            </p:nvSpPr>
            <p:spPr bwMode="auto">
              <a:xfrm>
                <a:off x="1477" y="2352"/>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56" name="Rectangle 28"/>
              <p:cNvSpPr>
                <a:spLocks noChangeArrowheads="1"/>
              </p:cNvSpPr>
              <p:nvPr/>
            </p:nvSpPr>
            <p:spPr bwMode="auto">
              <a:xfrm>
                <a:off x="1235" y="2352"/>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55" name="Rectangle 27"/>
              <p:cNvSpPr>
                <a:spLocks noChangeArrowheads="1"/>
              </p:cNvSpPr>
              <p:nvPr/>
            </p:nvSpPr>
            <p:spPr bwMode="auto">
              <a:xfrm>
                <a:off x="1114" y="2352"/>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54" name="Rectangle 26"/>
              <p:cNvSpPr>
                <a:spLocks noChangeArrowheads="1"/>
              </p:cNvSpPr>
              <p:nvPr/>
            </p:nvSpPr>
            <p:spPr bwMode="auto">
              <a:xfrm>
                <a:off x="122" y="2352"/>
                <a:ext cx="992"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Domestic General Insurance</a:t>
                </a:r>
              </a:p>
            </p:txBody>
          </p:sp>
          <p:sp>
            <p:nvSpPr>
              <p:cNvPr id="73753" name="Rectangle 25"/>
              <p:cNvSpPr>
                <a:spLocks noChangeArrowheads="1"/>
              </p:cNvSpPr>
              <p:nvPr/>
            </p:nvSpPr>
            <p:spPr bwMode="auto">
              <a:xfrm>
                <a:off x="1477" y="2271"/>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52" name="Rectangle 24"/>
              <p:cNvSpPr>
                <a:spLocks noChangeArrowheads="1"/>
              </p:cNvSpPr>
              <p:nvPr/>
            </p:nvSpPr>
            <p:spPr bwMode="auto">
              <a:xfrm>
                <a:off x="1235" y="2271"/>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51" name="Rectangle 23"/>
              <p:cNvSpPr>
                <a:spLocks noChangeArrowheads="1"/>
              </p:cNvSpPr>
              <p:nvPr/>
            </p:nvSpPr>
            <p:spPr bwMode="auto">
              <a:xfrm>
                <a:off x="1114" y="2271"/>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750" name="Rectangle 22"/>
              <p:cNvSpPr>
                <a:spLocks noChangeArrowheads="1"/>
              </p:cNvSpPr>
              <p:nvPr/>
            </p:nvSpPr>
            <p:spPr bwMode="auto">
              <a:xfrm>
                <a:off x="122" y="2271"/>
                <a:ext cx="992"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r">
                  <a:lnSpc>
                    <a:spcPct val="100000"/>
                  </a:lnSpc>
                  <a:buFont typeface="Wingdings" pitchFamily="2" charset="2"/>
                  <a:buNone/>
                </a:pPr>
                <a:r>
                  <a:rPr lang="en-US" altLang="en-US" sz="800">
                    <a:effectLst>
                      <a:outerShdw blurRad="38100" dist="38100" dir="2700000" algn="tl">
                        <a:srgbClr val="000000"/>
                      </a:outerShdw>
                    </a:effectLst>
                    <a:latin typeface="Trebuchet MS" pitchFamily="34" charset="0"/>
                  </a:rPr>
                  <a:t>Corporate Services</a:t>
                </a:r>
              </a:p>
            </p:txBody>
          </p:sp>
          <p:sp>
            <p:nvSpPr>
              <p:cNvPr id="73848" name="Rectangle 120"/>
              <p:cNvSpPr>
                <a:spLocks noChangeArrowheads="1"/>
              </p:cNvSpPr>
              <p:nvPr/>
            </p:nvSpPr>
            <p:spPr bwMode="auto">
              <a:xfrm>
                <a:off x="1356" y="2677"/>
                <a:ext cx="121" cy="80"/>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846" name="Rectangle 118"/>
              <p:cNvSpPr>
                <a:spLocks noChangeArrowheads="1"/>
              </p:cNvSpPr>
              <p:nvPr/>
            </p:nvSpPr>
            <p:spPr bwMode="auto">
              <a:xfrm>
                <a:off x="1356" y="2595"/>
                <a:ext cx="121" cy="82"/>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844" name="Rectangle 116"/>
              <p:cNvSpPr>
                <a:spLocks noChangeArrowheads="1"/>
              </p:cNvSpPr>
              <p:nvPr/>
            </p:nvSpPr>
            <p:spPr bwMode="auto">
              <a:xfrm>
                <a:off x="1356" y="2514"/>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842" name="Rectangle 114"/>
              <p:cNvSpPr>
                <a:spLocks noChangeArrowheads="1"/>
              </p:cNvSpPr>
              <p:nvPr/>
            </p:nvSpPr>
            <p:spPr bwMode="auto">
              <a:xfrm>
                <a:off x="1356" y="2433"/>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a:effectLst>
                      <a:outerShdw blurRad="38100" dist="38100" dir="2700000" algn="tl">
                        <a:srgbClr val="000000"/>
                      </a:outerShdw>
                    </a:effectLst>
                    <a:latin typeface="Arial Unicode MS" pitchFamily="34" charset="-128"/>
                    <a:ea typeface="Arial Unicode MS" pitchFamily="34" charset="-128"/>
                    <a:cs typeface="Arial Unicode MS" pitchFamily="34" charset="-128"/>
                  </a:rPr>
                  <a:t>✔</a:t>
                </a:r>
              </a:p>
            </p:txBody>
          </p:sp>
          <p:sp>
            <p:nvSpPr>
              <p:cNvPr id="73840" name="Rectangle 112"/>
              <p:cNvSpPr>
                <a:spLocks noChangeArrowheads="1"/>
              </p:cNvSpPr>
              <p:nvPr/>
            </p:nvSpPr>
            <p:spPr bwMode="auto">
              <a:xfrm>
                <a:off x="1356" y="2352"/>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838" name="Rectangle 110"/>
              <p:cNvSpPr>
                <a:spLocks noChangeArrowheads="1"/>
              </p:cNvSpPr>
              <p:nvPr/>
            </p:nvSpPr>
            <p:spPr bwMode="auto">
              <a:xfrm>
                <a:off x="1356" y="2271"/>
                <a:ext cx="121" cy="81"/>
              </a:xfrm>
              <a:prstGeom prst="rect">
                <a:avLst/>
              </a:prstGeom>
              <a:gradFill rotWithShape="1">
                <a:gsLst>
                  <a:gs pos="0">
                    <a:srgbClr val="C0C0C0">
                      <a:alpha val="60001"/>
                    </a:srgbClr>
                  </a:gs>
                  <a:gs pos="100000">
                    <a:srgbClr val="969696">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endParaRPr lang="en-US" altLang="en-US" sz="800">
                  <a:effectLst>
                    <a:outerShdw blurRad="38100" dist="38100" dir="2700000" algn="tl">
                      <a:srgbClr val="000000"/>
                    </a:outerShdw>
                  </a:effectLst>
                  <a:latin typeface="Trebuchet MS" pitchFamily="34" charset="0"/>
                </a:endParaRPr>
              </a:p>
            </p:txBody>
          </p:sp>
          <p:sp>
            <p:nvSpPr>
              <p:cNvPr id="73746" name="Rectangle 18"/>
              <p:cNvSpPr>
                <a:spLocks noChangeArrowheads="1"/>
              </p:cNvSpPr>
              <p:nvPr/>
            </p:nvSpPr>
            <p:spPr bwMode="auto">
              <a:xfrm>
                <a:off x="122" y="2190"/>
                <a:ext cx="1476" cy="81"/>
              </a:xfrm>
              <a:prstGeom prst="rect">
                <a:avLst/>
              </a:prstGeom>
              <a:gradFill rotWithShape="1">
                <a:gsLst>
                  <a:gs pos="0">
                    <a:srgbClr val="F7A941">
                      <a:alpha val="60001"/>
                    </a:srgbClr>
                  </a:gs>
                  <a:gs pos="100000">
                    <a:srgbClr val="F7A941">
                      <a:gamma/>
                      <a:shade val="46275"/>
                      <a:invGamma/>
                      <a:alpha val="80000"/>
                    </a:srgbClr>
                  </a:gs>
                </a:gsLst>
                <a:lin ang="18900000" scaled="1"/>
              </a:gradFill>
              <a:ln>
                <a:noFill/>
              </a:ln>
              <a:effectLst/>
              <a:scene3d>
                <a:camera prst="legacyObliqueTopRight"/>
                <a:lightRig rig="legacyFlat3" dir="b"/>
              </a:scene3d>
              <a:sp3d extrusionH="36500"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gn="ctr">
                  <a:lnSpc>
                    <a:spcPct val="100000"/>
                  </a:lnSpc>
                  <a:buFont typeface="Wingdings" pitchFamily="2" charset="2"/>
                  <a:buNone/>
                </a:pPr>
                <a:r>
                  <a:rPr lang="en-US" altLang="en-US" sz="800" b="1">
                    <a:effectLst>
                      <a:outerShdw blurRad="38100" dist="38100" dir="2700000" algn="tl">
                        <a:srgbClr val="000000"/>
                      </a:outerShdw>
                    </a:effectLst>
                    <a:latin typeface="Trebuchet MS" pitchFamily="34" charset="0"/>
                  </a:rPr>
                  <a:t>AIG Internal</a:t>
                </a:r>
              </a:p>
            </p:txBody>
          </p:sp>
          <p:sp>
            <p:nvSpPr>
              <p:cNvPr id="73745" name="Rectangle 17"/>
              <p:cNvSpPr>
                <a:spLocks noChangeArrowheads="1"/>
              </p:cNvSpPr>
              <p:nvPr/>
            </p:nvSpPr>
            <p:spPr bwMode="auto">
              <a:xfrm rot="10800000">
                <a:off x="1477" y="1749"/>
                <a:ext cx="121" cy="441"/>
              </a:xfrm>
              <a:prstGeom prst="rect">
                <a:avLst/>
              </a:prstGeom>
              <a:gradFill rotWithShape="1">
                <a:gsLst>
                  <a:gs pos="0">
                    <a:srgbClr val="C0C0C0">
                      <a:alpha val="60001"/>
                    </a:srgbClr>
                  </a:gs>
                  <a:gs pos="100000">
                    <a:srgbClr val="969696">
                      <a:alpha val="80000"/>
                    </a:srgbClr>
                  </a:gs>
                </a:gsLst>
                <a:lin ang="54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0" rIns="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b="1">
                    <a:effectLst>
                      <a:outerShdw blurRad="38100" dist="38100" dir="2700000" algn="tl">
                        <a:srgbClr val="000000"/>
                      </a:outerShdw>
                    </a:effectLst>
                    <a:latin typeface="Trebuchet MS" pitchFamily="34" charset="0"/>
                  </a:rPr>
                  <a:t>Documents</a:t>
                </a:r>
              </a:p>
            </p:txBody>
          </p:sp>
          <p:sp>
            <p:nvSpPr>
              <p:cNvPr id="73744" name="Rectangle 16"/>
              <p:cNvSpPr>
                <a:spLocks noChangeArrowheads="1"/>
              </p:cNvSpPr>
              <p:nvPr/>
            </p:nvSpPr>
            <p:spPr bwMode="auto">
              <a:xfrm rot="10800000">
                <a:off x="1235" y="1749"/>
                <a:ext cx="121" cy="441"/>
              </a:xfrm>
              <a:prstGeom prst="rect">
                <a:avLst/>
              </a:prstGeom>
              <a:gradFill rotWithShape="1">
                <a:gsLst>
                  <a:gs pos="0">
                    <a:srgbClr val="C0C0C0">
                      <a:alpha val="60001"/>
                    </a:srgbClr>
                  </a:gs>
                  <a:gs pos="100000">
                    <a:srgbClr val="969696">
                      <a:alpha val="80000"/>
                    </a:srgbClr>
                  </a:gs>
                </a:gsLst>
                <a:lin ang="54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0" rIns="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b="1">
                    <a:effectLst>
                      <a:outerShdw blurRad="38100" dist="38100" dir="2700000" algn="tl">
                        <a:srgbClr val="000000"/>
                      </a:outerShdw>
                    </a:effectLst>
                    <a:latin typeface="Trebuchet MS" pitchFamily="34" charset="0"/>
                  </a:rPr>
                  <a:t>Transactions</a:t>
                </a:r>
              </a:p>
            </p:txBody>
          </p:sp>
          <p:sp>
            <p:nvSpPr>
              <p:cNvPr id="73743" name="Rectangle 15"/>
              <p:cNvSpPr>
                <a:spLocks noChangeArrowheads="1"/>
              </p:cNvSpPr>
              <p:nvPr/>
            </p:nvSpPr>
            <p:spPr bwMode="auto">
              <a:xfrm rot="10800000">
                <a:off x="1114" y="1749"/>
                <a:ext cx="121" cy="441"/>
              </a:xfrm>
              <a:prstGeom prst="rect">
                <a:avLst/>
              </a:prstGeom>
              <a:gradFill rotWithShape="1">
                <a:gsLst>
                  <a:gs pos="0">
                    <a:srgbClr val="C0C0C0">
                      <a:alpha val="60001"/>
                    </a:srgbClr>
                  </a:gs>
                  <a:gs pos="100000">
                    <a:srgbClr val="969696">
                      <a:alpha val="80000"/>
                    </a:srgbClr>
                  </a:gs>
                </a:gsLst>
                <a:lin ang="54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0" rIns="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b="1">
                    <a:effectLst>
                      <a:outerShdw blurRad="38100" dist="38100" dir="2700000" algn="tl">
                        <a:srgbClr val="000000"/>
                      </a:outerShdw>
                    </a:effectLst>
                    <a:latin typeface="Trebuchet MS" pitchFamily="34" charset="0"/>
                  </a:rPr>
                  <a:t>Reference</a:t>
                </a:r>
              </a:p>
            </p:txBody>
          </p:sp>
          <p:sp>
            <p:nvSpPr>
              <p:cNvPr id="73742" name="Rectangle 14"/>
              <p:cNvSpPr>
                <a:spLocks noChangeArrowheads="1"/>
              </p:cNvSpPr>
              <p:nvPr/>
            </p:nvSpPr>
            <p:spPr bwMode="auto">
              <a:xfrm>
                <a:off x="122" y="1749"/>
                <a:ext cx="992" cy="441"/>
              </a:xfrm>
              <a:prstGeom prst="rect">
                <a:avLst/>
              </a:prstGeom>
              <a:gradFill rotWithShape="1">
                <a:gsLst>
                  <a:gs pos="0">
                    <a:srgbClr val="C0C0C0">
                      <a:alpha val="60001"/>
                    </a:srgbClr>
                  </a:gs>
                  <a:gs pos="100000">
                    <a:srgbClr val="969696">
                      <a:alpha val="80000"/>
                    </a:srgbClr>
                  </a:gs>
                </a:gsLst>
                <a:lin ang="54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b="1">
                    <a:effectLst>
                      <a:outerShdw blurRad="38100" dist="38100" dir="2700000" algn="tl">
                        <a:srgbClr val="000000"/>
                      </a:outerShdw>
                    </a:effectLst>
                    <a:latin typeface="Trebuchet MS" pitchFamily="34" charset="0"/>
                  </a:rPr>
                  <a:t>Data Provider</a:t>
                </a:r>
              </a:p>
            </p:txBody>
          </p:sp>
          <p:sp>
            <p:nvSpPr>
              <p:cNvPr id="73834" name="Rectangle 106"/>
              <p:cNvSpPr>
                <a:spLocks noChangeArrowheads="1"/>
              </p:cNvSpPr>
              <p:nvPr/>
            </p:nvSpPr>
            <p:spPr bwMode="auto">
              <a:xfrm rot="10800000">
                <a:off x="1356" y="1749"/>
                <a:ext cx="121" cy="441"/>
              </a:xfrm>
              <a:prstGeom prst="rect">
                <a:avLst/>
              </a:prstGeom>
              <a:gradFill rotWithShape="1">
                <a:gsLst>
                  <a:gs pos="0">
                    <a:srgbClr val="C0C0C0">
                      <a:alpha val="60001"/>
                    </a:srgbClr>
                  </a:gs>
                  <a:gs pos="100000">
                    <a:srgbClr val="969696">
                      <a:alpha val="80000"/>
                    </a:srgbClr>
                  </a:gs>
                </a:gsLst>
                <a:lin ang="5400000" scaled="1"/>
              </a:gradFill>
              <a:ln>
                <a:noFill/>
              </a:ln>
              <a:effectLst/>
              <a:scene3d>
                <a:camera prst="legacyObliqueTopRight"/>
                <a:lightRig rig="legacyFlat3" dir="b"/>
              </a:scene3d>
              <a:sp3d extrusionH="36500" prstMaterial="legacyMatte">
                <a:bevelT w="13500" h="13500" prst="angle"/>
                <a:bevelB w="13500" h="13500" prst="angle"/>
                <a:extrusionClr>
                  <a:srgbClr val="C0C0C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0" rIns="0" bIns="0" anchor="ctr">
                <a:flatTx/>
              </a:bodyPr>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800" b="1">
                    <a:effectLst>
                      <a:outerShdw blurRad="38100" dist="38100" dir="2700000" algn="tl">
                        <a:srgbClr val="000000"/>
                      </a:outerShdw>
                    </a:effectLst>
                    <a:latin typeface="Trebuchet MS" pitchFamily="34" charset="0"/>
                  </a:rPr>
                  <a:t>Market Data</a:t>
                </a:r>
              </a:p>
            </p:txBody>
          </p:sp>
        </p:grpSp>
        <p:sp>
          <p:nvSpPr>
            <p:cNvPr id="74549" name="AutoShape 821"/>
            <p:cNvSpPr>
              <a:spLocks noChangeArrowheads="1"/>
            </p:cNvSpPr>
            <p:nvPr/>
          </p:nvSpPr>
          <p:spPr bwMode="auto">
            <a:xfrm>
              <a:off x="3025" y="950"/>
              <a:ext cx="1960" cy="2516"/>
            </a:xfrm>
            <a:prstGeom prst="roundRect">
              <a:avLst>
                <a:gd name="adj" fmla="val 2088"/>
              </a:avLst>
            </a:prstGeom>
            <a:solidFill>
              <a:schemeClr val="bg1">
                <a:alpha val="60001"/>
              </a:schemeClr>
            </a:solidFill>
            <a:ln w="9525" algn="ctr">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nvGrpSpPr>
            <p:cNvPr id="74647" name="Group 919"/>
            <p:cNvGrpSpPr>
              <a:grpSpLocks/>
            </p:cNvGrpSpPr>
            <p:nvPr/>
          </p:nvGrpSpPr>
          <p:grpSpPr bwMode="auto">
            <a:xfrm>
              <a:off x="3074" y="1120"/>
              <a:ext cx="508" cy="1911"/>
              <a:chOff x="3074" y="1145"/>
              <a:chExt cx="508" cy="1911"/>
            </a:xfrm>
          </p:grpSpPr>
          <p:sp>
            <p:nvSpPr>
              <p:cNvPr id="74551" name="AutoShape 823"/>
              <p:cNvSpPr>
                <a:spLocks noChangeArrowheads="1"/>
              </p:cNvSpPr>
              <p:nvPr/>
            </p:nvSpPr>
            <p:spPr bwMode="auto">
              <a:xfrm>
                <a:off x="3074" y="1145"/>
                <a:ext cx="508" cy="1911"/>
              </a:xfrm>
              <a:prstGeom prst="roundRect">
                <a:avLst>
                  <a:gd name="adj" fmla="val 4528"/>
                </a:avLst>
              </a:prstGeom>
              <a:gradFill rotWithShape="1">
                <a:gsLst>
                  <a:gs pos="0">
                    <a:srgbClr val="D6F8A3">
                      <a:alpha val="80000"/>
                    </a:srgbClr>
                  </a:gs>
                  <a:gs pos="100000">
                    <a:srgbClr val="2B5900">
                      <a:alpha val="60001"/>
                    </a:srgbClr>
                  </a:gs>
                </a:gsLst>
                <a:lin ang="18900000" scaled="1"/>
              </a:gradFill>
              <a:ln w="9525" algn="ctr">
                <a:round/>
                <a:headEnd/>
                <a:tailEnd/>
              </a:ln>
              <a:effectLst/>
              <a:scene3d>
                <a:camera prst="legacyObliqueTopRight"/>
                <a:lightRig rig="legacyFlat3" dir="b"/>
              </a:scene3d>
              <a:sp3d extrusionH="100000" prstMaterial="legacyMatte">
                <a:bevelT w="13500" h="13500" prst="angle"/>
                <a:bevelB w="13500" h="13500" prst="angle"/>
                <a:extrusionClr>
                  <a:srgbClr val="D6F8A3"/>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flatTx/>
              </a:bodyPr>
              <a:lstStyle/>
              <a:p>
                <a:r>
                  <a:rPr lang="en-US" altLang="en-US" sz="1000">
                    <a:solidFill>
                      <a:schemeClr val="bg1"/>
                    </a:solidFill>
                    <a:effectLst>
                      <a:outerShdw blurRad="38100" dist="38100" dir="2700000" algn="tl">
                        <a:srgbClr val="000000"/>
                      </a:outerShdw>
                    </a:effectLst>
                  </a:rPr>
                  <a:t>Staging</a:t>
                </a:r>
              </a:p>
            </p:txBody>
          </p:sp>
          <p:grpSp>
            <p:nvGrpSpPr>
              <p:cNvPr id="74646" name="Group 918"/>
              <p:cNvGrpSpPr>
                <a:grpSpLocks/>
              </p:cNvGrpSpPr>
              <p:nvPr/>
            </p:nvGrpSpPr>
            <p:grpSpPr bwMode="auto">
              <a:xfrm>
                <a:off x="3098" y="1532"/>
                <a:ext cx="460" cy="1354"/>
                <a:chOff x="3098" y="1532"/>
                <a:chExt cx="460" cy="1354"/>
              </a:xfrm>
            </p:grpSpPr>
            <p:sp>
              <p:nvSpPr>
                <p:cNvPr id="74572" name="AutoShape 844"/>
                <p:cNvSpPr>
                  <a:spLocks noChangeArrowheads="1"/>
                </p:cNvSpPr>
                <p:nvPr/>
              </p:nvSpPr>
              <p:spPr bwMode="auto">
                <a:xfrm>
                  <a:off x="3098" y="1532"/>
                  <a:ext cx="460" cy="629"/>
                </a:xfrm>
                <a:prstGeom prst="can">
                  <a:avLst>
                    <a:gd name="adj" fmla="val 34185"/>
                  </a:avLst>
                </a:prstGeom>
                <a:gradFill rotWithShape="0">
                  <a:gsLst>
                    <a:gs pos="0">
                      <a:srgbClr val="63CAFD"/>
                    </a:gs>
                    <a:gs pos="50000">
                      <a:schemeClr val="bg1"/>
                    </a:gs>
                    <a:gs pos="100000">
                      <a:srgbClr val="63CAFD"/>
                    </a:gs>
                  </a:gsLst>
                  <a:lin ang="0" scaled="1"/>
                </a:gradFill>
                <a:ln w="9525">
                  <a:solidFill>
                    <a:srgbClr val="63CA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800">
                      <a:effectLst>
                        <a:outerShdw blurRad="38100" dist="38100" dir="2700000" algn="tl">
                          <a:srgbClr val="FFFFFF"/>
                        </a:outerShdw>
                      </a:effectLst>
                      <a:latin typeface="Trebuchet MS" pitchFamily="34" charset="0"/>
                    </a:rPr>
                    <a:t>Party</a:t>
                  </a:r>
                </a:p>
                <a:p>
                  <a:r>
                    <a:rPr lang="en-US" altLang="en-US" sz="800">
                      <a:effectLst>
                        <a:outerShdw blurRad="38100" dist="38100" dir="2700000" algn="tl">
                          <a:srgbClr val="FFFFFF"/>
                        </a:outerShdw>
                      </a:effectLst>
                      <a:latin typeface="Trebuchet MS" pitchFamily="34" charset="0"/>
                    </a:rPr>
                    <a:t>Instruments</a:t>
                  </a:r>
                </a:p>
                <a:p>
                  <a:r>
                    <a:rPr lang="en-US" altLang="en-US" sz="800">
                      <a:effectLst>
                        <a:outerShdw blurRad="38100" dist="38100" dir="2700000" algn="tl">
                          <a:srgbClr val="FFFFFF"/>
                        </a:outerShdw>
                      </a:effectLst>
                      <a:latin typeface="Trebuchet MS" pitchFamily="34" charset="0"/>
                    </a:rPr>
                    <a:t>Hierarchy</a:t>
                  </a:r>
                </a:p>
                <a:p>
                  <a:r>
                    <a:rPr lang="en-US" altLang="en-US" sz="800">
                      <a:effectLst>
                        <a:outerShdw blurRad="38100" dist="38100" dir="2700000" algn="tl">
                          <a:srgbClr val="FFFFFF"/>
                        </a:outerShdw>
                      </a:effectLst>
                      <a:latin typeface="Trebuchet MS" pitchFamily="34" charset="0"/>
                    </a:rPr>
                    <a:t>Ratings</a:t>
                  </a:r>
                  <a:endParaRPr lang="en-US" altLang="en-US" sz="800">
                    <a:latin typeface="Trebuchet MS" pitchFamily="34" charset="0"/>
                  </a:endParaRPr>
                </a:p>
              </p:txBody>
            </p:sp>
            <p:sp>
              <p:nvSpPr>
                <p:cNvPr id="74573" name="AutoShape 845"/>
                <p:cNvSpPr>
                  <a:spLocks noChangeArrowheads="1"/>
                </p:cNvSpPr>
                <p:nvPr/>
              </p:nvSpPr>
              <p:spPr bwMode="auto">
                <a:xfrm>
                  <a:off x="3098" y="2257"/>
                  <a:ext cx="460" cy="629"/>
                </a:xfrm>
                <a:prstGeom prst="can">
                  <a:avLst>
                    <a:gd name="adj" fmla="val 34185"/>
                  </a:avLst>
                </a:prstGeom>
                <a:gradFill rotWithShape="0">
                  <a:gsLst>
                    <a:gs pos="0">
                      <a:srgbClr val="63CAFD"/>
                    </a:gs>
                    <a:gs pos="50000">
                      <a:schemeClr val="bg1"/>
                    </a:gs>
                    <a:gs pos="100000">
                      <a:srgbClr val="63CAFD"/>
                    </a:gs>
                  </a:gsLst>
                  <a:lin ang="0" scaled="1"/>
                </a:gradFill>
                <a:ln w="9525">
                  <a:solidFill>
                    <a:srgbClr val="63CA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r>
                    <a:rPr lang="en-US" altLang="en-US" sz="800">
                      <a:effectLst>
                        <a:outerShdw blurRad="38100" dist="38100" dir="2700000" algn="tl">
                          <a:srgbClr val="FFFFFF"/>
                        </a:outerShdw>
                      </a:effectLst>
                      <a:latin typeface="Trebuchet MS" pitchFamily="34" charset="0"/>
                    </a:rPr>
                    <a:t>Holdings</a:t>
                  </a:r>
                </a:p>
                <a:p>
                  <a:r>
                    <a:rPr lang="en-US" altLang="en-US" sz="800">
                      <a:effectLst>
                        <a:outerShdw blurRad="38100" dist="38100" dir="2700000" algn="tl">
                          <a:srgbClr val="FFFFFF"/>
                        </a:outerShdw>
                      </a:effectLst>
                      <a:latin typeface="Trebuchet MS" pitchFamily="34" charset="0"/>
                    </a:rPr>
                    <a:t>Exposures</a:t>
                  </a:r>
                </a:p>
                <a:p>
                  <a:r>
                    <a:rPr lang="en-US" altLang="en-US" sz="800">
                      <a:effectLst>
                        <a:outerShdw blurRad="38100" dist="38100" dir="2700000" algn="tl">
                          <a:srgbClr val="FFFFFF"/>
                        </a:outerShdw>
                      </a:effectLst>
                      <a:latin typeface="Trebuchet MS" pitchFamily="34" charset="0"/>
                    </a:rPr>
                    <a:t>Netting</a:t>
                  </a:r>
                </a:p>
                <a:p>
                  <a:r>
                    <a:rPr lang="en-US" altLang="en-US" sz="800">
                      <a:effectLst>
                        <a:outerShdw blurRad="38100" dist="38100" dir="2700000" algn="tl">
                          <a:srgbClr val="FFFFFF"/>
                        </a:outerShdw>
                      </a:effectLst>
                      <a:latin typeface="Trebuchet MS" pitchFamily="34" charset="0"/>
                    </a:rPr>
                    <a:t>Master - Agreements</a:t>
                  </a:r>
                </a:p>
              </p:txBody>
            </p:sp>
          </p:grpSp>
        </p:grpSp>
        <p:grpSp>
          <p:nvGrpSpPr>
            <p:cNvPr id="74609" name="Group 881"/>
            <p:cNvGrpSpPr>
              <a:grpSpLocks/>
            </p:cNvGrpSpPr>
            <p:nvPr/>
          </p:nvGrpSpPr>
          <p:grpSpPr bwMode="auto">
            <a:xfrm>
              <a:off x="3098" y="539"/>
              <a:ext cx="653" cy="363"/>
              <a:chOff x="3243" y="1483"/>
              <a:chExt cx="580" cy="218"/>
            </a:xfrm>
          </p:grpSpPr>
          <p:sp>
            <p:nvSpPr>
              <p:cNvPr id="74610" name="Rectangle 882"/>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611" name="Rectangle 883"/>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Exception Management</a:t>
                </a:r>
              </a:p>
              <a:p>
                <a:r>
                  <a:rPr lang="en-US" altLang="en-US" sz="800">
                    <a:solidFill>
                      <a:schemeClr val="bg1"/>
                    </a:solidFill>
                    <a:effectLst>
                      <a:outerShdw blurRad="38100" dist="38100" dir="2700000" algn="tl">
                        <a:srgbClr val="000000"/>
                      </a:outerShdw>
                    </a:effectLst>
                    <a:latin typeface="Trebuchet MS" pitchFamily="34" charset="0"/>
                  </a:rPr>
                  <a:t>Errors</a:t>
                </a:r>
              </a:p>
              <a:p>
                <a:r>
                  <a:rPr lang="en-US" altLang="en-US" sz="800">
                    <a:solidFill>
                      <a:schemeClr val="bg1"/>
                    </a:solidFill>
                    <a:effectLst>
                      <a:outerShdw blurRad="38100" dist="38100" dir="2700000" algn="tl">
                        <a:srgbClr val="000000"/>
                      </a:outerShdw>
                    </a:effectLst>
                    <a:latin typeface="Trebuchet MS" pitchFamily="34" charset="0"/>
                  </a:rPr>
                  <a:t>Alerts</a:t>
                </a:r>
              </a:p>
            </p:txBody>
          </p:sp>
        </p:grpSp>
        <p:grpSp>
          <p:nvGrpSpPr>
            <p:cNvPr id="74612" name="Group 884"/>
            <p:cNvGrpSpPr>
              <a:grpSpLocks/>
            </p:cNvGrpSpPr>
            <p:nvPr/>
          </p:nvGrpSpPr>
          <p:grpSpPr bwMode="auto">
            <a:xfrm>
              <a:off x="4332" y="539"/>
              <a:ext cx="629" cy="363"/>
              <a:chOff x="3243" y="1483"/>
              <a:chExt cx="580" cy="218"/>
            </a:xfrm>
          </p:grpSpPr>
          <p:sp>
            <p:nvSpPr>
              <p:cNvPr id="74613" name="Rectangle 885"/>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614" name="Rectangle 886"/>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Application Staging</a:t>
                </a:r>
              </a:p>
            </p:txBody>
          </p:sp>
        </p:grpSp>
        <p:grpSp>
          <p:nvGrpSpPr>
            <p:cNvPr id="74652" name="Group 924"/>
            <p:cNvGrpSpPr>
              <a:grpSpLocks/>
            </p:cNvGrpSpPr>
            <p:nvPr/>
          </p:nvGrpSpPr>
          <p:grpSpPr bwMode="auto">
            <a:xfrm>
              <a:off x="31" y="3520"/>
              <a:ext cx="5661" cy="315"/>
              <a:chOff x="25" y="3520"/>
              <a:chExt cx="5686" cy="315"/>
            </a:xfrm>
          </p:grpSpPr>
          <p:sp>
            <p:nvSpPr>
              <p:cNvPr id="74649" name="AutoShape 921"/>
              <p:cNvSpPr>
                <a:spLocks noChangeArrowheads="1"/>
              </p:cNvSpPr>
              <p:nvPr/>
            </p:nvSpPr>
            <p:spPr bwMode="auto">
              <a:xfrm>
                <a:off x="25" y="3739"/>
                <a:ext cx="5686" cy="96"/>
              </a:xfrm>
              <a:prstGeom prst="roundRect">
                <a:avLst>
                  <a:gd name="adj" fmla="val 16667"/>
                </a:avLst>
              </a:prstGeom>
              <a:solidFill>
                <a:srgbClr val="00FF00">
                  <a:alpha val="50000"/>
                </a:srgbClr>
              </a:solidFill>
              <a:ln w="9525" algn="ctr">
                <a:round/>
                <a:headEnd/>
                <a:tailEnd/>
              </a:ln>
              <a:effectLst/>
              <a:scene3d>
                <a:camera prst="legacyObliqueTopRight"/>
                <a:lightRig rig="legacyFlat3" dir="b"/>
              </a:scene3d>
              <a:sp3d extrusionH="100000" prstMaterial="legacyMatte">
                <a:bevelT w="13500" h="13500" prst="angle"/>
                <a:bevelB w="13500" h="13500" prst="angle"/>
                <a:extrusionClr>
                  <a:srgbClr val="00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flatTx/>
              </a:bodyPr>
              <a:lstStyle/>
              <a:p>
                <a:r>
                  <a:rPr lang="en-US" altLang="en-US" sz="800">
                    <a:solidFill>
                      <a:schemeClr val="bg1"/>
                    </a:solidFill>
                    <a:effectLst>
                      <a:outerShdw blurRad="38100" dist="38100" dir="2700000" algn="tl">
                        <a:srgbClr val="000000"/>
                      </a:outerShdw>
                    </a:effectLst>
                  </a:rPr>
                  <a:t>Models and Standards</a:t>
                </a:r>
              </a:p>
            </p:txBody>
          </p:sp>
          <p:sp>
            <p:nvSpPr>
              <p:cNvPr id="74650" name="AutoShape 922"/>
              <p:cNvSpPr>
                <a:spLocks noChangeArrowheads="1"/>
              </p:cNvSpPr>
              <p:nvPr/>
            </p:nvSpPr>
            <p:spPr bwMode="auto">
              <a:xfrm>
                <a:off x="25" y="3630"/>
                <a:ext cx="5686" cy="96"/>
              </a:xfrm>
              <a:prstGeom prst="roundRect">
                <a:avLst>
                  <a:gd name="adj" fmla="val 16667"/>
                </a:avLst>
              </a:prstGeom>
              <a:solidFill>
                <a:srgbClr val="FF0000">
                  <a:alpha val="50000"/>
                </a:srgbClr>
              </a:solidFill>
              <a:ln w="9525" algn="ctr">
                <a:round/>
                <a:headEnd/>
                <a:tailEnd/>
              </a:ln>
              <a:effectLst/>
              <a:scene3d>
                <a:camera prst="legacyObliqueTopRight"/>
                <a:lightRig rig="legacyFlat3" dir="b"/>
              </a:scene3d>
              <a:sp3d extrusionH="100000" prstMaterial="legacyMatte">
                <a:bevelT w="13500" h="13500" prst="angle"/>
                <a:bevelB w="13500" h="13500" prst="angle"/>
                <a:extrusionClr>
                  <a:srgbClr val="FF0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flatTx/>
              </a:bodyPr>
              <a:lstStyle/>
              <a:p>
                <a:r>
                  <a:rPr lang="en-US" altLang="en-US" sz="800">
                    <a:solidFill>
                      <a:schemeClr val="bg1"/>
                    </a:solidFill>
                    <a:effectLst>
                      <a:outerShdw blurRad="38100" dist="38100" dir="2700000" algn="tl">
                        <a:srgbClr val="000000"/>
                      </a:outerShdw>
                    </a:effectLst>
                  </a:rPr>
                  <a:t>Data Security</a:t>
                </a:r>
              </a:p>
            </p:txBody>
          </p:sp>
          <p:sp>
            <p:nvSpPr>
              <p:cNvPr id="74651" name="AutoShape 923"/>
              <p:cNvSpPr>
                <a:spLocks noChangeArrowheads="1"/>
              </p:cNvSpPr>
              <p:nvPr/>
            </p:nvSpPr>
            <p:spPr bwMode="auto">
              <a:xfrm>
                <a:off x="25" y="3520"/>
                <a:ext cx="5686" cy="96"/>
              </a:xfrm>
              <a:prstGeom prst="roundRect">
                <a:avLst>
                  <a:gd name="adj" fmla="val 16667"/>
                </a:avLst>
              </a:prstGeom>
              <a:solidFill>
                <a:schemeClr val="accent6">
                  <a:lumMod val="50000"/>
                  <a:alpha val="50000"/>
                </a:schemeClr>
              </a:solidFill>
              <a:ln w="9525" algn="ctr">
                <a:round/>
                <a:headEnd/>
                <a:tailEnd/>
              </a:ln>
              <a:effectLst/>
              <a:scene3d>
                <a:camera prst="legacyObliqueTopRight"/>
                <a:lightRig rig="legacyFlat3" dir="b"/>
              </a:scene3d>
              <a:sp3d extrusionH="1000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flatTx/>
              </a:bodyPr>
              <a:lstStyle/>
              <a:p>
                <a:r>
                  <a:rPr lang="en-US" altLang="en-US" sz="800">
                    <a:solidFill>
                      <a:schemeClr val="bg1"/>
                    </a:solidFill>
                    <a:effectLst>
                      <a:outerShdw blurRad="38100" dist="38100" dir="2700000" algn="tl">
                        <a:srgbClr val="000000"/>
                      </a:outerShdw>
                    </a:effectLst>
                  </a:rPr>
                  <a:t>Metadata</a:t>
                </a:r>
              </a:p>
            </p:txBody>
          </p:sp>
        </p:grpSp>
        <p:sp>
          <p:nvSpPr>
            <p:cNvPr id="74655" name="AutoShape 927"/>
            <p:cNvSpPr>
              <a:spLocks noChangeArrowheads="1"/>
            </p:cNvSpPr>
            <p:nvPr/>
          </p:nvSpPr>
          <p:spPr bwMode="auto">
            <a:xfrm>
              <a:off x="4985" y="1652"/>
              <a:ext cx="145" cy="377"/>
            </a:xfrm>
            <a:prstGeom prst="leftArrow">
              <a:avLst>
                <a:gd name="adj1" fmla="val 70796"/>
                <a:gd name="adj2" fmla="val 59310"/>
              </a:avLst>
            </a:prstGeom>
            <a:solidFill>
              <a:srgbClr val="0000FF">
                <a:alpha val="60001"/>
              </a:srgbClr>
            </a:solidFill>
            <a:ln w="9525" algn="ctr">
              <a:miter lim="800000"/>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nvGrpSpPr>
            <p:cNvPr id="74656" name="Group 928"/>
            <p:cNvGrpSpPr>
              <a:grpSpLocks/>
            </p:cNvGrpSpPr>
            <p:nvPr/>
          </p:nvGrpSpPr>
          <p:grpSpPr bwMode="auto">
            <a:xfrm>
              <a:off x="5130" y="1361"/>
              <a:ext cx="605" cy="1086"/>
              <a:chOff x="5130" y="1361"/>
              <a:chExt cx="605" cy="1086"/>
            </a:xfrm>
          </p:grpSpPr>
          <p:grpSp>
            <p:nvGrpSpPr>
              <p:cNvPr id="74642" name="Group 914"/>
              <p:cNvGrpSpPr>
                <a:grpSpLocks/>
              </p:cNvGrpSpPr>
              <p:nvPr/>
            </p:nvGrpSpPr>
            <p:grpSpPr bwMode="auto">
              <a:xfrm>
                <a:off x="5130" y="1361"/>
                <a:ext cx="556" cy="920"/>
                <a:chOff x="5130" y="1192"/>
                <a:chExt cx="556" cy="920"/>
              </a:xfrm>
            </p:grpSpPr>
            <p:sp>
              <p:nvSpPr>
                <p:cNvPr id="74617" name="Rectangle 889"/>
                <p:cNvSpPr>
                  <a:spLocks noChangeArrowheads="1"/>
                </p:cNvSpPr>
                <p:nvPr/>
              </p:nvSpPr>
              <p:spPr bwMode="auto">
                <a:xfrm>
                  <a:off x="5130" y="1192"/>
                  <a:ext cx="556" cy="920"/>
                </a:xfrm>
                <a:prstGeom prst="rect">
                  <a:avLst/>
                </a:prstGeom>
                <a:solidFill>
                  <a:schemeClr val="bg1">
                    <a:alpha val="60001"/>
                  </a:schemeClr>
                </a:solidFill>
                <a:ln w="9525" algn="ctr">
                  <a:miter lim="800000"/>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nvGrpSpPr>
                <p:cNvPr id="74641" name="Group 913"/>
                <p:cNvGrpSpPr>
                  <a:grpSpLocks/>
                </p:cNvGrpSpPr>
                <p:nvPr/>
              </p:nvGrpSpPr>
              <p:grpSpPr bwMode="auto">
                <a:xfrm>
                  <a:off x="5178" y="1289"/>
                  <a:ext cx="460" cy="717"/>
                  <a:chOff x="5178" y="1289"/>
                  <a:chExt cx="460" cy="717"/>
                </a:xfrm>
              </p:grpSpPr>
              <p:grpSp>
                <p:nvGrpSpPr>
                  <p:cNvPr id="74619" name="Group 891"/>
                  <p:cNvGrpSpPr>
                    <a:grpSpLocks/>
                  </p:cNvGrpSpPr>
                  <p:nvPr/>
                </p:nvGrpSpPr>
                <p:grpSpPr bwMode="auto">
                  <a:xfrm>
                    <a:off x="5178" y="1289"/>
                    <a:ext cx="460" cy="193"/>
                    <a:chOff x="3243" y="1483"/>
                    <a:chExt cx="580" cy="218"/>
                  </a:xfrm>
                </p:grpSpPr>
                <p:sp>
                  <p:nvSpPr>
                    <p:cNvPr id="74620" name="Rectangle 892"/>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621" name="Rectangle 893"/>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Apply Rules</a:t>
                      </a:r>
                    </a:p>
                  </p:txBody>
                </p:sp>
              </p:grpSp>
              <p:grpSp>
                <p:nvGrpSpPr>
                  <p:cNvPr id="74622" name="Group 894"/>
                  <p:cNvGrpSpPr>
                    <a:grpSpLocks/>
                  </p:cNvGrpSpPr>
                  <p:nvPr/>
                </p:nvGrpSpPr>
                <p:grpSpPr bwMode="auto">
                  <a:xfrm>
                    <a:off x="5178" y="1551"/>
                    <a:ext cx="460" cy="193"/>
                    <a:chOff x="3243" y="1483"/>
                    <a:chExt cx="580" cy="218"/>
                  </a:xfrm>
                </p:grpSpPr>
                <p:sp>
                  <p:nvSpPr>
                    <p:cNvPr id="74623" name="Rectangle 895"/>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624" name="Rectangle 896"/>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Normalize</a:t>
                      </a:r>
                    </a:p>
                  </p:txBody>
                </p:sp>
              </p:grpSp>
              <p:grpSp>
                <p:nvGrpSpPr>
                  <p:cNvPr id="74625" name="Group 897"/>
                  <p:cNvGrpSpPr>
                    <a:grpSpLocks/>
                  </p:cNvGrpSpPr>
                  <p:nvPr/>
                </p:nvGrpSpPr>
                <p:grpSpPr bwMode="auto">
                  <a:xfrm>
                    <a:off x="5178" y="1813"/>
                    <a:ext cx="460" cy="193"/>
                    <a:chOff x="3243" y="1483"/>
                    <a:chExt cx="580" cy="218"/>
                  </a:xfrm>
                </p:grpSpPr>
                <p:sp>
                  <p:nvSpPr>
                    <p:cNvPr id="74626" name="Rectangle 898"/>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627" name="Rectangle 899"/>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Enrich</a:t>
                      </a:r>
                    </a:p>
                  </p:txBody>
                </p:sp>
              </p:grpSp>
            </p:grpSp>
          </p:grpSp>
          <p:grpSp>
            <p:nvGrpSpPr>
              <p:cNvPr id="74654" name="Group 926"/>
              <p:cNvGrpSpPr>
                <a:grpSpLocks/>
              </p:cNvGrpSpPr>
              <p:nvPr/>
            </p:nvGrpSpPr>
            <p:grpSpPr bwMode="auto">
              <a:xfrm>
                <a:off x="5396" y="2195"/>
                <a:ext cx="339" cy="252"/>
                <a:chOff x="5396" y="2195"/>
                <a:chExt cx="339" cy="252"/>
              </a:xfrm>
            </p:grpSpPr>
            <p:pic>
              <p:nvPicPr>
                <p:cNvPr id="74645" name="Picture 917" descr="ComputerRisk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 y="2195"/>
                  <a:ext cx="242" cy="242"/>
                </a:xfrm>
                <a:prstGeom prst="rect">
                  <a:avLst/>
                </a:prstGeom>
                <a:noFill/>
                <a:extLst>
                  <a:ext uri="{909E8E84-426E-40DD-AFC4-6F175D3DCCD1}">
                    <a14:hiddenFill xmlns:a14="http://schemas.microsoft.com/office/drawing/2010/main">
                      <a:solidFill>
                        <a:srgbClr val="FFFFFF"/>
                      </a:solidFill>
                    </a14:hiddenFill>
                  </a:ext>
                </a:extLst>
              </p:spPr>
            </p:pic>
            <p:sp>
              <p:nvSpPr>
                <p:cNvPr id="74653" name="Text Box 925"/>
                <p:cNvSpPr txBox="1">
                  <a:spLocks noChangeArrowheads="1"/>
                </p:cNvSpPr>
                <p:nvPr/>
              </p:nvSpPr>
              <p:spPr bwMode="auto">
                <a:xfrm>
                  <a:off x="5396" y="2378"/>
                  <a:ext cx="202" cy="69"/>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en-US" sz="800">
                      <a:solidFill>
                        <a:schemeClr val="bg1"/>
                      </a:solidFill>
                      <a:effectLst>
                        <a:outerShdw blurRad="38100" dist="38100" dir="2700000" algn="tl">
                          <a:srgbClr val="000000"/>
                        </a:outerShdw>
                      </a:effectLst>
                      <a:latin typeface="Trebuchet MS" pitchFamily="34" charset="0"/>
                    </a:rPr>
                    <a:t>Manual</a:t>
                  </a:r>
                </a:p>
              </p:txBody>
            </p:sp>
          </p:grpSp>
        </p:grpSp>
        <p:sp>
          <p:nvSpPr>
            <p:cNvPr id="74657" name="AutoShape 929"/>
            <p:cNvSpPr>
              <a:spLocks noChangeArrowheads="1"/>
            </p:cNvSpPr>
            <p:nvPr/>
          </p:nvSpPr>
          <p:spPr bwMode="auto">
            <a:xfrm>
              <a:off x="4985" y="2583"/>
              <a:ext cx="290" cy="267"/>
            </a:xfrm>
            <a:prstGeom prst="leftRightArrow">
              <a:avLst>
                <a:gd name="adj1" fmla="val 50000"/>
                <a:gd name="adj2" fmla="val 21723"/>
              </a:avLst>
            </a:prstGeom>
            <a:solidFill>
              <a:srgbClr val="0000FF">
                <a:alpha val="60001"/>
              </a:srgbClr>
            </a:solidFill>
            <a:ln w="9525" algn="ctr">
              <a:miter lim="800000"/>
              <a:headEnd/>
              <a:tailEnd/>
            </a:ln>
            <a:effectLst/>
            <a:scene3d>
              <a:camera prst="legacyObliqueTopRight"/>
              <a:lightRig rig="legacyFlat3" dir="b"/>
            </a:scene3d>
            <a:sp3d extrusionH="15291"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74643" name="Rectangle 915"/>
            <p:cNvSpPr>
              <a:spLocks noChangeArrowheads="1"/>
            </p:cNvSpPr>
            <p:nvPr/>
          </p:nvSpPr>
          <p:spPr bwMode="auto">
            <a:xfrm>
              <a:off x="5275" y="2571"/>
              <a:ext cx="411" cy="291"/>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Reporting &amp; Analysis</a:t>
              </a:r>
            </a:p>
          </p:txBody>
        </p:sp>
        <p:sp>
          <p:nvSpPr>
            <p:cNvPr id="74658" name="AutoShape 930"/>
            <p:cNvSpPr>
              <a:spLocks noChangeArrowheads="1"/>
            </p:cNvSpPr>
            <p:nvPr/>
          </p:nvSpPr>
          <p:spPr bwMode="auto">
            <a:xfrm>
              <a:off x="4985" y="3018"/>
              <a:ext cx="290" cy="266"/>
            </a:xfrm>
            <a:prstGeom prst="rightArrow">
              <a:avLst>
                <a:gd name="adj1" fmla="val 50000"/>
                <a:gd name="adj2" fmla="val 27256"/>
              </a:avLst>
            </a:prstGeom>
            <a:solidFill>
              <a:srgbClr val="0000FF">
                <a:alpha val="60001"/>
              </a:srgbClr>
            </a:solidFill>
            <a:ln w="9525" algn="ctr">
              <a:miter lim="800000"/>
              <a:headEnd/>
              <a:tailEnd/>
            </a:ln>
            <a:effectLst/>
            <a:scene3d>
              <a:camera prst="legacyObliqueTopRight"/>
              <a:lightRig rig="legacyFlat3" dir="b"/>
            </a:scene3d>
            <a:sp3d extrusionH="15291"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74644" name="Rectangle 916"/>
            <p:cNvSpPr>
              <a:spLocks noChangeArrowheads="1"/>
            </p:cNvSpPr>
            <p:nvPr/>
          </p:nvSpPr>
          <p:spPr bwMode="auto">
            <a:xfrm>
              <a:off x="5275" y="3006"/>
              <a:ext cx="411" cy="291"/>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Other AIG Corporation Applications</a:t>
              </a:r>
            </a:p>
          </p:txBody>
        </p:sp>
        <p:sp>
          <p:nvSpPr>
            <p:cNvPr id="74659" name="AutoShape 931"/>
            <p:cNvSpPr>
              <a:spLocks noChangeArrowheads="1"/>
            </p:cNvSpPr>
            <p:nvPr/>
          </p:nvSpPr>
          <p:spPr bwMode="auto">
            <a:xfrm rot="-2335652">
              <a:off x="4994" y="1023"/>
              <a:ext cx="388" cy="242"/>
            </a:xfrm>
            <a:prstGeom prst="leftRightArrow">
              <a:avLst>
                <a:gd name="adj1" fmla="val 63074"/>
                <a:gd name="adj2" fmla="val 37603"/>
              </a:avLst>
            </a:prstGeom>
            <a:solidFill>
              <a:srgbClr val="0000FF">
                <a:alpha val="60001"/>
              </a:srgbClr>
            </a:solidFill>
            <a:ln w="9525" algn="ctr">
              <a:miter lim="800000"/>
              <a:headEnd/>
              <a:tailEnd/>
            </a:ln>
            <a:effectLst/>
            <a:scene3d>
              <a:camera prst="legacyObliqueTopRight"/>
              <a:lightRig rig="legacyFlat3" dir="b"/>
            </a:scene3d>
            <a:sp3d extrusionH="15291"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74660" name="AutoShape 932"/>
            <p:cNvSpPr>
              <a:spLocks noChangeArrowheads="1"/>
            </p:cNvSpPr>
            <p:nvPr/>
          </p:nvSpPr>
          <p:spPr bwMode="auto">
            <a:xfrm>
              <a:off x="4936" y="563"/>
              <a:ext cx="266" cy="315"/>
            </a:xfrm>
            <a:prstGeom prst="rightArrow">
              <a:avLst>
                <a:gd name="adj1" fmla="val 50000"/>
                <a:gd name="adj2" fmla="val 25000"/>
              </a:avLst>
            </a:prstGeom>
            <a:solidFill>
              <a:srgbClr val="0000FF">
                <a:alpha val="60001"/>
              </a:srgbClr>
            </a:solidFill>
            <a:ln w="9525" algn="ctr">
              <a:miter lim="800000"/>
              <a:headEnd/>
              <a:tailEnd/>
            </a:ln>
            <a:effectLst/>
            <a:scene3d>
              <a:camera prst="legacyObliqueTopRight"/>
              <a:lightRig rig="legacyFlat3" dir="b"/>
            </a:scene3d>
            <a:sp3d extrusionH="15291" prstMaterial="legacyMatte">
              <a:bevelT w="13500" h="13500" prst="angle"/>
              <a:bevelB w="13500" h="13500" prst="angle"/>
              <a:extrusionClr>
                <a:schemeClr val="bg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nvGrpSpPr>
            <p:cNvPr id="74518" name="Group 790"/>
            <p:cNvGrpSpPr>
              <a:grpSpLocks/>
            </p:cNvGrpSpPr>
            <p:nvPr/>
          </p:nvGrpSpPr>
          <p:grpSpPr bwMode="auto">
            <a:xfrm>
              <a:off x="5202" y="539"/>
              <a:ext cx="484" cy="435"/>
              <a:chOff x="3243" y="1483"/>
              <a:chExt cx="580" cy="218"/>
            </a:xfrm>
          </p:grpSpPr>
          <p:sp>
            <p:nvSpPr>
              <p:cNvPr id="73738" name="Rectangle 10"/>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3739" name="Rectangle 11"/>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Risk Applications</a:t>
                </a:r>
              </a:p>
              <a:p>
                <a:r>
                  <a:rPr lang="en-US" altLang="en-US" sz="800">
                    <a:solidFill>
                      <a:schemeClr val="bg1"/>
                    </a:solidFill>
                    <a:effectLst>
                      <a:outerShdw blurRad="38100" dist="38100" dir="2700000" algn="tl">
                        <a:srgbClr val="000000"/>
                      </a:outerShdw>
                    </a:effectLst>
                    <a:latin typeface="Trebuchet MS" pitchFamily="34" charset="0"/>
                  </a:rPr>
                  <a:t>CRM</a:t>
                </a:r>
              </a:p>
              <a:p>
                <a:r>
                  <a:rPr lang="en-US" altLang="en-US" sz="800">
                    <a:solidFill>
                      <a:schemeClr val="bg1"/>
                    </a:solidFill>
                    <a:effectLst>
                      <a:outerShdw blurRad="38100" dist="38100" dir="2700000" algn="tl">
                        <a:srgbClr val="000000"/>
                      </a:outerShdw>
                    </a:effectLst>
                    <a:latin typeface="Trebuchet MS" pitchFamily="34" charset="0"/>
                  </a:rPr>
                  <a:t>MRM</a:t>
                </a:r>
              </a:p>
              <a:p>
                <a:r>
                  <a:rPr lang="en-US" altLang="en-US" sz="800">
                    <a:solidFill>
                      <a:schemeClr val="bg1"/>
                    </a:solidFill>
                    <a:effectLst>
                      <a:outerShdw blurRad="38100" dist="38100" dir="2700000" algn="tl">
                        <a:srgbClr val="000000"/>
                      </a:outerShdw>
                    </a:effectLst>
                    <a:latin typeface="Trebuchet MS" pitchFamily="34" charset="0"/>
                  </a:rPr>
                  <a:t>ORM</a:t>
                </a:r>
              </a:p>
            </p:txBody>
          </p:sp>
        </p:grpSp>
        <p:cxnSp>
          <p:nvCxnSpPr>
            <p:cNvPr id="74661" name="AutoShape 933"/>
            <p:cNvCxnSpPr>
              <a:cxnSpLocks noChangeShapeType="1"/>
              <a:stCxn id="73745" idx="1"/>
              <a:endCxn id="73732" idx="1"/>
            </p:cNvCxnSpPr>
            <p:nvPr/>
          </p:nvCxnSpPr>
          <p:spPr bwMode="auto">
            <a:xfrm>
              <a:off x="1526" y="1558"/>
              <a:ext cx="169" cy="3"/>
            </a:xfrm>
            <a:prstGeom prst="bentConnector3">
              <a:avLst>
                <a:gd name="adj1" fmla="val 49111"/>
              </a:avLst>
            </a:prstGeom>
            <a:noFill/>
            <a:ln w="9525">
              <a:solidFill>
                <a:srgbClr val="0000FF"/>
              </a:solidFill>
              <a:miter lim="800000"/>
              <a:headEnd/>
              <a:tailEnd type="stealth" w="med" len="med"/>
            </a:ln>
            <a:effectLst/>
            <a:scene3d>
              <a:camera prst="legacyObliqueTopRight"/>
              <a:lightRig rig="legacyFlat3" dir="b"/>
            </a:scene3d>
            <a:sp3d extrusionH="15291"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662" name="AutoShape 934"/>
            <p:cNvCxnSpPr>
              <a:cxnSpLocks noChangeShapeType="1"/>
              <a:stCxn id="73761" idx="3"/>
              <a:endCxn id="74512" idx="1"/>
            </p:cNvCxnSpPr>
            <p:nvPr/>
          </p:nvCxnSpPr>
          <p:spPr bwMode="auto">
            <a:xfrm>
              <a:off x="1525" y="2062"/>
              <a:ext cx="170" cy="1"/>
            </a:xfrm>
            <a:prstGeom prst="straightConnector1">
              <a:avLst/>
            </a:prstGeom>
            <a:noFill/>
            <a:ln w="9525">
              <a:solidFill>
                <a:srgbClr val="0000FF"/>
              </a:solidFill>
              <a:round/>
              <a:headEnd/>
              <a:tailEnd type="stealth" w="med" len="med"/>
            </a:ln>
            <a:effectLst/>
            <a:scene3d>
              <a:camera prst="legacyObliqueTopRight"/>
              <a:lightRig rig="legacyFlat3" dir="b"/>
            </a:scene3d>
            <a:sp3d extrusionH="15291"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663" name="AutoShape 935"/>
            <p:cNvCxnSpPr>
              <a:cxnSpLocks noChangeShapeType="1"/>
              <a:stCxn id="73789" idx="3"/>
              <a:endCxn id="74516" idx="1"/>
            </p:cNvCxnSpPr>
            <p:nvPr/>
          </p:nvCxnSpPr>
          <p:spPr bwMode="auto">
            <a:xfrm flipV="1">
              <a:off x="1525" y="2626"/>
              <a:ext cx="170" cy="4"/>
            </a:xfrm>
            <a:prstGeom prst="straightConnector1">
              <a:avLst/>
            </a:prstGeom>
            <a:noFill/>
            <a:ln w="9525">
              <a:solidFill>
                <a:srgbClr val="0000FF"/>
              </a:solidFill>
              <a:round/>
              <a:headEnd/>
              <a:tailEnd type="stealth" w="med" len="med"/>
            </a:ln>
            <a:effectLst/>
            <a:scene3d>
              <a:camera prst="legacyObliqueTopRight"/>
              <a:lightRig rig="legacyFlat3" dir="b"/>
            </a:scene3d>
            <a:sp3d extrusionH="15291"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665" name="AutoShape 937"/>
            <p:cNvCxnSpPr>
              <a:cxnSpLocks noChangeShapeType="1"/>
              <a:stCxn id="74517" idx="1"/>
              <a:endCxn id="73781" idx="3"/>
            </p:cNvCxnSpPr>
            <p:nvPr/>
          </p:nvCxnSpPr>
          <p:spPr bwMode="auto">
            <a:xfrm rot="10800000">
              <a:off x="1525" y="2468"/>
              <a:ext cx="170" cy="853"/>
            </a:xfrm>
            <a:prstGeom prst="bentConnector3">
              <a:avLst>
                <a:gd name="adj1" fmla="val 62940"/>
              </a:avLst>
            </a:prstGeom>
            <a:noFill/>
            <a:ln w="9525">
              <a:solidFill>
                <a:srgbClr val="0000FF"/>
              </a:solidFill>
              <a:miter lim="800000"/>
              <a:headEnd/>
              <a:tailEnd type="stealth" w="med" len="med"/>
            </a:ln>
            <a:effectLst/>
            <a:scene3d>
              <a:camera prst="legacyObliqueTopRight"/>
              <a:lightRig rig="legacyFlat3" dir="b"/>
            </a:scene3d>
            <a:sp3d extrusionH="15291"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517" name="Rectangle 789"/>
            <p:cNvSpPr>
              <a:spLocks noChangeArrowheads="1"/>
            </p:cNvSpPr>
            <p:nvPr/>
          </p:nvSpPr>
          <p:spPr bwMode="auto">
            <a:xfrm>
              <a:off x="1695" y="3175"/>
              <a:ext cx="411" cy="291"/>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External Cleansing Service</a:t>
              </a:r>
            </a:p>
          </p:txBody>
        </p:sp>
        <p:grpSp>
          <p:nvGrpSpPr>
            <p:cNvPr id="74664" name="Group 936"/>
            <p:cNvGrpSpPr>
              <a:grpSpLocks/>
            </p:cNvGrpSpPr>
            <p:nvPr/>
          </p:nvGrpSpPr>
          <p:grpSpPr bwMode="auto">
            <a:xfrm>
              <a:off x="1695" y="1385"/>
              <a:ext cx="435" cy="1380"/>
              <a:chOff x="1695" y="1385"/>
              <a:chExt cx="435" cy="1380"/>
            </a:xfrm>
          </p:grpSpPr>
          <p:grpSp>
            <p:nvGrpSpPr>
              <p:cNvPr id="73735" name="Group 7"/>
              <p:cNvGrpSpPr>
                <a:grpSpLocks/>
              </p:cNvGrpSpPr>
              <p:nvPr/>
            </p:nvGrpSpPr>
            <p:grpSpPr bwMode="auto">
              <a:xfrm>
                <a:off x="1695" y="1385"/>
                <a:ext cx="435" cy="315"/>
                <a:chOff x="1501" y="1677"/>
                <a:chExt cx="604" cy="410"/>
              </a:xfrm>
            </p:grpSpPr>
            <p:sp>
              <p:nvSpPr>
                <p:cNvPr id="73734" name="Rectangle 6"/>
                <p:cNvSpPr>
                  <a:spLocks noChangeArrowheads="1"/>
                </p:cNvSpPr>
                <p:nvPr/>
              </p:nvSpPr>
              <p:spPr bwMode="auto">
                <a:xfrm>
                  <a:off x="1549" y="1677"/>
                  <a:ext cx="556" cy="362"/>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3733" name="Rectangle 5"/>
                <p:cNvSpPr>
                  <a:spLocks noChangeArrowheads="1"/>
                </p:cNvSpPr>
                <p:nvPr/>
              </p:nvSpPr>
              <p:spPr bwMode="auto">
                <a:xfrm>
                  <a:off x="1525" y="1701"/>
                  <a:ext cx="556" cy="362"/>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3732" name="Rectangle 4"/>
                <p:cNvSpPr>
                  <a:spLocks noChangeArrowheads="1"/>
                </p:cNvSpPr>
                <p:nvPr/>
              </p:nvSpPr>
              <p:spPr bwMode="auto">
                <a:xfrm>
                  <a:off x="1501" y="1725"/>
                  <a:ext cx="556" cy="362"/>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Reference Data Consumption</a:t>
                  </a:r>
                </a:p>
              </p:txBody>
            </p:sp>
          </p:grpSp>
          <p:grpSp>
            <p:nvGrpSpPr>
              <p:cNvPr id="74509" name="Group 781"/>
              <p:cNvGrpSpPr>
                <a:grpSpLocks/>
              </p:cNvGrpSpPr>
              <p:nvPr/>
            </p:nvGrpSpPr>
            <p:grpSpPr bwMode="auto">
              <a:xfrm>
                <a:off x="1695" y="1887"/>
                <a:ext cx="435" cy="315"/>
                <a:chOff x="1501" y="1677"/>
                <a:chExt cx="604" cy="410"/>
              </a:xfrm>
            </p:grpSpPr>
            <p:sp>
              <p:nvSpPr>
                <p:cNvPr id="74510" name="Rectangle 782"/>
                <p:cNvSpPr>
                  <a:spLocks noChangeArrowheads="1"/>
                </p:cNvSpPr>
                <p:nvPr/>
              </p:nvSpPr>
              <p:spPr bwMode="auto">
                <a:xfrm>
                  <a:off x="1549" y="1677"/>
                  <a:ext cx="556" cy="362"/>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11" name="Rectangle 783"/>
                <p:cNvSpPr>
                  <a:spLocks noChangeArrowheads="1"/>
                </p:cNvSpPr>
                <p:nvPr/>
              </p:nvSpPr>
              <p:spPr bwMode="auto">
                <a:xfrm>
                  <a:off x="1525" y="1701"/>
                  <a:ext cx="556" cy="362"/>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12" name="Rectangle 784"/>
                <p:cNvSpPr>
                  <a:spLocks noChangeArrowheads="1"/>
                </p:cNvSpPr>
                <p:nvPr/>
              </p:nvSpPr>
              <p:spPr bwMode="auto">
                <a:xfrm>
                  <a:off x="1501" y="1725"/>
                  <a:ext cx="556" cy="362"/>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rPr>
                    <a:t>Transaction (Risk) Data Consumption</a:t>
                  </a:r>
                </a:p>
              </p:txBody>
            </p:sp>
          </p:grpSp>
          <p:grpSp>
            <p:nvGrpSpPr>
              <p:cNvPr id="74513" name="Group 785"/>
              <p:cNvGrpSpPr>
                <a:grpSpLocks/>
              </p:cNvGrpSpPr>
              <p:nvPr/>
            </p:nvGrpSpPr>
            <p:grpSpPr bwMode="auto">
              <a:xfrm>
                <a:off x="1695" y="2450"/>
                <a:ext cx="435" cy="315"/>
                <a:chOff x="1501" y="1677"/>
                <a:chExt cx="604" cy="410"/>
              </a:xfrm>
            </p:grpSpPr>
            <p:sp>
              <p:nvSpPr>
                <p:cNvPr id="74514" name="Rectangle 786"/>
                <p:cNvSpPr>
                  <a:spLocks noChangeArrowheads="1"/>
                </p:cNvSpPr>
                <p:nvPr/>
              </p:nvSpPr>
              <p:spPr bwMode="auto">
                <a:xfrm>
                  <a:off x="1549" y="1677"/>
                  <a:ext cx="556" cy="362"/>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15" name="Rectangle 787"/>
                <p:cNvSpPr>
                  <a:spLocks noChangeArrowheads="1"/>
                </p:cNvSpPr>
                <p:nvPr/>
              </p:nvSpPr>
              <p:spPr bwMode="auto">
                <a:xfrm>
                  <a:off x="1525" y="1701"/>
                  <a:ext cx="556" cy="362"/>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16" name="Rectangle 788"/>
                <p:cNvSpPr>
                  <a:spLocks noChangeArrowheads="1"/>
                </p:cNvSpPr>
                <p:nvPr/>
              </p:nvSpPr>
              <p:spPr bwMode="auto">
                <a:xfrm>
                  <a:off x="1501" y="1725"/>
                  <a:ext cx="556" cy="362"/>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Market Data Consumption</a:t>
                  </a:r>
                </a:p>
              </p:txBody>
            </p:sp>
          </p:grpSp>
        </p:grpSp>
        <p:cxnSp>
          <p:nvCxnSpPr>
            <p:cNvPr id="74669" name="AutoShape 941"/>
            <p:cNvCxnSpPr>
              <a:cxnSpLocks noChangeShapeType="1"/>
              <a:stCxn id="74551" idx="3"/>
              <a:endCxn id="74553" idx="1"/>
            </p:cNvCxnSpPr>
            <p:nvPr/>
          </p:nvCxnSpPr>
          <p:spPr bwMode="auto">
            <a:xfrm>
              <a:off x="3582" y="2076"/>
              <a:ext cx="121" cy="0"/>
            </a:xfrm>
            <a:prstGeom prst="straightConnector1">
              <a:avLst/>
            </a:prstGeom>
            <a:noFill/>
            <a:ln w="9525">
              <a:solidFill>
                <a:srgbClr val="0000FF"/>
              </a:solidFill>
              <a:round/>
              <a:headEnd/>
              <a:tailEnd type="stealth" w="med" len="me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4598" name="Group 870"/>
            <p:cNvGrpSpPr>
              <a:grpSpLocks/>
            </p:cNvGrpSpPr>
            <p:nvPr/>
          </p:nvGrpSpPr>
          <p:grpSpPr bwMode="auto">
            <a:xfrm>
              <a:off x="3703" y="1543"/>
              <a:ext cx="557" cy="1065"/>
              <a:chOff x="3750" y="1797"/>
              <a:chExt cx="557" cy="1065"/>
            </a:xfrm>
          </p:grpSpPr>
          <p:sp>
            <p:nvSpPr>
              <p:cNvPr id="74553" name="AutoShape 825"/>
              <p:cNvSpPr>
                <a:spLocks noChangeArrowheads="1"/>
              </p:cNvSpPr>
              <p:nvPr/>
            </p:nvSpPr>
            <p:spPr bwMode="auto">
              <a:xfrm>
                <a:off x="3750" y="1797"/>
                <a:ext cx="557" cy="1065"/>
              </a:xfrm>
              <a:prstGeom prst="roundRect">
                <a:avLst>
                  <a:gd name="adj" fmla="val 4528"/>
                </a:avLst>
              </a:prstGeom>
              <a:gradFill rotWithShape="1">
                <a:gsLst>
                  <a:gs pos="0">
                    <a:srgbClr val="69E7FD">
                      <a:alpha val="80000"/>
                    </a:srgbClr>
                  </a:gs>
                  <a:gs pos="100000">
                    <a:srgbClr val="015A6E">
                      <a:alpha val="60001"/>
                    </a:srgbClr>
                  </a:gs>
                </a:gsLst>
                <a:lin ang="18900000" scaled="1"/>
              </a:gradFill>
              <a:ln w="9525" algn="ctr">
                <a:round/>
                <a:headEnd/>
                <a:tailEnd/>
              </a:ln>
              <a:effectLst/>
              <a:scene3d>
                <a:camera prst="legacyObliqueTopRight"/>
                <a:lightRig rig="legacyFlat3" dir="b"/>
              </a:scene3d>
              <a:sp3d extrusionH="100000" prstMaterial="legacyMatte">
                <a:bevelT w="13500" h="13500" prst="angle"/>
                <a:bevelB w="13500" h="13500" prst="angle"/>
                <a:extrusionClr>
                  <a:srgbClr val="69E7FD"/>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nvGrpSpPr>
              <p:cNvPr id="74597" name="Group 869"/>
              <p:cNvGrpSpPr>
                <a:grpSpLocks/>
              </p:cNvGrpSpPr>
              <p:nvPr/>
            </p:nvGrpSpPr>
            <p:grpSpPr bwMode="auto">
              <a:xfrm>
                <a:off x="3799" y="1870"/>
                <a:ext cx="460" cy="918"/>
                <a:chOff x="3799" y="1870"/>
                <a:chExt cx="460" cy="918"/>
              </a:xfrm>
            </p:grpSpPr>
            <p:grpSp>
              <p:nvGrpSpPr>
                <p:cNvPr id="74554" name="Group 826"/>
                <p:cNvGrpSpPr>
                  <a:grpSpLocks/>
                </p:cNvGrpSpPr>
                <p:nvPr/>
              </p:nvGrpSpPr>
              <p:grpSpPr bwMode="auto">
                <a:xfrm>
                  <a:off x="3799" y="1870"/>
                  <a:ext cx="460" cy="193"/>
                  <a:chOff x="3243" y="1483"/>
                  <a:chExt cx="580" cy="218"/>
                </a:xfrm>
              </p:grpSpPr>
              <p:sp>
                <p:nvSpPr>
                  <p:cNvPr id="74555" name="Rectangle 827"/>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56" name="Rectangle 828"/>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Apply Rules</a:t>
                    </a:r>
                  </a:p>
                </p:txBody>
              </p:sp>
            </p:grpSp>
            <p:grpSp>
              <p:nvGrpSpPr>
                <p:cNvPr id="74588" name="Group 860"/>
                <p:cNvGrpSpPr>
                  <a:grpSpLocks/>
                </p:cNvGrpSpPr>
                <p:nvPr/>
              </p:nvGrpSpPr>
              <p:grpSpPr bwMode="auto">
                <a:xfrm>
                  <a:off x="3799" y="2111"/>
                  <a:ext cx="460" cy="193"/>
                  <a:chOff x="3243" y="1483"/>
                  <a:chExt cx="580" cy="218"/>
                </a:xfrm>
              </p:grpSpPr>
              <p:sp>
                <p:nvSpPr>
                  <p:cNvPr id="74589" name="Rectangle 861"/>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90" name="Rectangle 862"/>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Normalize</a:t>
                    </a:r>
                  </a:p>
                </p:txBody>
              </p:sp>
            </p:grpSp>
            <p:grpSp>
              <p:nvGrpSpPr>
                <p:cNvPr id="74591" name="Group 863"/>
                <p:cNvGrpSpPr>
                  <a:grpSpLocks/>
                </p:cNvGrpSpPr>
                <p:nvPr/>
              </p:nvGrpSpPr>
              <p:grpSpPr bwMode="auto">
                <a:xfrm>
                  <a:off x="3799" y="2353"/>
                  <a:ext cx="460" cy="193"/>
                  <a:chOff x="3243" y="1483"/>
                  <a:chExt cx="580" cy="218"/>
                </a:xfrm>
              </p:grpSpPr>
              <p:sp>
                <p:nvSpPr>
                  <p:cNvPr id="74592" name="Rectangle 864"/>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93" name="Rectangle 865"/>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Aggregate</a:t>
                    </a:r>
                  </a:p>
                </p:txBody>
              </p:sp>
            </p:grpSp>
            <p:grpSp>
              <p:nvGrpSpPr>
                <p:cNvPr id="74594" name="Group 866"/>
                <p:cNvGrpSpPr>
                  <a:grpSpLocks/>
                </p:cNvGrpSpPr>
                <p:nvPr/>
              </p:nvGrpSpPr>
              <p:grpSpPr bwMode="auto">
                <a:xfrm>
                  <a:off x="3799" y="2595"/>
                  <a:ext cx="460" cy="193"/>
                  <a:chOff x="3243" y="1483"/>
                  <a:chExt cx="580" cy="218"/>
                </a:xfrm>
              </p:grpSpPr>
              <p:sp>
                <p:nvSpPr>
                  <p:cNvPr id="74595" name="Rectangle 867"/>
                  <p:cNvSpPr>
                    <a:spLocks noChangeArrowheads="1"/>
                  </p:cNvSpPr>
                  <p:nvPr/>
                </p:nvSpPr>
                <p:spPr bwMode="auto">
                  <a:xfrm>
                    <a:off x="3267" y="1483"/>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wrap="none" anchor="ctr">
                    <a:flatTx/>
                  </a:bodyPr>
                  <a:lstStyle/>
                  <a:p>
                    <a:endParaRPr lang="en-US"/>
                  </a:p>
                </p:txBody>
              </p:sp>
              <p:sp>
                <p:nvSpPr>
                  <p:cNvPr id="74596" name="Rectangle 868"/>
                  <p:cNvSpPr>
                    <a:spLocks noChangeArrowheads="1"/>
                  </p:cNvSpPr>
                  <p:nvPr/>
                </p:nvSpPr>
                <p:spPr bwMode="auto">
                  <a:xfrm>
                    <a:off x="3243" y="1497"/>
                    <a:ext cx="556" cy="204"/>
                  </a:xfrm>
                  <a:prstGeom prst="rect">
                    <a:avLst/>
                  </a:prstGeom>
                  <a:gradFill rotWithShape="1">
                    <a:gsLst>
                      <a:gs pos="0">
                        <a:srgbClr val="F7A941">
                          <a:alpha val="60001"/>
                        </a:srgbClr>
                      </a:gs>
                      <a:gs pos="100000">
                        <a:srgbClr val="B3553B">
                          <a:alpha val="80000"/>
                        </a:srgbClr>
                      </a:gs>
                    </a:gsLst>
                    <a:lin ang="18900000" scaled="1"/>
                  </a:gradFill>
                  <a:ln>
                    <a:noFill/>
                  </a:ln>
                  <a:effectLst/>
                  <a:scene3d>
                    <a:camera prst="legacyObliqueTopRight"/>
                    <a:lightRig rig="legacyFlat3" dir="b"/>
                  </a:scene3d>
                  <a:sp3d extrusionH="15291" prstMaterial="legacyMatte">
                    <a:bevelT w="13500" h="13500" prst="angle"/>
                    <a:bevelB w="13500" h="13500" prst="angle"/>
                    <a:extrusionClr>
                      <a:srgbClr val="F7A941"/>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53882" dir="13500000" algn="ctr" rotWithShape="0">
                            <a:srgbClr val="808080">
                              <a:alpha val="50000"/>
                            </a:srgbClr>
                          </a:outerShdw>
                        </a:effectLst>
                      </a14:hiddenEffects>
                    </a:ext>
                  </a:extLst>
                </p:spPr>
                <p:txBody>
                  <a:bodyPr lIns="0" tIns="0" rIns="0" bIns="0" anchor="ctr" anchorCtr="1">
                    <a:flatTx/>
                  </a:bodyPr>
                  <a:lstStyle/>
                  <a:p>
                    <a:r>
                      <a:rPr lang="en-US" altLang="en-US" sz="800">
                        <a:solidFill>
                          <a:schemeClr val="bg1"/>
                        </a:solidFill>
                        <a:effectLst>
                          <a:outerShdw blurRad="38100" dist="38100" dir="2700000" algn="tl">
                            <a:srgbClr val="000000"/>
                          </a:outerShdw>
                        </a:effectLst>
                        <a:latin typeface="Trebuchet MS" pitchFamily="34" charset="0"/>
                      </a:rPr>
                      <a:t>Load</a:t>
                    </a:r>
                  </a:p>
                </p:txBody>
              </p:sp>
            </p:grpSp>
          </p:grpSp>
        </p:grpSp>
        <p:cxnSp>
          <p:nvCxnSpPr>
            <p:cNvPr id="74670" name="AutoShape 942"/>
            <p:cNvCxnSpPr>
              <a:cxnSpLocks noChangeShapeType="1"/>
            </p:cNvCxnSpPr>
            <p:nvPr/>
          </p:nvCxnSpPr>
          <p:spPr bwMode="auto">
            <a:xfrm>
              <a:off x="4259" y="2087"/>
              <a:ext cx="170" cy="0"/>
            </a:xfrm>
            <a:prstGeom prst="straightConnector1">
              <a:avLst/>
            </a:prstGeom>
            <a:noFill/>
            <a:ln w="9525">
              <a:solidFill>
                <a:srgbClr val="0000FF"/>
              </a:solidFill>
              <a:round/>
              <a:headEnd/>
              <a:tailEnd type="stealth" w="med" len="me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552" name="AutoShape 824"/>
            <p:cNvSpPr>
              <a:spLocks noChangeArrowheads="1"/>
            </p:cNvSpPr>
            <p:nvPr/>
          </p:nvSpPr>
          <p:spPr bwMode="auto">
            <a:xfrm>
              <a:off x="4428" y="1120"/>
              <a:ext cx="508" cy="2298"/>
            </a:xfrm>
            <a:prstGeom prst="roundRect">
              <a:avLst>
                <a:gd name="adj" fmla="val 4528"/>
              </a:avLst>
            </a:prstGeom>
            <a:gradFill rotWithShape="1">
              <a:gsLst>
                <a:gs pos="0">
                  <a:srgbClr val="D6F8A3">
                    <a:alpha val="80000"/>
                  </a:srgbClr>
                </a:gs>
                <a:gs pos="100000">
                  <a:srgbClr val="2B5900">
                    <a:alpha val="60001"/>
                  </a:srgbClr>
                </a:gs>
              </a:gsLst>
              <a:lin ang="18900000" scaled="1"/>
            </a:gradFill>
            <a:ln w="9525" algn="ctr">
              <a:round/>
              <a:headEnd/>
              <a:tailEnd/>
            </a:ln>
            <a:effectLst/>
            <a:scene3d>
              <a:camera prst="legacyObliqueTopRight"/>
              <a:lightRig rig="legacyFlat3" dir="b"/>
            </a:scene3d>
            <a:sp3d extrusionH="100000" prstMaterial="legacyMatte">
              <a:bevelT w="13500" h="13500" prst="angle"/>
              <a:bevelB w="13500" h="13500" prst="angle"/>
              <a:extrusionClr>
                <a:srgbClr val="D6F8A3"/>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1">
              <a:flatTx/>
            </a:bodyPr>
            <a:lstStyle/>
            <a:p>
              <a:r>
                <a:rPr lang="en-US" altLang="en-US" sz="1000">
                  <a:solidFill>
                    <a:schemeClr val="bg1"/>
                  </a:solidFill>
                  <a:effectLst>
                    <a:outerShdw blurRad="38100" dist="38100" dir="2700000" algn="tl">
                      <a:srgbClr val="000000"/>
                    </a:outerShdw>
                  </a:effectLst>
                </a:rPr>
                <a:t>Persistence</a:t>
              </a:r>
            </a:p>
          </p:txBody>
        </p:sp>
        <p:cxnSp>
          <p:nvCxnSpPr>
            <p:cNvPr id="74667" name="AutoShape 939"/>
            <p:cNvCxnSpPr>
              <a:cxnSpLocks noChangeShapeType="1"/>
              <a:stCxn id="74517" idx="3"/>
              <a:endCxn id="74584" idx="2"/>
            </p:cNvCxnSpPr>
            <p:nvPr/>
          </p:nvCxnSpPr>
          <p:spPr bwMode="auto">
            <a:xfrm flipV="1">
              <a:off x="2106" y="2491"/>
              <a:ext cx="2381" cy="830"/>
            </a:xfrm>
            <a:prstGeom prst="bentConnector3">
              <a:avLst>
                <a:gd name="adj1" fmla="val 93657"/>
              </a:avLst>
            </a:prstGeom>
            <a:noFill/>
            <a:ln w="9525">
              <a:solidFill>
                <a:srgbClr val="0000FF"/>
              </a:solidFill>
              <a:miter lim="800000"/>
              <a:headEnd type="stealth" w="med" len="med"/>
              <a:tailEnd type="stealth" w="med" len="med"/>
            </a:ln>
            <a:effectLst/>
            <a:scene3d>
              <a:camera prst="legacyObliqueTopRight"/>
              <a:lightRig rig="legacyFlat3" dir="b"/>
            </a:scene3d>
            <a:sp3d extrusionH="15291"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668" name="AutoShape 940"/>
            <p:cNvCxnSpPr>
              <a:cxnSpLocks noChangeShapeType="1"/>
              <a:stCxn id="74522" idx="2"/>
              <a:endCxn id="74582" idx="2"/>
            </p:cNvCxnSpPr>
            <p:nvPr/>
          </p:nvCxnSpPr>
          <p:spPr bwMode="auto">
            <a:xfrm rot="5400000" flipH="1" flipV="1">
              <a:off x="2787" y="1488"/>
              <a:ext cx="1394" cy="2006"/>
            </a:xfrm>
            <a:prstGeom prst="bentConnector4">
              <a:avLst>
                <a:gd name="adj1" fmla="val -4736"/>
                <a:gd name="adj2" fmla="val 91125"/>
              </a:avLst>
            </a:prstGeom>
            <a:noFill/>
            <a:ln w="9525">
              <a:solidFill>
                <a:srgbClr val="0000FF"/>
              </a:solidFill>
              <a:miter lim="800000"/>
              <a:headEnd/>
              <a:tailEnd type="stealth" w="med" len="med"/>
            </a:ln>
            <a:effectLst/>
            <a:scene3d>
              <a:camera prst="legacyObliqueTopRight"/>
              <a:lightRig rig="legacyFlat3" dir="b"/>
            </a:scene3d>
            <a:sp3d extrusionH="15291"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574" name="AutoShape 846"/>
            <p:cNvSpPr>
              <a:spLocks noChangeArrowheads="1"/>
            </p:cNvSpPr>
            <p:nvPr/>
          </p:nvSpPr>
          <p:spPr bwMode="auto">
            <a:xfrm>
              <a:off x="4488" y="1289"/>
              <a:ext cx="388" cy="314"/>
            </a:xfrm>
            <a:prstGeom prst="can">
              <a:avLst>
                <a:gd name="adj" fmla="val 25000"/>
              </a:avLst>
            </a:prstGeom>
            <a:gradFill rotWithShape="0">
              <a:gsLst>
                <a:gs pos="0">
                  <a:srgbClr val="63CAFD"/>
                </a:gs>
                <a:gs pos="50000">
                  <a:schemeClr val="bg1"/>
                </a:gs>
                <a:gs pos="100000">
                  <a:srgbClr val="63CAFD"/>
                </a:gs>
              </a:gsLst>
              <a:lin ang="0" scaled="1"/>
            </a:gradFill>
            <a:ln w="9525">
              <a:solidFill>
                <a:srgbClr val="63CA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r>
                <a:rPr lang="en-US" altLang="en-US" sz="800">
                  <a:effectLst>
                    <a:outerShdw blurRad="38100" dist="38100" dir="2700000" algn="tl">
                      <a:srgbClr val="FFFFFF"/>
                    </a:outerShdw>
                  </a:effectLst>
                  <a:latin typeface="Trebuchet MS" pitchFamily="34" charset="0"/>
                </a:rPr>
                <a:t>Risk Results</a:t>
              </a:r>
              <a:endParaRPr lang="en-US" altLang="en-US" sz="800">
                <a:latin typeface="Trebuchet MS" pitchFamily="34" charset="0"/>
              </a:endParaRPr>
            </a:p>
          </p:txBody>
        </p:sp>
        <p:sp>
          <p:nvSpPr>
            <p:cNvPr id="74582" name="AutoShape 854"/>
            <p:cNvSpPr>
              <a:spLocks noChangeArrowheads="1"/>
            </p:cNvSpPr>
            <p:nvPr/>
          </p:nvSpPr>
          <p:spPr bwMode="auto">
            <a:xfrm>
              <a:off x="4487" y="1637"/>
              <a:ext cx="388" cy="314"/>
            </a:xfrm>
            <a:prstGeom prst="can">
              <a:avLst>
                <a:gd name="adj" fmla="val 25000"/>
              </a:avLst>
            </a:prstGeom>
            <a:gradFill rotWithShape="0">
              <a:gsLst>
                <a:gs pos="0">
                  <a:srgbClr val="63CAFD"/>
                </a:gs>
                <a:gs pos="50000">
                  <a:schemeClr val="bg1"/>
                </a:gs>
                <a:gs pos="100000">
                  <a:srgbClr val="63CAFD"/>
                </a:gs>
              </a:gsLst>
              <a:lin ang="0" scaled="1"/>
            </a:gradFill>
            <a:ln w="9525">
              <a:solidFill>
                <a:srgbClr val="63CA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r>
                <a:rPr lang="en-US" altLang="en-US" sz="800">
                  <a:effectLst>
                    <a:outerShdw blurRad="38100" dist="38100" dir="2700000" algn="tl">
                      <a:srgbClr val="FFFFFF"/>
                    </a:outerShdw>
                  </a:effectLst>
                  <a:latin typeface="Trebuchet MS" pitchFamily="34" charset="0"/>
                </a:rPr>
                <a:t>Market Data</a:t>
              </a:r>
              <a:endParaRPr lang="en-US" altLang="en-US" sz="800">
                <a:latin typeface="Trebuchet MS" pitchFamily="34" charset="0"/>
              </a:endParaRPr>
            </a:p>
          </p:txBody>
        </p:sp>
        <p:sp>
          <p:nvSpPr>
            <p:cNvPr id="74583" name="AutoShape 855"/>
            <p:cNvSpPr>
              <a:spLocks noChangeArrowheads="1"/>
            </p:cNvSpPr>
            <p:nvPr/>
          </p:nvSpPr>
          <p:spPr bwMode="auto">
            <a:xfrm>
              <a:off x="4488" y="1985"/>
              <a:ext cx="388" cy="314"/>
            </a:xfrm>
            <a:prstGeom prst="can">
              <a:avLst>
                <a:gd name="adj" fmla="val 25000"/>
              </a:avLst>
            </a:prstGeom>
            <a:gradFill rotWithShape="0">
              <a:gsLst>
                <a:gs pos="0">
                  <a:srgbClr val="63CAFD"/>
                </a:gs>
                <a:gs pos="50000">
                  <a:schemeClr val="bg1"/>
                </a:gs>
                <a:gs pos="100000">
                  <a:srgbClr val="63CAFD"/>
                </a:gs>
              </a:gsLst>
              <a:lin ang="0" scaled="1"/>
            </a:gradFill>
            <a:ln w="9525">
              <a:solidFill>
                <a:srgbClr val="63CA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r>
                <a:rPr lang="en-US" altLang="en-US" sz="800">
                  <a:effectLst>
                    <a:outerShdw blurRad="38100" dist="38100" dir="2700000" algn="tl">
                      <a:srgbClr val="FFFFFF"/>
                    </a:outerShdw>
                  </a:effectLst>
                  <a:latin typeface="Trebuchet MS" pitchFamily="34" charset="0"/>
                </a:rPr>
                <a:t>Transaction Data</a:t>
              </a:r>
              <a:endParaRPr lang="en-US" altLang="en-US" sz="800">
                <a:latin typeface="Trebuchet MS" pitchFamily="34" charset="0"/>
              </a:endParaRPr>
            </a:p>
          </p:txBody>
        </p:sp>
        <p:sp>
          <p:nvSpPr>
            <p:cNvPr id="74584" name="AutoShape 856"/>
            <p:cNvSpPr>
              <a:spLocks noChangeArrowheads="1"/>
            </p:cNvSpPr>
            <p:nvPr/>
          </p:nvSpPr>
          <p:spPr bwMode="auto">
            <a:xfrm>
              <a:off x="4487" y="2334"/>
              <a:ext cx="388" cy="314"/>
            </a:xfrm>
            <a:prstGeom prst="can">
              <a:avLst>
                <a:gd name="adj" fmla="val 25000"/>
              </a:avLst>
            </a:prstGeom>
            <a:gradFill rotWithShape="0">
              <a:gsLst>
                <a:gs pos="0">
                  <a:srgbClr val="63CAFD"/>
                </a:gs>
                <a:gs pos="50000">
                  <a:schemeClr val="bg1"/>
                </a:gs>
                <a:gs pos="100000">
                  <a:srgbClr val="63CAFD"/>
                </a:gs>
              </a:gsLst>
              <a:lin ang="0" scaled="1"/>
            </a:gradFill>
            <a:ln w="9525">
              <a:solidFill>
                <a:srgbClr val="63CA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r>
                <a:rPr lang="en-US" altLang="en-US" sz="800">
                  <a:effectLst>
                    <a:outerShdw blurRad="38100" dist="38100" dir="2700000" algn="tl">
                      <a:srgbClr val="FFFFFF"/>
                    </a:outerShdw>
                  </a:effectLst>
                  <a:latin typeface="Trebuchet MS" pitchFamily="34" charset="0"/>
                </a:rPr>
                <a:t>Reference Data</a:t>
              </a:r>
              <a:endParaRPr lang="en-US" altLang="en-US" sz="800">
                <a:latin typeface="Trebuchet MS" pitchFamily="34" charset="0"/>
              </a:endParaRPr>
            </a:p>
          </p:txBody>
        </p:sp>
        <p:sp>
          <p:nvSpPr>
            <p:cNvPr id="74585" name="AutoShape 857"/>
            <p:cNvSpPr>
              <a:spLocks noChangeArrowheads="1"/>
            </p:cNvSpPr>
            <p:nvPr/>
          </p:nvSpPr>
          <p:spPr bwMode="auto">
            <a:xfrm>
              <a:off x="4487" y="2682"/>
              <a:ext cx="388" cy="314"/>
            </a:xfrm>
            <a:prstGeom prst="can">
              <a:avLst>
                <a:gd name="adj" fmla="val 25000"/>
              </a:avLst>
            </a:prstGeom>
            <a:gradFill rotWithShape="0">
              <a:gsLst>
                <a:gs pos="0">
                  <a:srgbClr val="63CAFD"/>
                </a:gs>
                <a:gs pos="50000">
                  <a:schemeClr val="bg1"/>
                </a:gs>
                <a:gs pos="100000">
                  <a:srgbClr val="63CAFD"/>
                </a:gs>
              </a:gsLst>
              <a:lin ang="0" scaled="1"/>
            </a:gradFill>
            <a:ln w="9525">
              <a:solidFill>
                <a:srgbClr val="63CA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r>
                <a:rPr lang="en-US" altLang="en-US" sz="800">
                  <a:effectLst>
                    <a:outerShdw blurRad="38100" dist="38100" dir="2700000" algn="tl">
                      <a:srgbClr val="FFFFFF"/>
                    </a:outerShdw>
                  </a:effectLst>
                  <a:latin typeface="Trebuchet MS" pitchFamily="34" charset="0"/>
                </a:rPr>
                <a:t>Documents</a:t>
              </a:r>
              <a:endParaRPr lang="en-US" altLang="en-US" sz="800">
                <a:latin typeface="Trebuchet MS" pitchFamily="34" charset="0"/>
              </a:endParaRPr>
            </a:p>
          </p:txBody>
        </p:sp>
        <p:sp>
          <p:nvSpPr>
            <p:cNvPr id="74586" name="AutoShape 858"/>
            <p:cNvSpPr>
              <a:spLocks noChangeArrowheads="1"/>
            </p:cNvSpPr>
            <p:nvPr/>
          </p:nvSpPr>
          <p:spPr bwMode="auto">
            <a:xfrm>
              <a:off x="4488" y="3031"/>
              <a:ext cx="388" cy="314"/>
            </a:xfrm>
            <a:prstGeom prst="can">
              <a:avLst>
                <a:gd name="adj" fmla="val 25000"/>
              </a:avLst>
            </a:prstGeom>
            <a:gradFill rotWithShape="0">
              <a:gsLst>
                <a:gs pos="0">
                  <a:srgbClr val="63CAFD"/>
                </a:gs>
                <a:gs pos="50000">
                  <a:schemeClr val="bg1"/>
                </a:gs>
                <a:gs pos="100000">
                  <a:srgbClr val="63CAFD"/>
                </a:gs>
              </a:gsLst>
              <a:lin ang="0" scaled="1"/>
            </a:gradFill>
            <a:ln w="9525">
              <a:solidFill>
                <a:srgbClr val="63CAF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r>
                <a:rPr lang="en-US" altLang="en-US" sz="800">
                  <a:effectLst>
                    <a:outerShdw blurRad="38100" dist="38100" dir="2700000" algn="tl">
                      <a:srgbClr val="FFFFFF"/>
                    </a:outerShdw>
                  </a:effectLst>
                  <a:latin typeface="Trebuchet MS" pitchFamily="34" charset="0"/>
                </a:rPr>
                <a:t>History</a:t>
              </a:r>
              <a:endParaRPr lang="en-US" altLang="en-US" sz="800">
                <a:latin typeface="Trebuchet MS" pitchFamily="34" charset="0"/>
              </a:endParaRPr>
            </a:p>
          </p:txBody>
        </p:sp>
        <p:cxnSp>
          <p:nvCxnSpPr>
            <p:cNvPr id="74671" name="AutoShape 943"/>
            <p:cNvCxnSpPr>
              <a:cxnSpLocks noChangeShapeType="1"/>
              <a:stCxn id="74611" idx="2"/>
              <a:endCxn id="74551" idx="0"/>
            </p:cNvCxnSpPr>
            <p:nvPr/>
          </p:nvCxnSpPr>
          <p:spPr bwMode="auto">
            <a:xfrm rot="5400000">
              <a:off x="3261" y="969"/>
              <a:ext cx="218" cy="83"/>
            </a:xfrm>
            <a:prstGeom prst="bentConnector3">
              <a:avLst>
                <a:gd name="adj1" fmla="val 50000"/>
              </a:avLst>
            </a:prstGeom>
            <a:noFill/>
            <a:ln w="9525">
              <a:solidFill>
                <a:srgbClr val="0000FF"/>
              </a:solidFill>
              <a:miter lim="800000"/>
              <a:headEnd type="stealth" w="med" len="med"/>
              <a:tailEnd type="stealth" w="med" len="med"/>
            </a:ln>
            <a:effectLst/>
            <a:scene3d>
              <a:camera prst="legacyObliqueTopRight"/>
              <a:lightRig rig="legacyFlat3" dir="b"/>
            </a:scene3d>
            <a:sp3d extrusionH="15291"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672" name="AutoShape 944"/>
            <p:cNvCxnSpPr>
              <a:cxnSpLocks noChangeShapeType="1"/>
              <a:stCxn id="74614" idx="2"/>
              <a:endCxn id="74552" idx="0"/>
            </p:cNvCxnSpPr>
            <p:nvPr/>
          </p:nvCxnSpPr>
          <p:spPr bwMode="auto">
            <a:xfrm rot="16200000" flipH="1">
              <a:off x="4549" y="987"/>
              <a:ext cx="218" cy="48"/>
            </a:xfrm>
            <a:prstGeom prst="bentConnector3">
              <a:avLst>
                <a:gd name="adj1" fmla="val 50000"/>
              </a:avLst>
            </a:prstGeom>
            <a:noFill/>
            <a:ln w="9525">
              <a:solidFill>
                <a:srgbClr val="0000FF"/>
              </a:solidFill>
              <a:miter lim="800000"/>
              <a:headEnd type="stealth" w="med" len="med"/>
              <a:tailEnd type="stealth" w="med" len="med"/>
            </a:ln>
            <a:effectLst/>
            <a:scene3d>
              <a:camera prst="legacyObliqueTopRight"/>
              <a:lightRig rig="legacyFlat3" dir="b"/>
            </a:scene3d>
            <a:sp3d extrusionH="15291"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673" name="Text Box 945"/>
            <p:cNvSpPr txBox="1">
              <a:spLocks noChangeArrowheads="1"/>
            </p:cNvSpPr>
            <p:nvPr/>
          </p:nvSpPr>
          <p:spPr bwMode="auto">
            <a:xfrm>
              <a:off x="3457" y="3152"/>
              <a:ext cx="463" cy="12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a:solidFill>
                    <a:schemeClr val="bg1"/>
                  </a:solidFill>
                  <a:effectLst>
                    <a:outerShdw blurRad="38100" dist="38100" dir="2700000" algn="tl">
                      <a:srgbClr val="000000"/>
                    </a:outerShdw>
                  </a:effectLst>
                  <a:latin typeface="Trebuchet MS" pitchFamily="34" charset="0"/>
                </a:rPr>
                <a:t>Market Data</a:t>
              </a:r>
            </a:p>
          </p:txBody>
        </p:sp>
      </p:grpSp>
    </p:spTree>
    <p:extLst>
      <p:ext uri="{BB962C8B-B14F-4D97-AF65-F5344CB8AC3E}">
        <p14:creationId xmlns:p14="http://schemas.microsoft.com/office/powerpoint/2010/main" val="4257374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Data Architecture</a:t>
            </a:r>
          </a:p>
        </p:txBody>
      </p:sp>
      <p:sp>
        <p:nvSpPr>
          <p:cNvPr id="19459" name="Rectangle 3"/>
          <p:cNvSpPr>
            <a:spLocks noGrp="1" noChangeArrowheads="1"/>
          </p:cNvSpPr>
          <p:nvPr>
            <p:ph type="body" idx="1"/>
          </p:nvPr>
        </p:nvSpPr>
        <p:spPr/>
        <p:txBody>
          <a:bodyPr/>
          <a:lstStyle/>
          <a:p>
            <a:pPr marL="228600" indent="-228600" algn="ctr">
              <a:lnSpc>
                <a:spcPct val="80000"/>
              </a:lnSpc>
              <a:buFont typeface="Wingdings" pitchFamily="2" charset="2"/>
              <a:buNone/>
            </a:pPr>
            <a:endParaRPr lang="en-US" altLang="en-US" sz="1800" b="1" dirty="0" smtClean="0"/>
          </a:p>
          <a:p>
            <a:pPr marL="228600" indent="-228600" algn="ctr">
              <a:lnSpc>
                <a:spcPct val="80000"/>
              </a:lnSpc>
              <a:buFont typeface="Wingdings" pitchFamily="2" charset="2"/>
              <a:buNone/>
            </a:pPr>
            <a:r>
              <a:rPr lang="en-US" altLang="en-US" sz="1800" b="1" dirty="0" smtClean="0"/>
              <a:t>OCIO </a:t>
            </a:r>
            <a:r>
              <a:rPr lang="en-US" altLang="en-US" sz="1800" b="1" dirty="0"/>
              <a:t>Definition</a:t>
            </a:r>
          </a:p>
          <a:p>
            <a:pPr marL="228600" indent="-228600" algn="ctr">
              <a:lnSpc>
                <a:spcPct val="80000"/>
              </a:lnSpc>
              <a:buFont typeface="Wingdings" pitchFamily="2" charset="2"/>
              <a:buNone/>
            </a:pPr>
            <a:r>
              <a:rPr lang="en-US" altLang="en-US" sz="1600" i="1" dirty="0"/>
              <a:t>“…standards and methodology that guide the creation and use and management of data and the deployment of data related technologies…”</a:t>
            </a:r>
          </a:p>
          <a:p>
            <a:pPr marL="228600" indent="-228600">
              <a:lnSpc>
                <a:spcPct val="80000"/>
              </a:lnSpc>
              <a:buFont typeface="Wingdings" pitchFamily="2" charset="2"/>
              <a:buNone/>
            </a:pPr>
            <a:endParaRPr lang="en-US" altLang="en-US" sz="1800" dirty="0"/>
          </a:p>
          <a:p>
            <a:pPr marL="228600" indent="-228600">
              <a:lnSpc>
                <a:spcPct val="80000"/>
              </a:lnSpc>
              <a:buFont typeface="Wingdings" pitchFamily="2" charset="2"/>
              <a:buNone/>
            </a:pPr>
            <a:endParaRPr lang="en-US" altLang="en-US" sz="1800" dirty="0"/>
          </a:p>
          <a:p>
            <a:pPr marL="228600" indent="-228600" algn="ctr">
              <a:lnSpc>
                <a:spcPct val="80000"/>
              </a:lnSpc>
              <a:buFont typeface="Wingdings" pitchFamily="2" charset="2"/>
              <a:buNone/>
            </a:pPr>
            <a:r>
              <a:rPr lang="en-US" altLang="en-US" sz="1800" dirty="0"/>
              <a:t>Which to us </a:t>
            </a:r>
            <a:r>
              <a:rPr lang="en-US" altLang="en-US" sz="1800" dirty="0" smtClean="0"/>
              <a:t>means:</a:t>
            </a:r>
          </a:p>
          <a:p>
            <a:pPr marL="228600" indent="-228600" algn="ctr">
              <a:lnSpc>
                <a:spcPct val="80000"/>
              </a:lnSpc>
              <a:buFont typeface="Wingdings" pitchFamily="2" charset="2"/>
              <a:buNone/>
            </a:pPr>
            <a:r>
              <a:rPr lang="en-US" altLang="en-US" sz="1800" dirty="0" smtClean="0"/>
              <a:t> </a:t>
            </a:r>
            <a:r>
              <a:rPr lang="en-US" altLang="en-US" sz="1800" dirty="0"/>
              <a:t>Data supported by a common and </a:t>
            </a:r>
            <a:r>
              <a:rPr lang="en-US" altLang="en-US" sz="1800" dirty="0" err="1"/>
              <a:t>leverageable</a:t>
            </a:r>
            <a:r>
              <a:rPr lang="en-US" altLang="en-US" sz="1800" dirty="0"/>
              <a:t>/reusable infrastructure, that is:</a:t>
            </a:r>
          </a:p>
          <a:p>
            <a:pPr marL="228600" indent="-228600" algn="ctr">
              <a:lnSpc>
                <a:spcPct val="80000"/>
              </a:lnSpc>
              <a:buFont typeface="Wingdings" pitchFamily="2" charset="2"/>
              <a:buNone/>
            </a:pPr>
            <a:endParaRPr lang="en-US" altLang="en-US" sz="1800" dirty="0"/>
          </a:p>
          <a:p>
            <a:pPr marL="228600" indent="-228600">
              <a:lnSpc>
                <a:spcPct val="80000"/>
              </a:lnSpc>
            </a:pPr>
            <a:r>
              <a:rPr lang="en-US" altLang="en-US" sz="1800" b="1" dirty="0"/>
              <a:t>Standardized</a:t>
            </a:r>
            <a:r>
              <a:rPr lang="en-US" altLang="en-US" sz="1800" dirty="0"/>
              <a:t> – for format and content</a:t>
            </a:r>
          </a:p>
          <a:p>
            <a:pPr marL="228600" indent="-228600">
              <a:lnSpc>
                <a:spcPct val="80000"/>
              </a:lnSpc>
            </a:pPr>
            <a:r>
              <a:rPr lang="en-US" altLang="en-US" sz="1800" b="1" dirty="0"/>
              <a:t>Quality Controlled</a:t>
            </a:r>
            <a:r>
              <a:rPr lang="en-US" altLang="en-US" sz="1800" dirty="0"/>
              <a:t> – agreed metrics for accuracy, timeliness and traceability</a:t>
            </a:r>
          </a:p>
          <a:p>
            <a:pPr marL="228600" indent="-228600">
              <a:lnSpc>
                <a:spcPct val="80000"/>
              </a:lnSpc>
            </a:pPr>
            <a:r>
              <a:rPr lang="en-US" altLang="en-US" sz="1800" b="1" dirty="0"/>
              <a:t>Managed</a:t>
            </a:r>
            <a:r>
              <a:rPr lang="en-US" altLang="en-US" sz="1800" dirty="0"/>
              <a:t> – common processes for monitoring and recording exceptions, outliers, missing data; tools for interrogating and correcting issues</a:t>
            </a:r>
          </a:p>
          <a:p>
            <a:pPr marL="228600" indent="-228600">
              <a:lnSpc>
                <a:spcPct val="80000"/>
              </a:lnSpc>
            </a:pPr>
            <a:r>
              <a:rPr lang="en-US" altLang="en-US" sz="1800" b="1" dirty="0"/>
              <a:t>Secure</a:t>
            </a:r>
            <a:r>
              <a:rPr lang="en-US" altLang="en-US" sz="1800" dirty="0"/>
              <a:t> – permissioned, encrypted where necessary by classification</a:t>
            </a:r>
          </a:p>
          <a:p>
            <a:pPr marL="228600" indent="-228600">
              <a:lnSpc>
                <a:spcPct val="80000"/>
              </a:lnSpc>
            </a:pPr>
            <a:r>
              <a:rPr lang="en-US" altLang="en-US" sz="1800" b="1" dirty="0"/>
              <a:t>Accessible</a:t>
            </a:r>
            <a:r>
              <a:rPr lang="en-US" altLang="en-US" sz="1800" dirty="0"/>
              <a:t> – via applications, reporting and add-hoc queries</a:t>
            </a:r>
          </a:p>
        </p:txBody>
      </p:sp>
    </p:spTree>
    <p:extLst>
      <p:ext uri="{BB962C8B-B14F-4D97-AF65-F5344CB8AC3E}">
        <p14:creationId xmlns:p14="http://schemas.microsoft.com/office/powerpoint/2010/main" val="1875107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about our customers</a:t>
            </a:r>
            <a:endParaRPr lang="en-US" dirty="0"/>
          </a:p>
        </p:txBody>
      </p:sp>
      <p:sp>
        <p:nvSpPr>
          <p:cNvPr id="3" name="Content Placeholder 2"/>
          <p:cNvSpPr>
            <a:spLocks noGrp="1"/>
          </p:cNvSpPr>
          <p:nvPr>
            <p:ph idx="1"/>
          </p:nvPr>
        </p:nvSpPr>
        <p:spPr/>
        <p:txBody>
          <a:bodyPr/>
          <a:lstStyle/>
          <a:p>
            <a:r>
              <a:rPr lang="en-US" dirty="0" smtClean="0"/>
              <a:t>Market research</a:t>
            </a:r>
          </a:p>
          <a:p>
            <a:r>
              <a:rPr lang="en-US" dirty="0" smtClean="0"/>
              <a:t>Customer Behavior, Profiles &amp; Preferences</a:t>
            </a:r>
          </a:p>
          <a:p>
            <a:r>
              <a:rPr lang="en-US" dirty="0" smtClean="0"/>
              <a:t>Security, Privacy, Contractual Agreements</a:t>
            </a:r>
          </a:p>
          <a:p>
            <a:pPr marL="0" indent="0">
              <a:buNone/>
            </a:pPr>
            <a:endParaRPr lang="en-US" dirty="0" smtClean="0"/>
          </a:p>
          <a:p>
            <a:pPr marL="0" indent="0">
              <a:buNone/>
            </a:pPr>
            <a:r>
              <a:rPr lang="en-US" dirty="0" smtClean="0"/>
              <a:t>Sources </a:t>
            </a:r>
            <a:r>
              <a:rPr lang="en-US" dirty="0" smtClean="0"/>
              <a:t>include: CRM, ERP, Data Lakes, BI Analytics, machine log data, legal, etc.</a:t>
            </a:r>
            <a:endParaRPr lang="en-US" dirty="0"/>
          </a:p>
        </p:txBody>
      </p:sp>
    </p:spTree>
    <p:extLst>
      <p:ext uri="{BB962C8B-B14F-4D97-AF65-F5344CB8AC3E}">
        <p14:creationId xmlns:p14="http://schemas.microsoft.com/office/powerpoint/2010/main" val="36457478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AutoShape 4"/>
          <p:cNvSpPr>
            <a:spLocks noChangeArrowheads="1"/>
          </p:cNvSpPr>
          <p:nvPr/>
        </p:nvSpPr>
        <p:spPr bwMode="auto">
          <a:xfrm>
            <a:off x="762000" y="1762125"/>
            <a:ext cx="7718425" cy="4492625"/>
          </a:xfrm>
          <a:prstGeom prst="roundRect">
            <a:avLst>
              <a:gd name="adj" fmla="val 1838"/>
            </a:avLst>
          </a:prstGeom>
          <a:solidFill>
            <a:schemeClr val="tx1">
              <a:lumMod val="65000"/>
              <a:lumOff val="35000"/>
              <a:alpha val="60001"/>
            </a:schemeClr>
          </a:solidFill>
          <a:ln w="19050">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p:spPr>
        <p:txBody>
          <a:bodyPr wrap="none" lIns="0" tIns="0" rIns="0" bIns="0" anchor="ctr" anchorCtr="1">
            <a:flatTx/>
          </a:bodyPr>
          <a:lstStyle/>
          <a:p>
            <a:pPr>
              <a:lnSpc>
                <a:spcPct val="100000"/>
              </a:lnSpc>
              <a:spcBef>
                <a:spcPct val="0"/>
              </a:spcBef>
            </a:pPr>
            <a:endParaRPr lang="en-US" altLang="en-US" sz="1800" b="1">
              <a:solidFill>
                <a:schemeClr val="bg1"/>
              </a:solidFill>
              <a:effectLst>
                <a:outerShdw blurRad="38100" dist="38100" dir="2700000" algn="tl">
                  <a:srgbClr val="C0C0C0"/>
                </a:outerShdw>
              </a:effectLst>
            </a:endParaRPr>
          </a:p>
        </p:txBody>
      </p:sp>
      <p:grpSp>
        <p:nvGrpSpPr>
          <p:cNvPr id="69780" name="Group 148"/>
          <p:cNvGrpSpPr>
            <a:grpSpLocks/>
          </p:cNvGrpSpPr>
          <p:nvPr/>
        </p:nvGrpSpPr>
        <p:grpSpPr bwMode="auto">
          <a:xfrm>
            <a:off x="768350" y="1752600"/>
            <a:ext cx="7700963" cy="4502150"/>
            <a:chOff x="810" y="1187"/>
            <a:chExt cx="4844" cy="2836"/>
          </a:xfrm>
        </p:grpSpPr>
        <p:sp>
          <p:nvSpPr>
            <p:cNvPr id="69676" name="Line 44"/>
            <p:cNvSpPr>
              <a:spLocks noChangeShapeType="1"/>
            </p:cNvSpPr>
            <p:nvPr/>
          </p:nvSpPr>
          <p:spPr bwMode="auto">
            <a:xfrm>
              <a:off x="810" y="1673"/>
              <a:ext cx="4844" cy="0"/>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679" name="Line 47"/>
            <p:cNvSpPr>
              <a:spLocks noChangeShapeType="1"/>
            </p:cNvSpPr>
            <p:nvPr/>
          </p:nvSpPr>
          <p:spPr bwMode="auto">
            <a:xfrm>
              <a:off x="810" y="2391"/>
              <a:ext cx="4844" cy="0"/>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680" name="Line 48"/>
            <p:cNvSpPr>
              <a:spLocks noChangeShapeType="1"/>
            </p:cNvSpPr>
            <p:nvPr/>
          </p:nvSpPr>
          <p:spPr bwMode="auto">
            <a:xfrm>
              <a:off x="810" y="2620"/>
              <a:ext cx="4844" cy="0"/>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689" name="Line 57"/>
            <p:cNvSpPr>
              <a:spLocks noChangeShapeType="1"/>
            </p:cNvSpPr>
            <p:nvPr/>
          </p:nvSpPr>
          <p:spPr bwMode="auto">
            <a:xfrm flipH="1">
              <a:off x="3111" y="1187"/>
              <a:ext cx="1" cy="486"/>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734" name="Line 102"/>
            <p:cNvSpPr>
              <a:spLocks noChangeShapeType="1"/>
            </p:cNvSpPr>
            <p:nvPr/>
          </p:nvSpPr>
          <p:spPr bwMode="auto">
            <a:xfrm>
              <a:off x="2296" y="1903"/>
              <a:ext cx="0" cy="488"/>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737" name="Line 105"/>
            <p:cNvSpPr>
              <a:spLocks noChangeShapeType="1"/>
            </p:cNvSpPr>
            <p:nvPr/>
          </p:nvSpPr>
          <p:spPr bwMode="auto">
            <a:xfrm>
              <a:off x="4024" y="1903"/>
              <a:ext cx="0" cy="488"/>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69752" name="Line 120"/>
            <p:cNvSpPr>
              <a:spLocks noChangeShapeType="1"/>
            </p:cNvSpPr>
            <p:nvPr/>
          </p:nvSpPr>
          <p:spPr bwMode="auto">
            <a:xfrm>
              <a:off x="2296" y="2850"/>
              <a:ext cx="0" cy="1154"/>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754" name="Line 122"/>
            <p:cNvSpPr>
              <a:spLocks noChangeShapeType="1"/>
            </p:cNvSpPr>
            <p:nvPr/>
          </p:nvSpPr>
          <p:spPr bwMode="auto">
            <a:xfrm>
              <a:off x="4024" y="2850"/>
              <a:ext cx="0" cy="1173"/>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a:p>
          </p:txBody>
        </p:sp>
        <p:sp>
          <p:nvSpPr>
            <p:cNvPr id="69675" name="Line 43"/>
            <p:cNvSpPr>
              <a:spLocks noChangeShapeType="1"/>
            </p:cNvSpPr>
            <p:nvPr/>
          </p:nvSpPr>
          <p:spPr bwMode="auto">
            <a:xfrm>
              <a:off x="810" y="1443"/>
              <a:ext cx="4844" cy="0"/>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677" name="Line 45"/>
            <p:cNvSpPr>
              <a:spLocks noChangeShapeType="1"/>
            </p:cNvSpPr>
            <p:nvPr/>
          </p:nvSpPr>
          <p:spPr bwMode="auto">
            <a:xfrm>
              <a:off x="810" y="1903"/>
              <a:ext cx="4844" cy="0"/>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678" name="Line 46"/>
            <p:cNvSpPr>
              <a:spLocks noChangeShapeType="1"/>
            </p:cNvSpPr>
            <p:nvPr/>
          </p:nvSpPr>
          <p:spPr bwMode="auto">
            <a:xfrm>
              <a:off x="810" y="2132"/>
              <a:ext cx="4844" cy="0"/>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681" name="Line 49"/>
            <p:cNvSpPr>
              <a:spLocks noChangeShapeType="1"/>
            </p:cNvSpPr>
            <p:nvPr/>
          </p:nvSpPr>
          <p:spPr bwMode="auto">
            <a:xfrm>
              <a:off x="810" y="2850"/>
              <a:ext cx="4844" cy="0"/>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682" name="Line 50"/>
            <p:cNvSpPr>
              <a:spLocks noChangeShapeType="1"/>
            </p:cNvSpPr>
            <p:nvPr/>
          </p:nvSpPr>
          <p:spPr bwMode="auto">
            <a:xfrm>
              <a:off x="810" y="3080"/>
              <a:ext cx="4844" cy="0"/>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683" name="Line 51"/>
            <p:cNvSpPr>
              <a:spLocks noChangeShapeType="1"/>
            </p:cNvSpPr>
            <p:nvPr/>
          </p:nvSpPr>
          <p:spPr bwMode="auto">
            <a:xfrm>
              <a:off x="810" y="3309"/>
              <a:ext cx="4844" cy="0"/>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684" name="Line 52"/>
            <p:cNvSpPr>
              <a:spLocks noChangeShapeType="1"/>
            </p:cNvSpPr>
            <p:nvPr/>
          </p:nvSpPr>
          <p:spPr bwMode="auto">
            <a:xfrm>
              <a:off x="810" y="3538"/>
              <a:ext cx="4844" cy="0"/>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sp>
          <p:nvSpPr>
            <p:cNvPr id="69685" name="Line 53"/>
            <p:cNvSpPr>
              <a:spLocks noChangeShapeType="1"/>
            </p:cNvSpPr>
            <p:nvPr/>
          </p:nvSpPr>
          <p:spPr bwMode="auto">
            <a:xfrm>
              <a:off x="810" y="3769"/>
              <a:ext cx="4844" cy="0"/>
            </a:xfrm>
            <a:prstGeom prst="line">
              <a:avLst/>
            </a:prstGeom>
            <a:noFill/>
            <a:ln w="12700">
              <a:solidFill>
                <a:schemeClr val="bg1"/>
              </a:solidFill>
              <a:round/>
              <a:headEnd/>
              <a:tailEnd/>
            </a:ln>
            <a:effectLst/>
            <a:scene3d>
              <a:camera prst="legacyObliqueTopRight"/>
              <a:lightRig rig="legacyFlat3" dir="b"/>
            </a:scene3d>
            <a:sp3d extrusionH="100000" prstMaterial="legacyMatte">
              <a:bevelT w="13500" h="13500" prst="angle"/>
              <a:bevelB w="13500" h="13500" prst="angle"/>
              <a:extrusionClr>
                <a:schemeClr val="bg1"/>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flatTx/>
            </a:bodyPr>
            <a:lstStyle/>
            <a:p>
              <a:endParaRPr lang="en-US"/>
            </a:p>
          </p:txBody>
        </p:sp>
      </p:grpSp>
      <p:sp>
        <p:nvSpPr>
          <p:cNvPr id="69701" name="Rectangle 69"/>
          <p:cNvSpPr>
            <a:spLocks noChangeArrowheads="1"/>
          </p:cNvSpPr>
          <p:nvPr/>
        </p:nvSpPr>
        <p:spPr bwMode="auto">
          <a:xfrm>
            <a:off x="4371975" y="1770062"/>
            <a:ext cx="4041775" cy="360363"/>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Data / Information</a:t>
            </a:r>
          </a:p>
        </p:txBody>
      </p:sp>
      <p:sp>
        <p:nvSpPr>
          <p:cNvPr id="69638" name="Rectangle 6"/>
          <p:cNvSpPr>
            <a:spLocks noChangeArrowheads="1"/>
          </p:cNvSpPr>
          <p:nvPr/>
        </p:nvSpPr>
        <p:spPr bwMode="auto">
          <a:xfrm>
            <a:off x="768350" y="1770062"/>
            <a:ext cx="3603625" cy="360363"/>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Platform Infrastructure</a:t>
            </a:r>
          </a:p>
        </p:txBody>
      </p:sp>
      <p:sp>
        <p:nvSpPr>
          <p:cNvPr id="69634" name="Rectangle 2"/>
          <p:cNvSpPr>
            <a:spLocks noGrp="1" noChangeArrowheads="1"/>
          </p:cNvSpPr>
          <p:nvPr>
            <p:ph type="title"/>
          </p:nvPr>
        </p:nvSpPr>
        <p:spPr>
          <a:xfrm>
            <a:off x="1066800" y="274638"/>
            <a:ext cx="7315200" cy="987425"/>
          </a:xfrm>
        </p:spPr>
        <p:txBody>
          <a:bodyPr>
            <a:normAutofit fontScale="90000"/>
          </a:bodyPr>
          <a:lstStyle/>
          <a:p>
            <a:r>
              <a:rPr lang="en-US" altLang="en-US" dirty="0"/>
              <a:t>Security Architecture – End State</a:t>
            </a:r>
          </a:p>
        </p:txBody>
      </p:sp>
      <p:sp>
        <p:nvSpPr>
          <p:cNvPr id="69703" name="Rectangle 71"/>
          <p:cNvSpPr>
            <a:spLocks noChangeArrowheads="1"/>
          </p:cNvSpPr>
          <p:nvPr/>
        </p:nvSpPr>
        <p:spPr bwMode="auto">
          <a:xfrm>
            <a:off x="4371975" y="2130425"/>
            <a:ext cx="4041775" cy="36512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Software / Applications</a:t>
            </a:r>
          </a:p>
        </p:txBody>
      </p:sp>
      <p:sp>
        <p:nvSpPr>
          <p:cNvPr id="69673" name="Rectangle 41"/>
          <p:cNvSpPr>
            <a:spLocks noChangeArrowheads="1"/>
          </p:cNvSpPr>
          <p:nvPr/>
        </p:nvSpPr>
        <p:spPr bwMode="auto">
          <a:xfrm>
            <a:off x="5840413" y="5822950"/>
            <a:ext cx="2573337" cy="36353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BCP / DR</a:t>
            </a:r>
          </a:p>
        </p:txBody>
      </p:sp>
      <p:sp>
        <p:nvSpPr>
          <p:cNvPr id="69672" name="Rectangle 40"/>
          <p:cNvSpPr>
            <a:spLocks noChangeArrowheads="1"/>
          </p:cNvSpPr>
          <p:nvPr/>
        </p:nvSpPr>
        <p:spPr bwMode="auto">
          <a:xfrm>
            <a:off x="3113088" y="5822950"/>
            <a:ext cx="2727325" cy="36353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Configuration Mgmt.</a:t>
            </a:r>
          </a:p>
        </p:txBody>
      </p:sp>
      <p:sp>
        <p:nvSpPr>
          <p:cNvPr id="69671" name="Rectangle 39"/>
          <p:cNvSpPr>
            <a:spLocks noChangeArrowheads="1"/>
          </p:cNvSpPr>
          <p:nvPr/>
        </p:nvSpPr>
        <p:spPr bwMode="auto">
          <a:xfrm>
            <a:off x="768350" y="5822950"/>
            <a:ext cx="2344738" cy="36353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IT Risk Management</a:t>
            </a:r>
          </a:p>
        </p:txBody>
      </p:sp>
      <p:sp>
        <p:nvSpPr>
          <p:cNvPr id="69670" name="Rectangle 38"/>
          <p:cNvSpPr>
            <a:spLocks noChangeArrowheads="1"/>
          </p:cNvSpPr>
          <p:nvPr/>
        </p:nvSpPr>
        <p:spPr bwMode="auto">
          <a:xfrm>
            <a:off x="5840413" y="5456237"/>
            <a:ext cx="2573337" cy="366713"/>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Database Access</a:t>
            </a:r>
          </a:p>
        </p:txBody>
      </p:sp>
      <p:sp>
        <p:nvSpPr>
          <p:cNvPr id="69669" name="Rectangle 37"/>
          <p:cNvSpPr>
            <a:spLocks noChangeArrowheads="1"/>
          </p:cNvSpPr>
          <p:nvPr/>
        </p:nvSpPr>
        <p:spPr bwMode="auto">
          <a:xfrm>
            <a:off x="3113088" y="5456237"/>
            <a:ext cx="2727325" cy="366713"/>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Data Classification</a:t>
            </a:r>
          </a:p>
        </p:txBody>
      </p:sp>
      <p:sp>
        <p:nvSpPr>
          <p:cNvPr id="69668" name="Rectangle 36"/>
          <p:cNvSpPr>
            <a:spLocks noChangeArrowheads="1"/>
          </p:cNvSpPr>
          <p:nvPr/>
        </p:nvSpPr>
        <p:spPr bwMode="auto">
          <a:xfrm>
            <a:off x="768350" y="5456237"/>
            <a:ext cx="2344738" cy="366713"/>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Media Sanitizing</a:t>
            </a:r>
          </a:p>
        </p:txBody>
      </p:sp>
      <p:sp>
        <p:nvSpPr>
          <p:cNvPr id="69667" name="Rectangle 35"/>
          <p:cNvSpPr>
            <a:spLocks noChangeArrowheads="1"/>
          </p:cNvSpPr>
          <p:nvPr/>
        </p:nvSpPr>
        <p:spPr bwMode="auto">
          <a:xfrm>
            <a:off x="5840413" y="5092700"/>
            <a:ext cx="2573337" cy="36353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Backups</a:t>
            </a:r>
          </a:p>
        </p:txBody>
      </p:sp>
      <p:sp>
        <p:nvSpPr>
          <p:cNvPr id="69666" name="Rectangle 34"/>
          <p:cNvSpPr>
            <a:spLocks noChangeArrowheads="1"/>
          </p:cNvSpPr>
          <p:nvPr/>
        </p:nvSpPr>
        <p:spPr bwMode="auto">
          <a:xfrm>
            <a:off x="3113088" y="5092700"/>
            <a:ext cx="2727325" cy="36353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Maintenance</a:t>
            </a:r>
          </a:p>
        </p:txBody>
      </p:sp>
      <p:sp>
        <p:nvSpPr>
          <p:cNvPr id="69665" name="Rectangle 33"/>
          <p:cNvSpPr>
            <a:spLocks noChangeArrowheads="1"/>
          </p:cNvSpPr>
          <p:nvPr/>
        </p:nvSpPr>
        <p:spPr bwMode="auto">
          <a:xfrm>
            <a:off x="768350" y="5092700"/>
            <a:ext cx="2344738" cy="36353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Incident Tracking</a:t>
            </a:r>
          </a:p>
        </p:txBody>
      </p:sp>
      <p:sp>
        <p:nvSpPr>
          <p:cNvPr id="69664" name="Rectangle 32"/>
          <p:cNvSpPr>
            <a:spLocks noChangeArrowheads="1"/>
          </p:cNvSpPr>
          <p:nvPr/>
        </p:nvSpPr>
        <p:spPr bwMode="auto">
          <a:xfrm>
            <a:off x="5840413" y="4729162"/>
            <a:ext cx="2573337" cy="363538"/>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Encryption</a:t>
            </a:r>
          </a:p>
        </p:txBody>
      </p:sp>
      <p:sp>
        <p:nvSpPr>
          <p:cNvPr id="69663" name="Rectangle 31"/>
          <p:cNvSpPr>
            <a:spLocks noChangeArrowheads="1"/>
          </p:cNvSpPr>
          <p:nvPr/>
        </p:nvSpPr>
        <p:spPr bwMode="auto">
          <a:xfrm>
            <a:off x="3113088" y="4729162"/>
            <a:ext cx="2727325" cy="363538"/>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Session Controls</a:t>
            </a:r>
          </a:p>
        </p:txBody>
      </p:sp>
      <p:sp>
        <p:nvSpPr>
          <p:cNvPr id="69662" name="Rectangle 30"/>
          <p:cNvSpPr>
            <a:spLocks noChangeArrowheads="1"/>
          </p:cNvSpPr>
          <p:nvPr/>
        </p:nvSpPr>
        <p:spPr bwMode="auto">
          <a:xfrm>
            <a:off x="768350" y="4729162"/>
            <a:ext cx="2344738" cy="363538"/>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Directory Services</a:t>
            </a:r>
          </a:p>
        </p:txBody>
      </p:sp>
      <p:sp>
        <p:nvSpPr>
          <p:cNvPr id="69661" name="Rectangle 29"/>
          <p:cNvSpPr>
            <a:spLocks noChangeArrowheads="1"/>
          </p:cNvSpPr>
          <p:nvPr/>
        </p:nvSpPr>
        <p:spPr bwMode="auto">
          <a:xfrm>
            <a:off x="5840413" y="4364037"/>
            <a:ext cx="2573337" cy="36512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Authentication</a:t>
            </a:r>
          </a:p>
        </p:txBody>
      </p:sp>
      <p:sp>
        <p:nvSpPr>
          <p:cNvPr id="69660" name="Rectangle 28"/>
          <p:cNvSpPr>
            <a:spLocks noChangeArrowheads="1"/>
          </p:cNvSpPr>
          <p:nvPr/>
        </p:nvSpPr>
        <p:spPr bwMode="auto">
          <a:xfrm>
            <a:off x="3113088" y="4364037"/>
            <a:ext cx="2727325" cy="36512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Account Management</a:t>
            </a:r>
          </a:p>
        </p:txBody>
      </p:sp>
      <p:sp>
        <p:nvSpPr>
          <p:cNvPr id="69659" name="Rectangle 27"/>
          <p:cNvSpPr>
            <a:spLocks noChangeArrowheads="1"/>
          </p:cNvSpPr>
          <p:nvPr/>
        </p:nvSpPr>
        <p:spPr bwMode="auto">
          <a:xfrm>
            <a:off x="768350" y="4364037"/>
            <a:ext cx="2344738" cy="36512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Malicious Code</a:t>
            </a:r>
          </a:p>
        </p:txBody>
      </p:sp>
      <p:sp>
        <p:nvSpPr>
          <p:cNvPr id="69656" name="Rectangle 24"/>
          <p:cNvSpPr>
            <a:spLocks noChangeArrowheads="1"/>
          </p:cNvSpPr>
          <p:nvPr/>
        </p:nvSpPr>
        <p:spPr bwMode="auto">
          <a:xfrm>
            <a:off x="768350" y="3998912"/>
            <a:ext cx="7645400" cy="36512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Vulnerability Scanning</a:t>
            </a:r>
          </a:p>
        </p:txBody>
      </p:sp>
      <p:sp>
        <p:nvSpPr>
          <p:cNvPr id="69653" name="Rectangle 21"/>
          <p:cNvSpPr>
            <a:spLocks noChangeArrowheads="1"/>
          </p:cNvSpPr>
          <p:nvPr/>
        </p:nvSpPr>
        <p:spPr bwMode="auto">
          <a:xfrm>
            <a:off x="768350" y="3635375"/>
            <a:ext cx="7645400" cy="36353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Intrusion Detection</a:t>
            </a:r>
          </a:p>
        </p:txBody>
      </p:sp>
      <p:sp>
        <p:nvSpPr>
          <p:cNvPr id="69652" name="Rectangle 20"/>
          <p:cNvSpPr>
            <a:spLocks noChangeArrowheads="1"/>
          </p:cNvSpPr>
          <p:nvPr/>
        </p:nvSpPr>
        <p:spPr bwMode="auto">
          <a:xfrm>
            <a:off x="5840413" y="3224212"/>
            <a:ext cx="2573337" cy="411163"/>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Network Access</a:t>
            </a:r>
          </a:p>
        </p:txBody>
      </p:sp>
      <p:sp>
        <p:nvSpPr>
          <p:cNvPr id="69651" name="Rectangle 19"/>
          <p:cNvSpPr>
            <a:spLocks noChangeArrowheads="1"/>
          </p:cNvSpPr>
          <p:nvPr/>
        </p:nvSpPr>
        <p:spPr bwMode="auto">
          <a:xfrm>
            <a:off x="3113088" y="3224212"/>
            <a:ext cx="2727325" cy="411163"/>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Wireless Access</a:t>
            </a:r>
          </a:p>
        </p:txBody>
      </p:sp>
      <p:sp>
        <p:nvSpPr>
          <p:cNvPr id="69650" name="Rectangle 18"/>
          <p:cNvSpPr>
            <a:spLocks noChangeArrowheads="1"/>
          </p:cNvSpPr>
          <p:nvPr/>
        </p:nvSpPr>
        <p:spPr bwMode="auto">
          <a:xfrm>
            <a:off x="768350" y="3224212"/>
            <a:ext cx="2344738" cy="411163"/>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External Connections</a:t>
            </a:r>
          </a:p>
        </p:txBody>
      </p:sp>
      <p:sp>
        <p:nvSpPr>
          <p:cNvPr id="69649" name="Rectangle 17"/>
          <p:cNvSpPr>
            <a:spLocks noChangeArrowheads="1"/>
          </p:cNvSpPr>
          <p:nvPr/>
        </p:nvSpPr>
        <p:spPr bwMode="auto">
          <a:xfrm>
            <a:off x="5840413" y="2860675"/>
            <a:ext cx="2573337" cy="36353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Demilitarized Zone</a:t>
            </a:r>
          </a:p>
        </p:txBody>
      </p:sp>
      <p:sp>
        <p:nvSpPr>
          <p:cNvPr id="69648" name="Rectangle 16"/>
          <p:cNvSpPr>
            <a:spLocks noChangeArrowheads="1"/>
          </p:cNvSpPr>
          <p:nvPr/>
        </p:nvSpPr>
        <p:spPr bwMode="auto">
          <a:xfrm>
            <a:off x="3113088" y="2860675"/>
            <a:ext cx="2727325" cy="363537"/>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Demilitarized Zone</a:t>
            </a:r>
          </a:p>
        </p:txBody>
      </p:sp>
      <p:sp>
        <p:nvSpPr>
          <p:cNvPr id="69647" name="Rectangle 15"/>
          <p:cNvSpPr>
            <a:spLocks noChangeArrowheads="1"/>
          </p:cNvSpPr>
          <p:nvPr/>
        </p:nvSpPr>
        <p:spPr bwMode="auto">
          <a:xfrm>
            <a:off x="768350" y="2874962"/>
            <a:ext cx="2344738" cy="349250"/>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Firewalls</a:t>
            </a:r>
          </a:p>
        </p:txBody>
      </p:sp>
      <p:sp>
        <p:nvSpPr>
          <p:cNvPr id="69644" name="Rectangle 12"/>
          <p:cNvSpPr>
            <a:spLocks noChangeArrowheads="1"/>
          </p:cNvSpPr>
          <p:nvPr/>
        </p:nvSpPr>
        <p:spPr bwMode="auto">
          <a:xfrm>
            <a:off x="768350" y="2495550"/>
            <a:ext cx="7645400" cy="36512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Network Security</a:t>
            </a:r>
          </a:p>
        </p:txBody>
      </p:sp>
      <p:sp>
        <p:nvSpPr>
          <p:cNvPr id="69641" name="Rectangle 9"/>
          <p:cNvSpPr>
            <a:spLocks noChangeArrowheads="1"/>
          </p:cNvSpPr>
          <p:nvPr/>
        </p:nvSpPr>
        <p:spPr bwMode="auto">
          <a:xfrm>
            <a:off x="768350" y="2130425"/>
            <a:ext cx="3603625" cy="365125"/>
          </a:xfrm>
          <a:prstGeom prst="rect">
            <a:avLst/>
          </a:prstGeom>
          <a:noFill/>
          <a:ln>
            <a:noFill/>
          </a:ln>
          <a:effectLst/>
          <a:extLst>
            <a:ext uri="{909E8E84-426E-40DD-AFC4-6F175D3DCCD1}">
              <a14:hiddenFill xmlns:a14="http://schemas.microsoft.com/office/drawing/2010/main">
                <a:gradFill rotWithShape="0">
                  <a:gsLst>
                    <a:gs pos="0">
                      <a:srgbClr val="99CCFF">
                        <a:gamma/>
                        <a:shade val="46275"/>
                        <a:invGamma/>
                      </a:srgbClr>
                    </a:gs>
                    <a:gs pos="50000">
                      <a:srgbClr val="99CCFF"/>
                    </a:gs>
                    <a:gs pos="100000">
                      <a:srgbClr val="99CCFF">
                        <a:gamma/>
                        <a:shade val="46275"/>
                        <a:invGamma/>
                      </a:srgbClr>
                    </a:gs>
                  </a:gsLst>
                  <a:lin ang="0" scaled="1"/>
                </a:gra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lgn="l">
              <a:buFont typeface="Wingdings" pitchFamily="2" charset="2"/>
              <a:buChar char="§"/>
              <a:defRPr sz="2800">
                <a:solidFill>
                  <a:schemeClr val="bg1"/>
                </a:solidFill>
                <a:latin typeface="Arial" charset="0"/>
              </a:defRPr>
            </a:lvl1pPr>
            <a:lvl2pPr algn="l">
              <a:buChar char="–"/>
              <a:defRPr sz="2400">
                <a:solidFill>
                  <a:schemeClr val="bg1"/>
                </a:solidFill>
                <a:latin typeface="Arial" charset="0"/>
              </a:defRPr>
            </a:lvl2pPr>
            <a:lvl3pPr algn="l">
              <a:buChar char="•"/>
              <a:defRPr sz="2000">
                <a:solidFill>
                  <a:schemeClr val="bg1"/>
                </a:solidFill>
                <a:latin typeface="Arial" charset="0"/>
              </a:defRPr>
            </a:lvl3pPr>
            <a:lvl4pPr algn="l">
              <a:buChar char="–"/>
              <a:defRPr>
                <a:solidFill>
                  <a:schemeClr val="bg1"/>
                </a:solidFill>
                <a:latin typeface="Arial" charset="0"/>
              </a:defRPr>
            </a:lvl4pPr>
            <a:lvl5pPr algn="l">
              <a:buChar char="»"/>
              <a:defRPr>
                <a:solidFill>
                  <a:schemeClr val="bg1"/>
                </a:solidFill>
                <a:latin typeface="Arial" charset="0"/>
              </a:defRPr>
            </a:lvl5pPr>
            <a:lvl6pPr fontAlgn="base">
              <a:spcBef>
                <a:spcPct val="20000"/>
              </a:spcBef>
              <a:spcAft>
                <a:spcPct val="0"/>
              </a:spcAft>
              <a:buChar char="»"/>
              <a:defRPr>
                <a:solidFill>
                  <a:schemeClr val="bg1"/>
                </a:solidFill>
                <a:latin typeface="Arial" charset="0"/>
              </a:defRPr>
            </a:lvl6pPr>
            <a:lvl7pPr fontAlgn="base">
              <a:spcBef>
                <a:spcPct val="20000"/>
              </a:spcBef>
              <a:spcAft>
                <a:spcPct val="0"/>
              </a:spcAft>
              <a:buChar char="»"/>
              <a:defRPr>
                <a:solidFill>
                  <a:schemeClr val="bg1"/>
                </a:solidFill>
                <a:latin typeface="Arial" charset="0"/>
              </a:defRPr>
            </a:lvl7pPr>
            <a:lvl8pPr fontAlgn="base">
              <a:spcBef>
                <a:spcPct val="20000"/>
              </a:spcBef>
              <a:spcAft>
                <a:spcPct val="0"/>
              </a:spcAft>
              <a:buChar char="»"/>
              <a:defRPr>
                <a:solidFill>
                  <a:schemeClr val="bg1"/>
                </a:solidFill>
                <a:latin typeface="Arial" charset="0"/>
              </a:defRPr>
            </a:lvl8pPr>
            <a:lvl9pPr fontAlgn="base">
              <a:spcBef>
                <a:spcPct val="20000"/>
              </a:spcBef>
              <a:spcAft>
                <a:spcPct val="0"/>
              </a:spcAft>
              <a:buChar char="»"/>
              <a:defRPr>
                <a:solidFill>
                  <a:schemeClr val="bg1"/>
                </a:solidFill>
                <a:latin typeface="Arial" charset="0"/>
              </a:defRPr>
            </a:lvl9pPr>
          </a:lstStyle>
          <a:p>
            <a:pPr>
              <a:lnSpc>
                <a:spcPct val="100000"/>
              </a:lnSpc>
              <a:buFont typeface="Wingdings" pitchFamily="2" charset="2"/>
              <a:buNone/>
            </a:pPr>
            <a:r>
              <a:rPr lang="en-US" altLang="en-US" sz="1800"/>
              <a:t>Network Infrastructure</a:t>
            </a:r>
          </a:p>
        </p:txBody>
      </p:sp>
    </p:spTree>
    <p:extLst>
      <p:ext uri="{BB962C8B-B14F-4D97-AF65-F5344CB8AC3E}">
        <p14:creationId xmlns:p14="http://schemas.microsoft.com/office/powerpoint/2010/main" val="13506011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78627"/>
            <a:ext cx="8991600" cy="6700746"/>
          </a:xfrm>
          <a:prstGeom prst="rect">
            <a:avLst/>
          </a:prstGeom>
        </p:spPr>
      </p:pic>
    </p:spTree>
    <p:extLst>
      <p:ext uri="{BB962C8B-B14F-4D97-AF65-F5344CB8AC3E}">
        <p14:creationId xmlns:p14="http://schemas.microsoft.com/office/powerpoint/2010/main" val="4564538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3" y="76200"/>
            <a:ext cx="8985313" cy="6705600"/>
          </a:xfrm>
          <a:prstGeom prst="rect">
            <a:avLst/>
          </a:prstGeom>
        </p:spPr>
      </p:pic>
    </p:spTree>
    <p:extLst>
      <p:ext uri="{BB962C8B-B14F-4D97-AF65-F5344CB8AC3E}">
        <p14:creationId xmlns:p14="http://schemas.microsoft.com/office/powerpoint/2010/main" val="4564538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84043"/>
            <a:ext cx="8940800" cy="6289914"/>
          </a:xfrm>
          <a:prstGeom prst="rect">
            <a:avLst/>
          </a:prstGeom>
        </p:spPr>
      </p:pic>
    </p:spTree>
    <p:extLst>
      <p:ext uri="{BB962C8B-B14F-4D97-AF65-F5344CB8AC3E}">
        <p14:creationId xmlns:p14="http://schemas.microsoft.com/office/powerpoint/2010/main" val="1526363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76200"/>
            <a:ext cx="8972550" cy="6705600"/>
          </a:xfrm>
          <a:prstGeom prst="rect">
            <a:avLst/>
          </a:prstGeom>
        </p:spPr>
      </p:pic>
    </p:spTree>
    <p:extLst>
      <p:ext uri="{BB962C8B-B14F-4D97-AF65-F5344CB8AC3E}">
        <p14:creationId xmlns:p14="http://schemas.microsoft.com/office/powerpoint/2010/main" val="456453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76200"/>
            <a:ext cx="8940800" cy="6705600"/>
          </a:xfrm>
          <a:prstGeom prst="rect">
            <a:avLst/>
          </a:prstGeom>
        </p:spPr>
      </p:pic>
    </p:spTree>
    <p:extLst>
      <p:ext uri="{BB962C8B-B14F-4D97-AF65-F5344CB8AC3E}">
        <p14:creationId xmlns:p14="http://schemas.microsoft.com/office/powerpoint/2010/main" val="4564538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33" y="76200"/>
            <a:ext cx="8969334" cy="6705600"/>
          </a:xfrm>
          <a:prstGeom prst="rect">
            <a:avLst/>
          </a:prstGeom>
        </p:spPr>
      </p:pic>
    </p:spTree>
    <p:extLst>
      <p:ext uri="{BB962C8B-B14F-4D97-AF65-F5344CB8AC3E}">
        <p14:creationId xmlns:p14="http://schemas.microsoft.com/office/powerpoint/2010/main" val="456453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76" y="76200"/>
            <a:ext cx="8931247" cy="6705600"/>
          </a:xfrm>
          <a:prstGeom prst="rect">
            <a:avLst/>
          </a:prstGeom>
        </p:spPr>
      </p:pic>
    </p:spTree>
    <p:extLst>
      <p:ext uri="{BB962C8B-B14F-4D97-AF65-F5344CB8AC3E}">
        <p14:creationId xmlns:p14="http://schemas.microsoft.com/office/powerpoint/2010/main" val="15263639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83349"/>
            <a:ext cx="8940800" cy="6691302"/>
          </a:xfrm>
          <a:prstGeom prst="rect">
            <a:avLst/>
          </a:prstGeom>
        </p:spPr>
      </p:pic>
    </p:spTree>
    <p:extLst>
      <p:ext uri="{BB962C8B-B14F-4D97-AF65-F5344CB8AC3E}">
        <p14:creationId xmlns:p14="http://schemas.microsoft.com/office/powerpoint/2010/main" val="15263639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613" y="139700"/>
            <a:ext cx="8275637" cy="868363"/>
          </a:xfrm>
        </p:spPr>
        <p:txBody>
          <a:bodyPr>
            <a:normAutofit fontScale="90000"/>
          </a:bodyPr>
          <a:lstStyle/>
          <a:p>
            <a:r>
              <a:rPr lang="en-US" dirty="0" err="1" smtClean="0"/>
              <a:t>Informatica</a:t>
            </a:r>
            <a:r>
              <a:rPr lang="en-US" dirty="0" smtClean="0"/>
              <a:t> Success Story:</a:t>
            </a:r>
            <a:r>
              <a:rPr lang="en-US" sz="2800" dirty="0" smtClean="0"/>
              <a:t/>
            </a:r>
            <a:br>
              <a:rPr lang="en-US" sz="2800" dirty="0" smtClean="0"/>
            </a:br>
            <a:r>
              <a:rPr lang="en-US" sz="2400" dirty="0" smtClean="0"/>
              <a:t>Global 50 Leading Global Investment Bank</a:t>
            </a:r>
            <a:endParaRPr lang="en-US" sz="2400" dirty="0"/>
          </a:p>
        </p:txBody>
      </p:sp>
      <p:sp>
        <p:nvSpPr>
          <p:cNvPr id="4" name="Text Box 28"/>
          <p:cNvSpPr txBox="1">
            <a:spLocks noChangeArrowheads="1"/>
          </p:cNvSpPr>
          <p:nvPr/>
        </p:nvSpPr>
        <p:spPr bwMode="gray">
          <a:xfrm>
            <a:off x="629831" y="1401487"/>
            <a:ext cx="7960659" cy="307777"/>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square">
            <a:spAutoFit/>
          </a:bodyPr>
          <a:lstStyle/>
          <a:p>
            <a:pPr algn="ctr" eaLnBrk="0" fontAlgn="base" hangingPunct="0">
              <a:spcBef>
                <a:spcPct val="5000"/>
              </a:spcBef>
              <a:spcAft>
                <a:spcPct val="0"/>
              </a:spcAft>
              <a:defRPr/>
            </a:pPr>
            <a:r>
              <a:rPr lang="en-US" sz="1400" dirty="0">
                <a:solidFill>
                  <a:srgbClr val="5C8727"/>
                </a:solidFill>
              </a:rPr>
              <a:t>Enterprise-wide Multidomain MDM to Enable Straight through Processing.</a:t>
            </a:r>
          </a:p>
        </p:txBody>
      </p:sp>
      <p:sp>
        <p:nvSpPr>
          <p:cNvPr id="5" name="Rectangle 8"/>
          <p:cNvSpPr>
            <a:spLocks noChangeArrowheads="1"/>
          </p:cNvSpPr>
          <p:nvPr/>
        </p:nvSpPr>
        <p:spPr bwMode="gray">
          <a:xfrm>
            <a:off x="675904" y="1080994"/>
            <a:ext cx="7957107" cy="284163"/>
          </a:xfrm>
          <a:prstGeom prst="rect">
            <a:avLst/>
          </a:prstGeom>
          <a:solidFill>
            <a:schemeClr val="accent1"/>
          </a:solidFill>
          <a:ln w="9525">
            <a:noFill/>
            <a:miter lim="800000"/>
            <a:headEnd/>
            <a:tailEnd/>
          </a:ln>
        </p:spPr>
        <p:txBody>
          <a:bodyPr wrap="none" anchor="ctr"/>
          <a:lstStyle/>
          <a:p>
            <a:pPr algn="ctr" eaLnBrk="0" fontAlgn="base" hangingPunct="0">
              <a:spcBef>
                <a:spcPct val="0"/>
              </a:spcBef>
              <a:spcAft>
                <a:spcPct val="0"/>
              </a:spcAft>
            </a:pPr>
            <a:r>
              <a:rPr lang="en-US" b="1" dirty="0">
                <a:solidFill>
                  <a:srgbClr val="FFFFFF"/>
                </a:solidFill>
              </a:rPr>
              <a:t>KEY BUSINESS IMPERATIVE</a:t>
            </a:r>
          </a:p>
        </p:txBody>
      </p:sp>
      <p:sp>
        <p:nvSpPr>
          <p:cNvPr id="29" name="Line 16"/>
          <p:cNvSpPr>
            <a:spLocks noChangeShapeType="1"/>
          </p:cNvSpPr>
          <p:nvPr/>
        </p:nvSpPr>
        <p:spPr bwMode="gray">
          <a:xfrm rot="16200000">
            <a:off x="2520246" y="2510710"/>
            <a:ext cx="0" cy="3637342"/>
          </a:xfrm>
          <a:prstGeom prst="line">
            <a:avLst/>
          </a:prstGeom>
          <a:noFill/>
          <a:ln w="9525">
            <a:solidFill>
              <a:srgbClr val="BEC0C2"/>
            </a:solidFill>
            <a:round/>
            <a:headEnd/>
            <a:tailEnd/>
          </a:ln>
        </p:spPr>
        <p:txBody>
          <a:bodyPr anchor="ctr">
            <a:spAutoFit/>
          </a:bodyPr>
          <a:lstStyle/>
          <a:p>
            <a:pPr algn="ctr" eaLnBrk="0" fontAlgn="base" hangingPunct="0">
              <a:spcBef>
                <a:spcPct val="0"/>
              </a:spcBef>
              <a:spcAft>
                <a:spcPct val="0"/>
              </a:spcAft>
            </a:pPr>
            <a:endParaRPr lang="en-US" sz="1600">
              <a:solidFill>
                <a:srgbClr val="000000"/>
              </a:solidFill>
            </a:endParaRPr>
          </a:p>
        </p:txBody>
      </p:sp>
      <p:sp>
        <p:nvSpPr>
          <p:cNvPr id="30" name="Line 17"/>
          <p:cNvSpPr>
            <a:spLocks noChangeShapeType="1"/>
          </p:cNvSpPr>
          <p:nvPr/>
        </p:nvSpPr>
        <p:spPr bwMode="gray">
          <a:xfrm rot="16200000">
            <a:off x="2520246" y="1003689"/>
            <a:ext cx="0" cy="3637342"/>
          </a:xfrm>
          <a:prstGeom prst="line">
            <a:avLst/>
          </a:prstGeom>
          <a:noFill/>
          <a:ln w="9525">
            <a:solidFill>
              <a:srgbClr val="BEC0C2"/>
            </a:solidFill>
            <a:round/>
            <a:headEnd/>
            <a:tailEnd/>
          </a:ln>
        </p:spPr>
        <p:txBody>
          <a:bodyPr anchor="ctr">
            <a:spAutoFit/>
          </a:bodyPr>
          <a:lstStyle/>
          <a:p>
            <a:pPr algn="ctr" eaLnBrk="0" fontAlgn="base" hangingPunct="0">
              <a:spcBef>
                <a:spcPct val="0"/>
              </a:spcBef>
              <a:spcAft>
                <a:spcPct val="0"/>
              </a:spcAft>
            </a:pPr>
            <a:endParaRPr lang="en-US" sz="1600">
              <a:solidFill>
                <a:srgbClr val="000000"/>
              </a:solidFill>
            </a:endParaRPr>
          </a:p>
        </p:txBody>
      </p:sp>
      <p:sp>
        <p:nvSpPr>
          <p:cNvPr id="94" name="Rectangle 15"/>
          <p:cNvSpPr>
            <a:spLocks noChangeArrowheads="1"/>
          </p:cNvSpPr>
          <p:nvPr/>
        </p:nvSpPr>
        <p:spPr bwMode="gray">
          <a:xfrm>
            <a:off x="618571" y="4334924"/>
            <a:ext cx="4330934" cy="1346522"/>
          </a:xfrm>
          <a:prstGeom prst="rect">
            <a:avLst/>
          </a:prstGeom>
          <a:noFill/>
          <a:ln w="9525" algn="ctr">
            <a:noFill/>
            <a:miter lim="800000"/>
            <a:headEnd/>
            <a:tailEnd/>
          </a:ln>
        </p:spPr>
        <p:txBody>
          <a:bodyPr wrap="square">
            <a:spAutoFit/>
          </a:bodyPr>
          <a:lstStyle/>
          <a:p>
            <a:pPr algn="ctr" eaLnBrk="0" fontAlgn="base" hangingPunct="0">
              <a:spcBef>
                <a:spcPct val="0"/>
              </a:spcBef>
              <a:spcAft>
                <a:spcPct val="0"/>
              </a:spcAft>
              <a:defRPr/>
            </a:pPr>
            <a:r>
              <a:rPr lang="en-US" sz="1400" b="1" dirty="0">
                <a:solidFill>
                  <a:srgbClr val="005595"/>
                </a:solidFill>
                <a:cs typeface="Times" pitchFamily="18" charset="0"/>
              </a:rPr>
              <a:t>Results / Benefits</a:t>
            </a:r>
          </a:p>
          <a:p>
            <a:pPr marL="114300" indent="-114300" algn="ctr" eaLnBrk="0" fontAlgn="base" hangingPunct="0">
              <a:spcBef>
                <a:spcPts val="300"/>
              </a:spcBef>
              <a:spcAft>
                <a:spcPct val="0"/>
              </a:spcAft>
              <a:buFont typeface="Arial" pitchFamily="34" charset="0"/>
              <a:buChar char="•"/>
              <a:defRPr/>
            </a:pPr>
            <a:r>
              <a:rPr lang="en-US" sz="1200" dirty="0">
                <a:solidFill>
                  <a:srgbClr val="000000"/>
                </a:solidFill>
                <a:cs typeface="Times" pitchFamily="18" charset="0"/>
              </a:rPr>
              <a:t>Increased client satisfaction due to quicker trade execution.</a:t>
            </a:r>
          </a:p>
          <a:p>
            <a:pPr marL="114300" indent="-114300" algn="ctr" eaLnBrk="0" fontAlgn="base" hangingPunct="0">
              <a:spcBef>
                <a:spcPts val="300"/>
              </a:spcBef>
              <a:spcAft>
                <a:spcPct val="0"/>
              </a:spcAft>
              <a:buFont typeface="Arial" pitchFamily="34" charset="0"/>
              <a:buChar char="•"/>
              <a:defRPr/>
            </a:pPr>
            <a:r>
              <a:rPr lang="en-US" sz="1200" dirty="0">
                <a:solidFill>
                  <a:srgbClr val="000000"/>
                </a:solidFill>
                <a:cs typeface="Times" pitchFamily="18" charset="0"/>
              </a:rPr>
              <a:t>Risk managers are able to view risk concentrations from</a:t>
            </a:r>
            <a:br>
              <a:rPr lang="en-US" sz="1200" dirty="0">
                <a:solidFill>
                  <a:srgbClr val="000000"/>
                </a:solidFill>
                <a:cs typeface="Times" pitchFamily="18" charset="0"/>
              </a:rPr>
            </a:br>
            <a:r>
              <a:rPr lang="en-US" sz="1200" dirty="0">
                <a:solidFill>
                  <a:srgbClr val="000000"/>
                </a:solidFill>
                <a:cs typeface="Times" pitchFamily="18" charset="0"/>
              </a:rPr>
              <a:t>any perspective.</a:t>
            </a:r>
          </a:p>
          <a:p>
            <a:pPr marL="114300" indent="-114300" algn="ctr" eaLnBrk="0" fontAlgn="base" hangingPunct="0">
              <a:spcBef>
                <a:spcPts val="300"/>
              </a:spcBef>
              <a:spcAft>
                <a:spcPct val="0"/>
              </a:spcAft>
              <a:buFont typeface="Arial" pitchFamily="34" charset="0"/>
              <a:buChar char="•"/>
              <a:defRPr/>
            </a:pPr>
            <a:r>
              <a:rPr lang="en-US" sz="1200" dirty="0">
                <a:solidFill>
                  <a:srgbClr val="000000"/>
                </a:solidFill>
                <a:cs typeface="Times" pitchFamily="18" charset="0"/>
              </a:rPr>
              <a:t>$11M savings annually, freeing $300M to be invested elsewhere.</a:t>
            </a:r>
          </a:p>
        </p:txBody>
      </p:sp>
      <p:sp>
        <p:nvSpPr>
          <p:cNvPr id="96" name="PPTShape_0"/>
          <p:cNvSpPr>
            <a:spLocks noChangeArrowheads="1"/>
          </p:cNvSpPr>
          <p:nvPr/>
        </p:nvSpPr>
        <p:spPr bwMode="gray">
          <a:xfrm>
            <a:off x="618570" y="2831664"/>
            <a:ext cx="4431601" cy="1492716"/>
          </a:xfrm>
          <a:prstGeom prst="rect">
            <a:avLst/>
          </a:prstGeom>
          <a:noFill/>
          <a:ln w="9525" algn="ctr">
            <a:noFill/>
            <a:miter lim="800000"/>
            <a:headEnd/>
            <a:tailEnd/>
          </a:ln>
        </p:spPr>
        <p:txBody>
          <a:bodyPr wrap="square">
            <a:spAutoFit/>
          </a:bodyPr>
          <a:lstStyle/>
          <a:p>
            <a:pPr algn="ctr" eaLnBrk="0" fontAlgn="base" hangingPunct="0">
              <a:spcBef>
                <a:spcPct val="0"/>
              </a:spcBef>
              <a:spcAft>
                <a:spcPct val="0"/>
              </a:spcAft>
              <a:defRPr/>
            </a:pPr>
            <a:r>
              <a:rPr lang="en-US" sz="1400" b="1" dirty="0" err="1">
                <a:solidFill>
                  <a:srgbClr val="005595"/>
                </a:solidFill>
                <a:cs typeface="Times" pitchFamily="18" charset="0"/>
              </a:rPr>
              <a:t>Informatica</a:t>
            </a:r>
            <a:r>
              <a:rPr lang="en-US" sz="1400" b="1" dirty="0">
                <a:solidFill>
                  <a:srgbClr val="005595"/>
                </a:solidFill>
                <a:cs typeface="Times" pitchFamily="18" charset="0"/>
              </a:rPr>
              <a:t> Advantage</a:t>
            </a:r>
          </a:p>
          <a:p>
            <a:pPr marL="114300" indent="-114300" algn="ctr" eaLnBrk="0" fontAlgn="base" hangingPunct="0">
              <a:spcBef>
                <a:spcPts val="300"/>
              </a:spcBef>
              <a:spcAft>
                <a:spcPct val="0"/>
              </a:spcAft>
              <a:buFont typeface="Arial" pitchFamily="34" charset="0"/>
              <a:buChar char="•"/>
              <a:defRPr/>
            </a:pPr>
            <a:r>
              <a:rPr lang="en-US" sz="1200" dirty="0">
                <a:solidFill>
                  <a:srgbClr val="000000"/>
                </a:solidFill>
                <a:cs typeface="Times" pitchFamily="18" charset="0"/>
              </a:rPr>
              <a:t>Bank deployed Counterparty Master MDM system to support Trade Execution and Credit Risk Management.</a:t>
            </a:r>
          </a:p>
          <a:p>
            <a:pPr marL="114300" indent="-114300" algn="ctr" eaLnBrk="0" fontAlgn="base" hangingPunct="0">
              <a:spcBef>
                <a:spcPts val="300"/>
              </a:spcBef>
              <a:spcAft>
                <a:spcPct val="0"/>
              </a:spcAft>
              <a:buFont typeface="Arial" pitchFamily="34" charset="0"/>
              <a:buChar char="•"/>
              <a:defRPr/>
            </a:pPr>
            <a:r>
              <a:rPr lang="en-US" sz="1200" dirty="0">
                <a:solidFill>
                  <a:srgbClr val="000000"/>
                </a:solidFill>
                <a:cs typeface="Times" pitchFamily="18" charset="0"/>
              </a:rPr>
              <a:t>MDM system will keep hundreds of downstream trading systems synchronized with the most accurate legal entity information, ensuring that trades flow automatically without manual intervention.</a:t>
            </a:r>
          </a:p>
        </p:txBody>
      </p:sp>
      <p:sp>
        <p:nvSpPr>
          <p:cNvPr id="98" name="PPTShape_1"/>
          <p:cNvSpPr>
            <a:spLocks noChangeArrowheads="1"/>
          </p:cNvSpPr>
          <p:nvPr/>
        </p:nvSpPr>
        <p:spPr bwMode="gray">
          <a:xfrm>
            <a:off x="618571" y="1892733"/>
            <a:ext cx="4330934" cy="915635"/>
          </a:xfrm>
          <a:prstGeom prst="rect">
            <a:avLst/>
          </a:prstGeom>
          <a:noFill/>
          <a:ln w="9525" algn="ctr">
            <a:noFill/>
            <a:miter lim="800000"/>
            <a:headEnd/>
            <a:tailEnd/>
          </a:ln>
        </p:spPr>
        <p:txBody>
          <a:bodyPr wrap="square">
            <a:spAutoFit/>
          </a:bodyPr>
          <a:lstStyle/>
          <a:p>
            <a:pPr algn="ctr" eaLnBrk="0" fontAlgn="base" hangingPunct="0">
              <a:spcBef>
                <a:spcPct val="0"/>
              </a:spcBef>
              <a:spcAft>
                <a:spcPct val="0"/>
              </a:spcAft>
              <a:defRPr/>
            </a:pPr>
            <a:r>
              <a:rPr lang="en-US" sz="1400" b="1" dirty="0">
                <a:solidFill>
                  <a:srgbClr val="005595"/>
                </a:solidFill>
                <a:cs typeface="Times" pitchFamily="18" charset="0"/>
              </a:rPr>
              <a:t>The Challenge</a:t>
            </a:r>
          </a:p>
          <a:p>
            <a:pPr marL="114300" lvl="1" indent="-114300" algn="ctr" eaLnBrk="0" fontAlgn="base" hangingPunct="0">
              <a:spcBef>
                <a:spcPts val="300"/>
              </a:spcBef>
              <a:spcAft>
                <a:spcPct val="0"/>
              </a:spcAft>
              <a:buFont typeface="Arial" pitchFamily="34" charset="0"/>
              <a:buChar char="•"/>
              <a:defRPr/>
            </a:pPr>
            <a:r>
              <a:rPr lang="en-US" sz="1200" dirty="0">
                <a:solidFill>
                  <a:srgbClr val="000000"/>
                </a:solidFill>
                <a:cs typeface="Times" pitchFamily="18" charset="0"/>
              </a:rPr>
              <a:t>Bank faced two key business challenges:</a:t>
            </a:r>
          </a:p>
          <a:p>
            <a:pPr marL="344488" lvl="2" indent="-117475" algn="ctr" eaLnBrk="0" fontAlgn="base" hangingPunct="0">
              <a:spcBef>
                <a:spcPts val="300"/>
              </a:spcBef>
              <a:spcAft>
                <a:spcPct val="0"/>
              </a:spcAft>
              <a:buFont typeface="Arial" pitchFamily="34" charset="0"/>
              <a:buChar char="•"/>
              <a:defRPr/>
            </a:pPr>
            <a:r>
              <a:rPr lang="en-US" sz="1000" dirty="0">
                <a:solidFill>
                  <a:srgbClr val="000000"/>
                </a:solidFill>
                <a:cs typeface="Times" pitchFamily="18" charset="0"/>
              </a:rPr>
              <a:t>Maximizing trade automation (Straight-through processing)</a:t>
            </a:r>
          </a:p>
          <a:p>
            <a:pPr marL="344488" lvl="2" indent="-117475" algn="ctr" eaLnBrk="0" fontAlgn="base" hangingPunct="0">
              <a:spcBef>
                <a:spcPts val="300"/>
              </a:spcBef>
              <a:spcAft>
                <a:spcPct val="0"/>
              </a:spcAft>
              <a:buFont typeface="Arial" pitchFamily="34" charset="0"/>
              <a:buChar char="•"/>
              <a:defRPr/>
            </a:pPr>
            <a:r>
              <a:rPr lang="en-US" sz="1000" dirty="0">
                <a:solidFill>
                  <a:srgbClr val="000000"/>
                </a:solidFill>
                <a:cs typeface="Times" pitchFamily="18" charset="0"/>
              </a:rPr>
              <a:t>Managing credit risk across clients and internal investments</a:t>
            </a:r>
          </a:p>
        </p:txBody>
      </p:sp>
      <p:pic>
        <p:nvPicPr>
          <p:cNvPr id="97" name="Picture 18" descr="LOGO_Deutsche_Bank"/>
          <p:cNvPicPr>
            <a:picLocks noChangeAspect="1" noChangeArrowheads="1"/>
          </p:cNvPicPr>
          <p:nvPr>
            <p:custDataLst>
              <p:tags r:id="rId2"/>
            </p:custDataLst>
          </p:nvPr>
        </p:nvPicPr>
        <p:blipFill>
          <a:blip r:embed="rId6" cstate="print"/>
          <a:srcRect/>
          <a:stretch>
            <a:fillRect/>
          </a:stretch>
        </p:blipFill>
        <p:spPr bwMode="gray">
          <a:xfrm>
            <a:off x="7179208" y="625225"/>
            <a:ext cx="1453804" cy="273300"/>
          </a:xfrm>
          <a:prstGeom prst="rect">
            <a:avLst/>
          </a:prstGeom>
          <a:noFill/>
          <a:ln w="9525">
            <a:noFill/>
            <a:miter lim="800000"/>
            <a:headEnd/>
            <a:tailEnd/>
          </a:ln>
        </p:spPr>
      </p:pic>
      <p:grpSp>
        <p:nvGrpSpPr>
          <p:cNvPr id="148" name="Group 147"/>
          <p:cNvGrpSpPr/>
          <p:nvPr>
            <p:custDataLst>
              <p:tags r:id="rId3"/>
            </p:custDataLst>
          </p:nvPr>
        </p:nvGrpSpPr>
        <p:grpSpPr>
          <a:xfrm>
            <a:off x="4905557" y="1854972"/>
            <a:ext cx="4062231" cy="3990045"/>
            <a:chOff x="4905557" y="1196432"/>
            <a:chExt cx="4062231" cy="3990045"/>
          </a:xfrm>
        </p:grpSpPr>
        <p:sp>
          <p:nvSpPr>
            <p:cNvPr id="149" name="Rectangle 148"/>
            <p:cNvSpPr/>
            <p:nvPr/>
          </p:nvSpPr>
          <p:spPr bwMode="gray">
            <a:xfrm rot="5400000">
              <a:off x="4387164" y="2054874"/>
              <a:ext cx="2313444" cy="873426"/>
            </a:xfrm>
            <a:prstGeom prst="rect">
              <a:avLst/>
            </a:prstGeom>
            <a:gradFill flip="none" rotWithShape="1">
              <a:gsLst>
                <a:gs pos="0">
                  <a:srgbClr val="005595">
                    <a:alpha val="5000"/>
                  </a:srgbClr>
                </a:gs>
                <a:gs pos="51000">
                  <a:srgbClr val="005595">
                    <a:alpha val="5000"/>
                  </a:srgbClr>
                </a:gs>
                <a:gs pos="100000">
                  <a:schemeClr val="bg1">
                    <a:alpha val="0"/>
                  </a:schemeClr>
                </a:gs>
              </a:gsLst>
              <a:lin ang="16200000" scaled="1"/>
              <a:tileRect/>
            </a:gradFill>
            <a:ln w="9525" cap="flat" cmpd="sng" algn="ctr">
              <a:noFill/>
              <a:prstDash val="solid"/>
              <a:round/>
              <a:headEnd type="none" w="med" len="med"/>
              <a:tailEnd type="none" w="med" len="med"/>
            </a:ln>
            <a:effectLst>
              <a:reflection blurRad="6350" stA="52000" endA="300" endPos="35000" dir="5400000" sy="-100000" algn="bl" rotWithShape="0"/>
            </a:effectLst>
          </p:spPr>
          <p:txBody>
            <a:bodyPr wrap="none" anchor="ctr"/>
            <a:lstStyle/>
            <a:p>
              <a:pPr algn="ctr" eaLnBrk="0" fontAlgn="base" hangingPunct="0">
                <a:spcBef>
                  <a:spcPct val="0"/>
                </a:spcBef>
                <a:spcAft>
                  <a:spcPct val="0"/>
                </a:spcAft>
                <a:defRPr/>
              </a:pPr>
              <a:endParaRPr lang="en-US" sz="1600" dirty="0">
                <a:solidFill>
                  <a:srgbClr val="000000"/>
                </a:solidFill>
              </a:endParaRPr>
            </a:p>
          </p:txBody>
        </p:sp>
        <p:sp>
          <p:nvSpPr>
            <p:cNvPr id="150" name="Rectangle 149"/>
            <p:cNvSpPr>
              <a:spLocks noChangeArrowheads="1"/>
            </p:cNvSpPr>
            <p:nvPr/>
          </p:nvSpPr>
          <p:spPr bwMode="gray">
            <a:xfrm>
              <a:off x="5078904" y="1309688"/>
              <a:ext cx="3715536" cy="2363699"/>
            </a:xfrm>
            <a:prstGeom prst="rect">
              <a:avLst/>
            </a:prstGeom>
            <a:noFill/>
            <a:ln w="9525" algn="ctr">
              <a:solidFill>
                <a:srgbClr val="000000">
                  <a:alpha val="20000"/>
                </a:srgbClr>
              </a:solid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sp>
          <p:nvSpPr>
            <p:cNvPr id="151" name="Rectangle 150"/>
            <p:cNvSpPr/>
            <p:nvPr/>
          </p:nvSpPr>
          <p:spPr bwMode="gray">
            <a:xfrm rot="16200000">
              <a:off x="7216932" y="2086829"/>
              <a:ext cx="2313449" cy="809516"/>
            </a:xfrm>
            <a:prstGeom prst="rect">
              <a:avLst/>
            </a:prstGeom>
            <a:gradFill flip="none" rotWithShape="1">
              <a:gsLst>
                <a:gs pos="0">
                  <a:srgbClr val="005595">
                    <a:alpha val="5000"/>
                  </a:srgbClr>
                </a:gs>
                <a:gs pos="51000">
                  <a:srgbClr val="005595">
                    <a:alpha val="5000"/>
                  </a:srgbClr>
                </a:gs>
                <a:gs pos="100000">
                  <a:schemeClr val="bg1">
                    <a:alpha val="0"/>
                  </a:schemeClr>
                </a:gs>
              </a:gsLst>
              <a:lin ang="16200000" scaled="1"/>
              <a:tileRect/>
            </a:gradFill>
            <a:ln w="9525" cap="flat" cmpd="sng" algn="ctr">
              <a:noFill/>
              <a:prstDash val="solid"/>
              <a:round/>
              <a:headEnd type="none" w="med" len="med"/>
              <a:tailEnd type="none" w="med" len="med"/>
            </a:ln>
            <a:effectLst>
              <a:reflection blurRad="6350" stA="52000" endA="300" endPos="35000" dir="5400000" sy="-100000" algn="bl" rotWithShape="0"/>
            </a:effectLst>
          </p:spPr>
          <p:txBody>
            <a:bodyPr wrap="none" anchor="ctr"/>
            <a:lstStyle/>
            <a:p>
              <a:pPr algn="ctr" eaLnBrk="0" fontAlgn="base" hangingPunct="0">
                <a:spcBef>
                  <a:spcPct val="0"/>
                </a:spcBef>
                <a:spcAft>
                  <a:spcPct val="0"/>
                </a:spcAft>
                <a:defRPr/>
              </a:pPr>
              <a:endParaRPr lang="en-US" sz="1600" dirty="0">
                <a:solidFill>
                  <a:srgbClr val="000000"/>
                </a:solidFill>
              </a:endParaRPr>
            </a:p>
          </p:txBody>
        </p:sp>
        <p:sp>
          <p:nvSpPr>
            <p:cNvPr id="152" name="TextBox 52"/>
            <p:cNvSpPr txBox="1">
              <a:spLocks noChangeArrowheads="1"/>
            </p:cNvSpPr>
            <p:nvPr/>
          </p:nvSpPr>
          <p:spPr bwMode="gray">
            <a:xfrm>
              <a:off x="7337106" y="3371229"/>
              <a:ext cx="647613" cy="12311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800" dirty="0">
                  <a:solidFill>
                    <a:srgbClr val="000000"/>
                  </a:solidFill>
                </a:rPr>
                <a:t>Private Sector</a:t>
              </a:r>
            </a:p>
          </p:txBody>
        </p:sp>
        <p:grpSp>
          <p:nvGrpSpPr>
            <p:cNvPr id="153" name="Group 145"/>
            <p:cNvGrpSpPr/>
            <p:nvPr/>
          </p:nvGrpSpPr>
          <p:grpSpPr bwMode="gray">
            <a:xfrm>
              <a:off x="5504578" y="1595588"/>
              <a:ext cx="2864188" cy="795338"/>
              <a:chOff x="5386388" y="1425602"/>
              <a:chExt cx="2864188" cy="795338"/>
            </a:xfrm>
          </p:grpSpPr>
          <p:pic>
            <p:nvPicPr>
              <p:cNvPr id="188" name="Picture 205" descr="Untitled-13.png"/>
              <p:cNvPicPr>
                <a:picLocks noChangeAspect="1"/>
              </p:cNvPicPr>
              <p:nvPr/>
            </p:nvPicPr>
            <p:blipFill>
              <a:blip r:embed="rId7" cstate="print"/>
              <a:srcRect/>
              <a:stretch>
                <a:fillRect/>
              </a:stretch>
            </p:blipFill>
            <p:spPr bwMode="gray">
              <a:xfrm>
                <a:off x="7756525" y="1795490"/>
                <a:ext cx="438150" cy="425450"/>
              </a:xfrm>
              <a:prstGeom prst="rect">
                <a:avLst/>
              </a:prstGeom>
              <a:noFill/>
              <a:ln w="9525">
                <a:noFill/>
                <a:miter lim="800000"/>
                <a:headEnd/>
                <a:tailEnd/>
              </a:ln>
            </p:spPr>
          </p:pic>
          <p:pic>
            <p:nvPicPr>
              <p:cNvPr id="189" name="Picture 204" descr="Untitled-12.png"/>
              <p:cNvPicPr>
                <a:picLocks noChangeAspect="1"/>
              </p:cNvPicPr>
              <p:nvPr/>
            </p:nvPicPr>
            <p:blipFill>
              <a:blip r:embed="rId8" cstate="print"/>
              <a:srcRect/>
              <a:stretch>
                <a:fillRect/>
              </a:stretch>
            </p:blipFill>
            <p:spPr bwMode="gray">
              <a:xfrm>
                <a:off x="6516688" y="1743102"/>
                <a:ext cx="719137" cy="477838"/>
              </a:xfrm>
              <a:prstGeom prst="rect">
                <a:avLst/>
              </a:prstGeom>
              <a:noFill/>
              <a:ln w="9525">
                <a:noFill/>
                <a:miter lim="800000"/>
                <a:headEnd/>
                <a:tailEnd/>
              </a:ln>
            </p:spPr>
          </p:pic>
          <p:pic>
            <p:nvPicPr>
              <p:cNvPr id="190" name="Picture 203" descr="Untitled-11.png"/>
              <p:cNvPicPr>
                <a:picLocks noChangeAspect="1"/>
              </p:cNvPicPr>
              <p:nvPr/>
            </p:nvPicPr>
            <p:blipFill>
              <a:blip r:embed="rId9" cstate="print"/>
              <a:srcRect/>
              <a:stretch>
                <a:fillRect/>
              </a:stretch>
            </p:blipFill>
            <p:spPr bwMode="gray">
              <a:xfrm>
                <a:off x="5386388" y="1708177"/>
                <a:ext cx="771525" cy="512763"/>
              </a:xfrm>
              <a:prstGeom prst="rect">
                <a:avLst/>
              </a:prstGeom>
              <a:noFill/>
              <a:ln w="9525">
                <a:noFill/>
                <a:miter lim="800000"/>
                <a:headEnd/>
                <a:tailEnd/>
              </a:ln>
            </p:spPr>
          </p:pic>
          <p:sp>
            <p:nvSpPr>
              <p:cNvPr id="191" name="TextBox 48"/>
              <p:cNvSpPr txBox="1">
                <a:spLocks noChangeArrowheads="1"/>
              </p:cNvSpPr>
              <p:nvPr/>
            </p:nvSpPr>
            <p:spPr bwMode="gray">
              <a:xfrm>
                <a:off x="5476875" y="1425602"/>
                <a:ext cx="590550" cy="246063"/>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800" dirty="0">
                    <a:solidFill>
                      <a:srgbClr val="000000"/>
                    </a:solidFill>
                  </a:rPr>
                  <a:t>Global</a:t>
                </a:r>
                <a:br>
                  <a:rPr lang="en-US" sz="800" dirty="0">
                    <a:solidFill>
                      <a:srgbClr val="000000"/>
                    </a:solidFill>
                  </a:rPr>
                </a:br>
                <a:r>
                  <a:rPr lang="en-US" sz="800" dirty="0">
                    <a:solidFill>
                      <a:srgbClr val="000000"/>
                    </a:solidFill>
                  </a:rPr>
                  <a:t>Corporations</a:t>
                </a:r>
              </a:p>
            </p:txBody>
          </p:sp>
          <p:sp>
            <p:nvSpPr>
              <p:cNvPr id="192" name="TextBox 48"/>
              <p:cNvSpPr txBox="1">
                <a:spLocks noChangeArrowheads="1"/>
              </p:cNvSpPr>
              <p:nvPr/>
            </p:nvSpPr>
            <p:spPr bwMode="gray">
              <a:xfrm>
                <a:off x="6672263" y="1425602"/>
                <a:ext cx="527388" cy="24622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800" dirty="0">
                    <a:solidFill>
                      <a:srgbClr val="000000"/>
                    </a:solidFill>
                  </a:rPr>
                  <a:t>Medium</a:t>
                </a:r>
                <a:br>
                  <a:rPr lang="en-US" sz="800" dirty="0">
                    <a:solidFill>
                      <a:srgbClr val="000000"/>
                    </a:solidFill>
                  </a:rPr>
                </a:br>
                <a:r>
                  <a:rPr lang="en-US" sz="800" dirty="0">
                    <a:solidFill>
                      <a:srgbClr val="000000"/>
                    </a:solidFill>
                  </a:rPr>
                  <a:t>Businesses</a:t>
                </a:r>
              </a:p>
            </p:txBody>
          </p:sp>
          <p:sp>
            <p:nvSpPr>
              <p:cNvPr id="193" name="TextBox 48"/>
              <p:cNvSpPr txBox="1">
                <a:spLocks noChangeArrowheads="1"/>
              </p:cNvSpPr>
              <p:nvPr/>
            </p:nvSpPr>
            <p:spPr bwMode="gray">
              <a:xfrm>
                <a:off x="7723188" y="1425602"/>
                <a:ext cx="527388" cy="24622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800" dirty="0">
                    <a:solidFill>
                      <a:srgbClr val="000000"/>
                    </a:solidFill>
                  </a:rPr>
                  <a:t>Small</a:t>
                </a:r>
                <a:br>
                  <a:rPr lang="en-US" sz="800" dirty="0">
                    <a:solidFill>
                      <a:srgbClr val="000000"/>
                    </a:solidFill>
                  </a:rPr>
                </a:br>
                <a:r>
                  <a:rPr lang="en-US" sz="800" dirty="0">
                    <a:solidFill>
                      <a:srgbClr val="000000"/>
                    </a:solidFill>
                  </a:rPr>
                  <a:t>Businesses</a:t>
                </a:r>
              </a:p>
            </p:txBody>
          </p:sp>
        </p:grpSp>
        <p:sp>
          <p:nvSpPr>
            <p:cNvPr id="154" name="TextBox 52"/>
            <p:cNvSpPr txBox="1">
              <a:spLocks noChangeArrowheads="1"/>
            </p:cNvSpPr>
            <p:nvPr/>
          </p:nvSpPr>
          <p:spPr bwMode="gray">
            <a:xfrm>
              <a:off x="5949315" y="3371229"/>
              <a:ext cx="607539" cy="12311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800" dirty="0">
                  <a:solidFill>
                    <a:srgbClr val="000000"/>
                  </a:solidFill>
                </a:rPr>
                <a:t>Public Sector</a:t>
              </a:r>
            </a:p>
          </p:txBody>
        </p:sp>
        <p:pic>
          <p:nvPicPr>
            <p:cNvPr id="155" name="Picture 2" descr="group"/>
            <p:cNvPicPr>
              <a:picLocks noChangeAspect="1" noChangeArrowheads="1"/>
            </p:cNvPicPr>
            <p:nvPr/>
          </p:nvPicPr>
          <p:blipFill>
            <a:blip r:embed="rId10" cstate="print"/>
            <a:srcRect/>
            <a:stretch>
              <a:fillRect/>
            </a:stretch>
          </p:blipFill>
          <p:spPr bwMode="gray">
            <a:xfrm>
              <a:off x="7258284" y="2838377"/>
              <a:ext cx="805257" cy="450605"/>
            </a:xfrm>
            <a:prstGeom prst="rect">
              <a:avLst/>
            </a:prstGeom>
            <a:noFill/>
          </p:spPr>
        </p:pic>
        <p:grpSp>
          <p:nvGrpSpPr>
            <p:cNvPr id="156" name="Group 86"/>
            <p:cNvGrpSpPr/>
            <p:nvPr/>
          </p:nvGrpSpPr>
          <p:grpSpPr bwMode="gray">
            <a:xfrm>
              <a:off x="5809278" y="2689954"/>
              <a:ext cx="872814" cy="593484"/>
              <a:chOff x="5371037" y="2902774"/>
              <a:chExt cx="872814" cy="593484"/>
            </a:xfrm>
          </p:grpSpPr>
          <p:pic>
            <p:nvPicPr>
              <p:cNvPr id="185" name="Picture 23" descr="Untitled-35.png"/>
              <p:cNvPicPr>
                <a:picLocks noChangeAspect="1"/>
              </p:cNvPicPr>
              <p:nvPr/>
            </p:nvPicPr>
            <p:blipFill>
              <a:blip r:embed="rId11" cstate="print"/>
              <a:stretch>
                <a:fillRect/>
              </a:stretch>
            </p:blipFill>
            <p:spPr bwMode="gray">
              <a:xfrm>
                <a:off x="5587944" y="2902774"/>
                <a:ext cx="353763" cy="495268"/>
              </a:xfrm>
              <a:prstGeom prst="rect">
                <a:avLst/>
              </a:prstGeom>
            </p:spPr>
          </p:pic>
          <p:pic>
            <p:nvPicPr>
              <p:cNvPr id="186" name="Picture 185" descr="Untitled-36.png"/>
              <p:cNvPicPr>
                <a:picLocks noChangeAspect="1"/>
              </p:cNvPicPr>
              <p:nvPr/>
            </p:nvPicPr>
            <p:blipFill>
              <a:blip r:embed="rId12" cstate="print"/>
              <a:stretch>
                <a:fillRect/>
              </a:stretch>
            </p:blipFill>
            <p:spPr bwMode="gray">
              <a:xfrm>
                <a:off x="5780507" y="3032914"/>
                <a:ext cx="463344" cy="463344"/>
              </a:xfrm>
              <a:prstGeom prst="rect">
                <a:avLst/>
              </a:prstGeom>
            </p:spPr>
          </p:pic>
          <p:pic>
            <p:nvPicPr>
              <p:cNvPr id="187" name="Picture 186" descr="Untitled-29.png"/>
              <p:cNvPicPr>
                <a:picLocks noChangeAspect="1"/>
              </p:cNvPicPr>
              <p:nvPr/>
            </p:nvPicPr>
            <p:blipFill>
              <a:blip r:embed="rId13" cstate="print"/>
              <a:stretch>
                <a:fillRect/>
              </a:stretch>
            </p:blipFill>
            <p:spPr bwMode="gray">
              <a:xfrm>
                <a:off x="5371037" y="3107172"/>
                <a:ext cx="436687" cy="389086"/>
              </a:xfrm>
              <a:prstGeom prst="rect">
                <a:avLst/>
              </a:prstGeom>
            </p:spPr>
          </p:pic>
        </p:grpSp>
        <p:sp>
          <p:nvSpPr>
            <p:cNvPr id="157" name="Down Arrow 9"/>
            <p:cNvSpPr>
              <a:spLocks noChangeArrowheads="1"/>
            </p:cNvSpPr>
            <p:nvPr/>
          </p:nvSpPr>
          <p:spPr bwMode="gray">
            <a:xfrm>
              <a:off x="5636570" y="3694887"/>
              <a:ext cx="141097" cy="189473"/>
            </a:xfrm>
            <a:prstGeom prst="downArrow">
              <a:avLst>
                <a:gd name="adj1" fmla="val 38648"/>
                <a:gd name="adj2" fmla="val 61852"/>
              </a:avLst>
            </a:prstGeom>
            <a:solidFill>
              <a:srgbClr val="005595"/>
            </a:solidFill>
            <a:ln w="9525" algn="ctr">
              <a:no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sp>
          <p:nvSpPr>
            <p:cNvPr id="158" name="Left-Right Arrow 153"/>
            <p:cNvSpPr>
              <a:spLocks noChangeArrowheads="1"/>
            </p:cNvSpPr>
            <p:nvPr/>
          </p:nvSpPr>
          <p:spPr bwMode="gray">
            <a:xfrm rot="16200000">
              <a:off x="8045959" y="3725795"/>
              <a:ext cx="193504" cy="123627"/>
            </a:xfrm>
            <a:prstGeom prst="leftRightArrow">
              <a:avLst>
                <a:gd name="adj1" fmla="val 44306"/>
                <a:gd name="adj2" fmla="val 63000"/>
              </a:avLst>
            </a:prstGeom>
            <a:solidFill>
              <a:srgbClr val="005595"/>
            </a:solidFill>
            <a:ln w="9525" algn="ctr">
              <a:no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sp>
          <p:nvSpPr>
            <p:cNvPr id="159" name="TextBox 82"/>
            <p:cNvSpPr txBox="1">
              <a:spLocks noChangeArrowheads="1"/>
            </p:cNvSpPr>
            <p:nvPr/>
          </p:nvSpPr>
          <p:spPr bwMode="gray">
            <a:xfrm>
              <a:off x="7431096" y="4800939"/>
              <a:ext cx="458459" cy="24622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800" dirty="0">
                  <a:solidFill>
                    <a:srgbClr val="000000"/>
                  </a:solidFill>
                </a:rPr>
                <a:t>Risk</a:t>
              </a:r>
              <a:br>
                <a:rPr lang="en-US" sz="800" dirty="0">
                  <a:solidFill>
                    <a:srgbClr val="000000"/>
                  </a:solidFill>
                </a:rPr>
              </a:br>
              <a:r>
                <a:rPr lang="en-US" sz="800" dirty="0">
                  <a:solidFill>
                    <a:srgbClr val="000000"/>
                  </a:solidFill>
                </a:rPr>
                <a:t>Managers</a:t>
              </a:r>
            </a:p>
          </p:txBody>
        </p:sp>
        <p:sp>
          <p:nvSpPr>
            <p:cNvPr id="160" name="TextBox 85"/>
            <p:cNvSpPr txBox="1">
              <a:spLocks noChangeArrowheads="1"/>
            </p:cNvSpPr>
            <p:nvPr/>
          </p:nvSpPr>
          <p:spPr bwMode="gray">
            <a:xfrm>
              <a:off x="8316556" y="4800939"/>
              <a:ext cx="354264" cy="12311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800" dirty="0">
                  <a:solidFill>
                    <a:srgbClr val="000000"/>
                  </a:solidFill>
                </a:rPr>
                <a:t>Traders</a:t>
              </a:r>
            </a:p>
          </p:txBody>
        </p:sp>
        <p:pic>
          <p:nvPicPr>
            <p:cNvPr id="161" name="Picture 2" descr="man1"/>
            <p:cNvPicPr>
              <a:picLocks noChangeAspect="1" noChangeArrowheads="1"/>
            </p:cNvPicPr>
            <p:nvPr/>
          </p:nvPicPr>
          <p:blipFill>
            <a:blip r:embed="rId14" cstate="print"/>
            <a:srcRect/>
            <a:stretch>
              <a:fillRect/>
            </a:stretch>
          </p:blipFill>
          <p:spPr bwMode="gray">
            <a:xfrm>
              <a:off x="8343446" y="4388212"/>
              <a:ext cx="355049" cy="356598"/>
            </a:xfrm>
            <a:prstGeom prst="rect">
              <a:avLst/>
            </a:prstGeom>
            <a:noFill/>
            <a:ln>
              <a:noFill/>
            </a:ln>
          </p:spPr>
        </p:pic>
        <p:grpSp>
          <p:nvGrpSpPr>
            <p:cNvPr id="162" name="Group 35"/>
            <p:cNvGrpSpPr/>
            <p:nvPr/>
          </p:nvGrpSpPr>
          <p:grpSpPr bwMode="gray">
            <a:xfrm>
              <a:off x="7332942" y="4306543"/>
              <a:ext cx="677192" cy="438267"/>
              <a:chOff x="6965553" y="4918233"/>
              <a:chExt cx="806846" cy="522176"/>
            </a:xfrm>
          </p:grpSpPr>
          <p:pic>
            <p:nvPicPr>
              <p:cNvPr id="182" name="Picture 181" descr="Untitled-35.png"/>
              <p:cNvPicPr>
                <a:picLocks noChangeAspect="1"/>
              </p:cNvPicPr>
              <p:nvPr/>
            </p:nvPicPr>
            <p:blipFill>
              <a:blip r:embed="rId11" cstate="print"/>
              <a:stretch>
                <a:fillRect/>
              </a:stretch>
            </p:blipFill>
            <p:spPr bwMode="gray">
              <a:xfrm>
                <a:off x="7175206" y="4918233"/>
                <a:ext cx="324241" cy="453937"/>
              </a:xfrm>
              <a:prstGeom prst="rect">
                <a:avLst/>
              </a:prstGeom>
            </p:spPr>
          </p:pic>
          <p:pic>
            <p:nvPicPr>
              <p:cNvPr id="183" name="Picture 182" descr="Untitled-36.png"/>
              <p:cNvPicPr>
                <a:picLocks noChangeAspect="1"/>
              </p:cNvPicPr>
              <p:nvPr/>
            </p:nvPicPr>
            <p:blipFill>
              <a:blip r:embed="rId12" cstate="print"/>
              <a:stretch>
                <a:fillRect/>
              </a:stretch>
            </p:blipFill>
            <p:spPr bwMode="gray">
              <a:xfrm>
                <a:off x="7347722" y="5015732"/>
                <a:ext cx="424677" cy="424677"/>
              </a:xfrm>
              <a:prstGeom prst="rect">
                <a:avLst/>
              </a:prstGeom>
            </p:spPr>
          </p:pic>
          <p:pic>
            <p:nvPicPr>
              <p:cNvPr id="184" name="Picture 183" descr="Untitled-29.png"/>
              <p:cNvPicPr>
                <a:picLocks noChangeAspect="1"/>
              </p:cNvPicPr>
              <p:nvPr/>
            </p:nvPicPr>
            <p:blipFill>
              <a:blip r:embed="rId13" cstate="print"/>
              <a:stretch>
                <a:fillRect/>
              </a:stretch>
            </p:blipFill>
            <p:spPr bwMode="gray">
              <a:xfrm>
                <a:off x="6965553" y="5083793"/>
                <a:ext cx="400245" cy="356616"/>
              </a:xfrm>
              <a:prstGeom prst="rect">
                <a:avLst/>
              </a:prstGeom>
            </p:spPr>
          </p:pic>
        </p:grpSp>
        <p:sp>
          <p:nvSpPr>
            <p:cNvPr id="163" name="Rectangle 57"/>
            <p:cNvSpPr>
              <a:spLocks noChangeArrowheads="1"/>
            </p:cNvSpPr>
            <p:nvPr/>
          </p:nvSpPr>
          <p:spPr bwMode="gray">
            <a:xfrm>
              <a:off x="7063659" y="3994549"/>
              <a:ext cx="1904129" cy="1191928"/>
            </a:xfrm>
            <a:prstGeom prst="rect">
              <a:avLst/>
            </a:prstGeom>
            <a:noFill/>
            <a:ln w="9525" algn="ctr">
              <a:solidFill>
                <a:srgbClr val="000000">
                  <a:alpha val="20000"/>
                </a:srgbClr>
              </a:solid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sp>
          <p:nvSpPr>
            <p:cNvPr id="164" name="Rectangle 56"/>
            <p:cNvSpPr>
              <a:spLocks noChangeArrowheads="1"/>
            </p:cNvSpPr>
            <p:nvPr/>
          </p:nvSpPr>
          <p:spPr bwMode="gray">
            <a:xfrm>
              <a:off x="4905557" y="3994549"/>
              <a:ext cx="1904129" cy="1191928"/>
            </a:xfrm>
            <a:prstGeom prst="rect">
              <a:avLst/>
            </a:prstGeom>
            <a:noFill/>
            <a:ln w="9525" algn="ctr">
              <a:solidFill>
                <a:srgbClr val="000000">
                  <a:alpha val="20000"/>
                </a:srgbClr>
              </a:solid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sp>
          <p:nvSpPr>
            <p:cNvPr id="165" name="Rectangle 76"/>
            <p:cNvSpPr>
              <a:spLocks noChangeArrowheads="1"/>
            </p:cNvSpPr>
            <p:nvPr/>
          </p:nvSpPr>
          <p:spPr bwMode="gray">
            <a:xfrm>
              <a:off x="5213350" y="3899141"/>
              <a:ext cx="1282700" cy="204254"/>
            </a:xfrm>
            <a:prstGeom prst="rect">
              <a:avLst/>
            </a:prstGeom>
            <a:solidFill>
              <a:schemeClr val="bg1"/>
            </a:solidFill>
            <a:ln w="9525" algn="ctr">
              <a:no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sp>
          <p:nvSpPr>
            <p:cNvPr id="166" name="Rectangle 77"/>
            <p:cNvSpPr>
              <a:spLocks noChangeArrowheads="1"/>
            </p:cNvSpPr>
            <p:nvPr/>
          </p:nvSpPr>
          <p:spPr bwMode="gray">
            <a:xfrm>
              <a:off x="5212201" y="3951549"/>
              <a:ext cx="16125" cy="76595"/>
            </a:xfrm>
            <a:prstGeom prst="rect">
              <a:avLst/>
            </a:prstGeom>
            <a:solidFill>
              <a:srgbClr val="000000">
                <a:alpha val="25098"/>
              </a:srgbClr>
            </a:solidFill>
            <a:ln w="9525" algn="ctr">
              <a:no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sp>
          <p:nvSpPr>
            <p:cNvPr id="167" name="Rectangle 78"/>
            <p:cNvSpPr>
              <a:spLocks noChangeArrowheads="1"/>
            </p:cNvSpPr>
            <p:nvPr/>
          </p:nvSpPr>
          <p:spPr bwMode="gray">
            <a:xfrm>
              <a:off x="6488260" y="3951549"/>
              <a:ext cx="14781" cy="76595"/>
            </a:xfrm>
            <a:prstGeom prst="rect">
              <a:avLst/>
            </a:prstGeom>
            <a:solidFill>
              <a:srgbClr val="000000">
                <a:alpha val="25098"/>
              </a:srgbClr>
            </a:solidFill>
            <a:ln w="9525" algn="ctr">
              <a:no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grpSp>
          <p:nvGrpSpPr>
            <p:cNvPr id="168" name="Group 44"/>
            <p:cNvGrpSpPr/>
            <p:nvPr/>
          </p:nvGrpSpPr>
          <p:grpSpPr bwMode="gray">
            <a:xfrm>
              <a:off x="7509901" y="3899141"/>
              <a:ext cx="1011644" cy="204254"/>
              <a:chOff x="7560856" y="3899141"/>
              <a:chExt cx="1011644" cy="204254"/>
            </a:xfrm>
          </p:grpSpPr>
          <p:sp>
            <p:nvSpPr>
              <p:cNvPr id="178" name="Rectangle 79"/>
              <p:cNvSpPr>
                <a:spLocks noChangeArrowheads="1"/>
              </p:cNvSpPr>
              <p:nvPr/>
            </p:nvSpPr>
            <p:spPr bwMode="gray">
              <a:xfrm>
                <a:off x="7560856" y="3899141"/>
                <a:ext cx="1011644" cy="204254"/>
              </a:xfrm>
              <a:prstGeom prst="rect">
                <a:avLst/>
              </a:prstGeom>
              <a:solidFill>
                <a:schemeClr val="bg1"/>
              </a:solidFill>
              <a:ln w="9525" algn="ctr">
                <a:no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sp>
            <p:nvSpPr>
              <p:cNvPr id="180" name="Rectangle 80"/>
              <p:cNvSpPr>
                <a:spLocks noChangeArrowheads="1"/>
              </p:cNvSpPr>
              <p:nvPr/>
            </p:nvSpPr>
            <p:spPr bwMode="gray">
              <a:xfrm>
                <a:off x="7563543" y="3951549"/>
                <a:ext cx="16125" cy="76595"/>
              </a:xfrm>
              <a:prstGeom prst="rect">
                <a:avLst/>
              </a:prstGeom>
              <a:solidFill>
                <a:srgbClr val="000000">
                  <a:alpha val="25098"/>
                </a:srgbClr>
              </a:solidFill>
              <a:ln w="9525" algn="ctr">
                <a:no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sp>
            <p:nvSpPr>
              <p:cNvPr id="181" name="Rectangle 81"/>
              <p:cNvSpPr>
                <a:spLocks noChangeArrowheads="1"/>
              </p:cNvSpPr>
              <p:nvPr/>
            </p:nvSpPr>
            <p:spPr bwMode="gray">
              <a:xfrm>
                <a:off x="8556066" y="3951549"/>
                <a:ext cx="16125" cy="76595"/>
              </a:xfrm>
              <a:prstGeom prst="rect">
                <a:avLst/>
              </a:prstGeom>
              <a:solidFill>
                <a:srgbClr val="000000">
                  <a:alpha val="25098"/>
                </a:srgbClr>
              </a:solidFill>
              <a:ln w="9525" algn="ctr">
                <a:no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grpSp>
        <p:sp>
          <p:nvSpPr>
            <p:cNvPr id="169" name="TextBox 54"/>
            <p:cNvSpPr txBox="1">
              <a:spLocks noChangeArrowheads="1"/>
            </p:cNvSpPr>
            <p:nvPr/>
          </p:nvSpPr>
          <p:spPr bwMode="gray">
            <a:xfrm>
              <a:off x="5277944" y="3877976"/>
              <a:ext cx="1173398" cy="215444"/>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1400" b="1" dirty="0">
                  <a:solidFill>
                    <a:srgbClr val="005595"/>
                  </a:solidFill>
                </a:rPr>
                <a:t>Business Use</a:t>
              </a:r>
            </a:p>
          </p:txBody>
        </p:sp>
        <p:sp>
          <p:nvSpPr>
            <p:cNvPr id="170" name="TextBox 82"/>
            <p:cNvSpPr txBox="1">
              <a:spLocks noChangeArrowheads="1"/>
            </p:cNvSpPr>
            <p:nvPr/>
          </p:nvSpPr>
          <p:spPr bwMode="gray">
            <a:xfrm>
              <a:off x="5076604" y="4800939"/>
              <a:ext cx="493725" cy="24622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800" dirty="0">
                  <a:solidFill>
                    <a:srgbClr val="000000"/>
                  </a:solidFill>
                </a:rPr>
                <a:t>Trade</a:t>
              </a:r>
              <a:br>
                <a:rPr lang="en-US" sz="800" dirty="0">
                  <a:solidFill>
                    <a:srgbClr val="000000"/>
                  </a:solidFill>
                </a:rPr>
              </a:br>
              <a:r>
                <a:rPr lang="en-US" sz="800" dirty="0">
                  <a:solidFill>
                    <a:srgbClr val="000000"/>
                  </a:solidFill>
                </a:rPr>
                <a:t>Settlement</a:t>
              </a:r>
            </a:p>
          </p:txBody>
        </p:sp>
        <p:sp>
          <p:nvSpPr>
            <p:cNvPr id="171" name="TextBox 85"/>
            <p:cNvSpPr txBox="1">
              <a:spLocks noChangeArrowheads="1"/>
            </p:cNvSpPr>
            <p:nvPr/>
          </p:nvSpPr>
          <p:spPr bwMode="gray">
            <a:xfrm>
              <a:off x="6045414" y="4800939"/>
              <a:ext cx="602729" cy="24622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800" dirty="0">
                  <a:solidFill>
                    <a:srgbClr val="000000"/>
                  </a:solidFill>
                </a:rPr>
                <a:t>Credit Risk</a:t>
              </a:r>
              <a:br>
                <a:rPr lang="en-US" sz="800" dirty="0">
                  <a:solidFill>
                    <a:srgbClr val="000000"/>
                  </a:solidFill>
                </a:rPr>
              </a:br>
              <a:r>
                <a:rPr lang="en-US" sz="800" dirty="0">
                  <a:solidFill>
                    <a:srgbClr val="000000"/>
                  </a:solidFill>
                </a:rPr>
                <a:t>Management</a:t>
              </a:r>
            </a:p>
          </p:txBody>
        </p:sp>
        <p:pic>
          <p:nvPicPr>
            <p:cNvPr id="172" name="Picture 171" descr="Untitled-4.png"/>
            <p:cNvPicPr>
              <a:picLocks noChangeAspect="1"/>
            </p:cNvPicPr>
            <p:nvPr/>
          </p:nvPicPr>
          <p:blipFill>
            <a:blip r:embed="rId15" cstate="print"/>
            <a:stretch>
              <a:fillRect/>
            </a:stretch>
          </p:blipFill>
          <p:spPr bwMode="gray">
            <a:xfrm>
              <a:off x="6156466" y="4286294"/>
              <a:ext cx="414528" cy="466344"/>
            </a:xfrm>
            <a:prstGeom prst="rect">
              <a:avLst/>
            </a:prstGeom>
          </p:spPr>
        </p:pic>
        <p:pic>
          <p:nvPicPr>
            <p:cNvPr id="173" name="Picture 172" descr="Untitled-3.png"/>
            <p:cNvPicPr>
              <a:picLocks noChangeAspect="1"/>
            </p:cNvPicPr>
            <p:nvPr/>
          </p:nvPicPr>
          <p:blipFill>
            <a:blip r:embed="rId16" cstate="print"/>
            <a:stretch>
              <a:fillRect/>
            </a:stretch>
          </p:blipFill>
          <p:spPr bwMode="gray">
            <a:xfrm>
              <a:off x="5035039" y="4285675"/>
              <a:ext cx="516833" cy="466963"/>
            </a:xfrm>
            <a:prstGeom prst="rect">
              <a:avLst/>
            </a:prstGeom>
          </p:spPr>
        </p:pic>
        <p:sp>
          <p:nvSpPr>
            <p:cNvPr id="174" name="Rectangle 79"/>
            <p:cNvSpPr>
              <a:spLocks noChangeArrowheads="1"/>
            </p:cNvSpPr>
            <p:nvPr/>
          </p:nvSpPr>
          <p:spPr bwMode="gray">
            <a:xfrm>
              <a:off x="6194968" y="1201194"/>
              <a:ext cx="1482182" cy="241300"/>
            </a:xfrm>
            <a:prstGeom prst="rect">
              <a:avLst/>
            </a:prstGeom>
            <a:solidFill>
              <a:schemeClr val="bg1"/>
            </a:solidFill>
            <a:ln w="9525" algn="ctr">
              <a:no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sp>
          <p:nvSpPr>
            <p:cNvPr id="175" name="TextBox 55"/>
            <p:cNvSpPr txBox="1">
              <a:spLocks noChangeArrowheads="1"/>
            </p:cNvSpPr>
            <p:nvPr/>
          </p:nvSpPr>
          <p:spPr bwMode="gray">
            <a:xfrm>
              <a:off x="6301868" y="1196432"/>
              <a:ext cx="1272784" cy="215444"/>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1400" b="1" dirty="0">
                  <a:solidFill>
                    <a:srgbClr val="005595"/>
                  </a:solidFill>
                </a:rPr>
                <a:t>Counterparties</a:t>
              </a:r>
            </a:p>
          </p:txBody>
        </p:sp>
        <p:sp>
          <p:nvSpPr>
            <p:cNvPr id="176" name="Rectangle 80"/>
            <p:cNvSpPr>
              <a:spLocks noChangeArrowheads="1"/>
            </p:cNvSpPr>
            <p:nvPr/>
          </p:nvSpPr>
          <p:spPr bwMode="gray">
            <a:xfrm>
              <a:off x="6198321" y="1263107"/>
              <a:ext cx="19050" cy="90487"/>
            </a:xfrm>
            <a:prstGeom prst="rect">
              <a:avLst/>
            </a:prstGeom>
            <a:solidFill>
              <a:srgbClr val="000000">
                <a:alpha val="25098"/>
              </a:srgbClr>
            </a:solidFill>
            <a:ln w="9525" algn="ctr">
              <a:no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sp>
          <p:nvSpPr>
            <p:cNvPr id="177" name="Rectangle 81"/>
            <p:cNvSpPr>
              <a:spLocks noChangeArrowheads="1"/>
            </p:cNvSpPr>
            <p:nvPr/>
          </p:nvSpPr>
          <p:spPr bwMode="gray">
            <a:xfrm>
              <a:off x="7659148" y="1263107"/>
              <a:ext cx="19050" cy="90487"/>
            </a:xfrm>
            <a:prstGeom prst="rect">
              <a:avLst/>
            </a:prstGeom>
            <a:solidFill>
              <a:srgbClr val="000000">
                <a:alpha val="25098"/>
              </a:srgbClr>
            </a:solidFill>
            <a:ln w="9525" algn="ctr">
              <a:noFill/>
              <a:round/>
              <a:headEnd/>
              <a:tailEnd/>
            </a:ln>
          </p:spPr>
          <p:txBody>
            <a:bodyPr wrap="none" anchor="ctr"/>
            <a:lstStyle/>
            <a:p>
              <a:pPr algn="ctr" eaLnBrk="0" fontAlgn="base" hangingPunct="0">
                <a:spcBef>
                  <a:spcPct val="0"/>
                </a:spcBef>
                <a:spcAft>
                  <a:spcPct val="0"/>
                </a:spcAft>
              </a:pPr>
              <a:endParaRPr lang="en-US" sz="1600" dirty="0">
                <a:solidFill>
                  <a:srgbClr val="000000"/>
                </a:solidFill>
              </a:endParaRPr>
            </a:p>
          </p:txBody>
        </p:sp>
      </p:grpSp>
      <p:sp>
        <p:nvSpPr>
          <p:cNvPr id="60" name="TextBox 55"/>
          <p:cNvSpPr txBox="1">
            <a:spLocks noChangeArrowheads="1"/>
          </p:cNvSpPr>
          <p:nvPr/>
        </p:nvSpPr>
        <p:spPr bwMode="gray">
          <a:xfrm>
            <a:off x="7588311" y="4529797"/>
            <a:ext cx="886461" cy="215444"/>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1400" b="1" dirty="0">
                <a:solidFill>
                  <a:srgbClr val="005595"/>
                </a:solidFill>
              </a:rPr>
              <a:t>End Users</a:t>
            </a:r>
          </a:p>
        </p:txBody>
      </p:sp>
      <p:sp>
        <p:nvSpPr>
          <p:cNvPr id="57" name="Down Arrow 56"/>
          <p:cNvSpPr/>
          <p:nvPr/>
        </p:nvSpPr>
        <p:spPr>
          <a:xfrm rot="10800000">
            <a:off x="1066800" y="5013572"/>
            <a:ext cx="7239000" cy="18444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2964873" y="5380672"/>
            <a:ext cx="3429000" cy="1477328"/>
          </a:xfrm>
          <a:prstGeom prst="rect">
            <a:avLst/>
          </a:prstGeom>
          <a:noFill/>
        </p:spPr>
        <p:txBody>
          <a:bodyPr wrap="square" rtlCol="0">
            <a:spAutoFit/>
          </a:bodyPr>
          <a:lstStyle/>
          <a:p>
            <a:pPr algn="ctr"/>
            <a:r>
              <a:rPr lang="en-US" dirty="0" smtClean="0"/>
              <a:t>Craig added value to the Bloomberg </a:t>
            </a:r>
            <a:r>
              <a:rPr lang="en-US" dirty="0" err="1" smtClean="0"/>
              <a:t>TradeFeed</a:t>
            </a:r>
            <a:r>
              <a:rPr lang="en-US" dirty="0" smtClean="0"/>
              <a:t> system so subscribers like Deutsche Bank could specify how trades are structured.</a:t>
            </a:r>
            <a:endParaRPr lang="en-US" dirty="0"/>
          </a:p>
        </p:txBody>
      </p:sp>
    </p:spTree>
    <p:custDataLst>
      <p:tags r:id="rId1"/>
    </p:custDataLst>
    <p:extLst>
      <p:ext uri="{BB962C8B-B14F-4D97-AF65-F5344CB8AC3E}">
        <p14:creationId xmlns:p14="http://schemas.microsoft.com/office/powerpoint/2010/main" val="3623723306"/>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about our products</a:t>
            </a:r>
            <a:endParaRPr lang="en-US" dirty="0"/>
          </a:p>
        </p:txBody>
      </p:sp>
      <p:sp>
        <p:nvSpPr>
          <p:cNvPr id="3" name="Content Placeholder 2"/>
          <p:cNvSpPr>
            <a:spLocks noGrp="1"/>
          </p:cNvSpPr>
          <p:nvPr>
            <p:ph idx="1"/>
          </p:nvPr>
        </p:nvSpPr>
        <p:spPr/>
        <p:txBody>
          <a:bodyPr/>
          <a:lstStyle/>
          <a:p>
            <a:r>
              <a:rPr lang="en-US" dirty="0" smtClean="0"/>
              <a:t>Market research, consumer ratings</a:t>
            </a:r>
          </a:p>
          <a:p>
            <a:r>
              <a:rPr lang="en-US" dirty="0" smtClean="0"/>
              <a:t>Product Specifications, Cost and Price data</a:t>
            </a:r>
          </a:p>
          <a:p>
            <a:r>
              <a:rPr lang="en-US" dirty="0" smtClean="0"/>
              <a:t>Acceptable Use Agreements, Patents, </a:t>
            </a:r>
            <a:r>
              <a:rPr lang="en-US" dirty="0" smtClean="0"/>
              <a:t>Warrantees</a:t>
            </a:r>
            <a:endParaRPr lang="en-US" dirty="0" smtClean="0"/>
          </a:p>
          <a:p>
            <a:pPr marL="0" indent="0">
              <a:buNone/>
            </a:pPr>
            <a:endParaRPr lang="en-US" dirty="0" smtClean="0"/>
          </a:p>
          <a:p>
            <a:pPr marL="0" indent="0">
              <a:buNone/>
            </a:pPr>
            <a:r>
              <a:rPr lang="en-US" dirty="0" smtClean="0"/>
              <a:t>Sources </a:t>
            </a:r>
            <a:r>
              <a:rPr lang="en-US" dirty="0" smtClean="0"/>
              <a:t>include: PIM, ERP, Catalogs, Inventory, user guides, BOM, legal, etc.</a:t>
            </a:r>
            <a:endParaRPr lang="en-US" dirty="0"/>
          </a:p>
        </p:txBody>
      </p:sp>
    </p:spTree>
    <p:extLst>
      <p:ext uri="{BB962C8B-B14F-4D97-AF65-F5344CB8AC3E}">
        <p14:creationId xmlns:p14="http://schemas.microsoft.com/office/powerpoint/2010/main" val="11862299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4097531"/>
            <a:ext cx="4114800" cy="1368037"/>
          </a:xfrm>
          <a:prstGeom prst="rect">
            <a:avLst/>
          </a:prstGeom>
          <a:solidFill>
            <a:schemeClr val="accent1">
              <a:lumMod val="20000"/>
              <a:lumOff val="80000"/>
            </a:schemeClr>
          </a:solidFill>
          <a:ln>
            <a:solidFill>
              <a:schemeClr val="tx1"/>
            </a:solidFill>
          </a:ln>
          <a:effec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72400"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2" y="4047489"/>
            <a:ext cx="3871913" cy="14681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ft-Right Arrow 3"/>
          <p:cNvSpPr/>
          <p:nvPr/>
        </p:nvSpPr>
        <p:spPr bwMode="auto">
          <a:xfrm>
            <a:off x="3962400" y="4572000"/>
            <a:ext cx="914400" cy="457200"/>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76372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87" y="685800"/>
            <a:ext cx="7667625" cy="5486400"/>
          </a:xfrm>
          <a:prstGeom prst="rect">
            <a:avLst/>
          </a:prstGeom>
        </p:spPr>
      </p:pic>
    </p:spTree>
    <p:extLst>
      <p:ext uri="{BB962C8B-B14F-4D97-AF65-F5344CB8AC3E}">
        <p14:creationId xmlns:p14="http://schemas.microsoft.com/office/powerpoint/2010/main" val="2583599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ooter Placeholder 2"/>
          <p:cNvSpPr>
            <a:spLocks noGrp="1"/>
          </p:cNvSpPr>
          <p:nvPr>
            <p:ph type="ftr" sz="quarter" idx="10"/>
          </p:nvPr>
        </p:nvSpPr>
        <p:spPr/>
        <p:txBody>
          <a:bodyPr/>
          <a:lstStyle/>
          <a:p>
            <a:r>
              <a:rPr lang="en-US" altLang="en-US" dirty="0"/>
              <a:t>© 2006 Oracle Corporation – Proprietary and Confidential</a:t>
            </a:r>
            <a:endParaRPr lang="pl-PL" altLang="en-US" dirty="0"/>
          </a:p>
        </p:txBody>
      </p:sp>
      <p:sp>
        <p:nvSpPr>
          <p:cNvPr id="88261" name="Line 197"/>
          <p:cNvSpPr>
            <a:spLocks noChangeShapeType="1"/>
          </p:cNvSpPr>
          <p:nvPr/>
        </p:nvSpPr>
        <p:spPr bwMode="auto">
          <a:xfrm>
            <a:off x="990600" y="42672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88066" name="Picture 2" descr="data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325" y="5135563"/>
            <a:ext cx="669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Rectangle 3"/>
          <p:cNvSpPr>
            <a:spLocks noGrp="1" noChangeArrowheads="1"/>
          </p:cNvSpPr>
          <p:nvPr>
            <p:ph type="title"/>
          </p:nvPr>
        </p:nvSpPr>
        <p:spPr>
          <a:xfrm>
            <a:off x="889000" y="228600"/>
            <a:ext cx="8255000" cy="941388"/>
          </a:xfrm>
        </p:spPr>
        <p:txBody>
          <a:bodyPr/>
          <a:lstStyle/>
          <a:p>
            <a:r>
              <a:rPr lang="en-US" altLang="en-US" sz="2000"/>
              <a:t>Oracle Legal Entity and Credit Risk Hub</a:t>
            </a:r>
          </a:p>
        </p:txBody>
      </p:sp>
      <p:cxnSp>
        <p:nvCxnSpPr>
          <p:cNvPr id="88068" name="AutoShape 4"/>
          <p:cNvCxnSpPr>
            <a:cxnSpLocks noChangeShapeType="1"/>
          </p:cNvCxnSpPr>
          <p:nvPr/>
        </p:nvCxnSpPr>
        <p:spPr bwMode="auto">
          <a:xfrm rot="16200000" flipH="1">
            <a:off x="1239044" y="2237581"/>
            <a:ext cx="1474788" cy="968375"/>
          </a:xfrm>
          <a:prstGeom prst="bentConnector3">
            <a:avLst>
              <a:gd name="adj1" fmla="val 49944"/>
            </a:avLst>
          </a:prstGeom>
          <a:noFill/>
          <a:ln w="19050">
            <a:solidFill>
              <a:schemeClr val="bg2"/>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069" name="AutoShape 5"/>
          <p:cNvCxnSpPr>
            <a:cxnSpLocks noChangeShapeType="1"/>
          </p:cNvCxnSpPr>
          <p:nvPr/>
        </p:nvCxnSpPr>
        <p:spPr bwMode="auto">
          <a:xfrm rot="16200000" flipH="1">
            <a:off x="1573212" y="2565401"/>
            <a:ext cx="1457325" cy="317500"/>
          </a:xfrm>
          <a:prstGeom prst="bentConnector3">
            <a:avLst>
              <a:gd name="adj1" fmla="val 49889"/>
            </a:avLst>
          </a:prstGeom>
          <a:noFill/>
          <a:ln w="19050">
            <a:solidFill>
              <a:schemeClr val="bg2"/>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070" name="AutoShape 6"/>
          <p:cNvCxnSpPr>
            <a:cxnSpLocks noChangeShapeType="1"/>
          </p:cNvCxnSpPr>
          <p:nvPr/>
        </p:nvCxnSpPr>
        <p:spPr bwMode="auto">
          <a:xfrm rot="5400000">
            <a:off x="1892300" y="2554288"/>
            <a:ext cx="1474788" cy="334962"/>
          </a:xfrm>
          <a:prstGeom prst="bentConnector3">
            <a:avLst>
              <a:gd name="adj1" fmla="val 49944"/>
            </a:avLst>
          </a:prstGeom>
          <a:noFill/>
          <a:ln w="19050">
            <a:solidFill>
              <a:schemeClr val="bg2"/>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071" name="AutoShape 7"/>
          <p:cNvCxnSpPr>
            <a:cxnSpLocks noChangeShapeType="1"/>
          </p:cNvCxnSpPr>
          <p:nvPr/>
        </p:nvCxnSpPr>
        <p:spPr bwMode="auto">
          <a:xfrm rot="5400000" flipH="1">
            <a:off x="2135982" y="3825081"/>
            <a:ext cx="1651000" cy="992187"/>
          </a:xfrm>
          <a:prstGeom prst="bentConnector3">
            <a:avLst>
              <a:gd name="adj1" fmla="val 50000"/>
            </a:avLst>
          </a:prstGeom>
          <a:noFill/>
          <a:ln w="19050">
            <a:solidFill>
              <a:schemeClr val="bg2"/>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072" name="AutoShape 8"/>
          <p:cNvCxnSpPr>
            <a:cxnSpLocks noChangeShapeType="1"/>
          </p:cNvCxnSpPr>
          <p:nvPr/>
        </p:nvCxnSpPr>
        <p:spPr bwMode="auto">
          <a:xfrm rot="5400000" flipH="1">
            <a:off x="1809751" y="4151312"/>
            <a:ext cx="1651000" cy="339725"/>
          </a:xfrm>
          <a:prstGeom prst="bentConnector3">
            <a:avLst>
              <a:gd name="adj1" fmla="val 50000"/>
            </a:avLst>
          </a:prstGeom>
          <a:noFill/>
          <a:ln w="19050">
            <a:solidFill>
              <a:schemeClr val="bg2"/>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073" name="AutoShape 9"/>
          <p:cNvCxnSpPr>
            <a:cxnSpLocks noChangeShapeType="1"/>
          </p:cNvCxnSpPr>
          <p:nvPr/>
        </p:nvCxnSpPr>
        <p:spPr bwMode="auto">
          <a:xfrm rot="16200000">
            <a:off x="1482726" y="4164012"/>
            <a:ext cx="1651000" cy="314325"/>
          </a:xfrm>
          <a:prstGeom prst="bentConnector3">
            <a:avLst>
              <a:gd name="adj1" fmla="val 50000"/>
            </a:avLst>
          </a:prstGeom>
          <a:noFill/>
          <a:ln w="19050">
            <a:solidFill>
              <a:schemeClr val="bg2"/>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074" name="AutoShape 10"/>
          <p:cNvCxnSpPr>
            <a:cxnSpLocks noChangeShapeType="1"/>
          </p:cNvCxnSpPr>
          <p:nvPr/>
        </p:nvCxnSpPr>
        <p:spPr bwMode="auto">
          <a:xfrm rot="16200000">
            <a:off x="1262856" y="3945732"/>
            <a:ext cx="1443037" cy="958850"/>
          </a:xfrm>
          <a:prstGeom prst="bentConnector3">
            <a:avLst>
              <a:gd name="adj1" fmla="val 57093"/>
            </a:avLst>
          </a:prstGeom>
          <a:noFill/>
          <a:ln w="19050">
            <a:solidFill>
              <a:schemeClr val="bg2"/>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8075" name="Group 11"/>
          <p:cNvGrpSpPr>
            <a:grpSpLocks/>
          </p:cNvGrpSpPr>
          <p:nvPr/>
        </p:nvGrpSpPr>
        <p:grpSpPr bwMode="auto">
          <a:xfrm>
            <a:off x="2482850" y="1379538"/>
            <a:ext cx="633413" cy="604837"/>
            <a:chOff x="990" y="2261"/>
            <a:chExt cx="300" cy="312"/>
          </a:xfrm>
        </p:grpSpPr>
        <p:sp>
          <p:nvSpPr>
            <p:cNvPr id="88076" name="Oval 12"/>
            <p:cNvSpPr>
              <a:spLocks noChangeArrowheads="1"/>
            </p:cNvSpPr>
            <p:nvPr/>
          </p:nvSpPr>
          <p:spPr bwMode="auto">
            <a:xfrm>
              <a:off x="990" y="2435"/>
              <a:ext cx="300" cy="138"/>
            </a:xfrm>
            <a:prstGeom prst="ellipse">
              <a:avLst/>
            </a:prstGeom>
            <a:gradFill rotWithShape="1">
              <a:gsLst>
                <a:gs pos="0">
                  <a:srgbClr val="827200"/>
                </a:gs>
                <a:gs pos="100000">
                  <a:srgbClr val="827200">
                    <a:gamma/>
                    <a:tint val="29804"/>
                    <a:invGamma/>
                  </a:srgbClr>
                </a:gs>
              </a:gsLst>
              <a:lin ang="0" scaled="1"/>
            </a:gradFill>
            <a:ln>
              <a:noFill/>
            </a:ln>
            <a:effectLst/>
            <a:extLst>
              <a:ext uri="{91240B29-F687-4F45-9708-019B960494DF}">
                <a14:hiddenLine xmlns:a14="http://schemas.microsoft.com/office/drawing/2010/main" w="4445" algn="ctr">
                  <a:solidFill>
                    <a:schemeClr val="bg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077" name="Rectangle 13"/>
            <p:cNvSpPr>
              <a:spLocks noChangeArrowheads="1"/>
            </p:cNvSpPr>
            <p:nvPr/>
          </p:nvSpPr>
          <p:spPr bwMode="auto">
            <a:xfrm>
              <a:off x="990" y="2329"/>
              <a:ext cx="300" cy="174"/>
            </a:xfrm>
            <a:prstGeom prst="rect">
              <a:avLst/>
            </a:prstGeom>
            <a:gradFill rotWithShape="1">
              <a:gsLst>
                <a:gs pos="0">
                  <a:srgbClr val="827200"/>
                </a:gs>
                <a:gs pos="100000">
                  <a:srgbClr val="827200">
                    <a:gamma/>
                    <a:tint val="29804"/>
                    <a:invGamma/>
                  </a:srgbClr>
                </a:gs>
              </a:gsLst>
              <a:lin ang="0" scaled="1"/>
            </a:gradFill>
            <a:ln>
              <a:noFill/>
            </a:ln>
            <a:effectLst/>
            <a:extLst>
              <a:ext uri="{91240B29-F687-4F45-9708-019B960494DF}">
                <a14:hiddenLine xmlns:a14="http://schemas.microsoft.com/office/drawing/2010/main" w="444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078" name="Oval 14"/>
            <p:cNvSpPr>
              <a:spLocks noChangeArrowheads="1"/>
            </p:cNvSpPr>
            <p:nvPr/>
          </p:nvSpPr>
          <p:spPr bwMode="auto">
            <a:xfrm>
              <a:off x="990" y="2261"/>
              <a:ext cx="300" cy="138"/>
            </a:xfrm>
            <a:prstGeom prst="ellipse">
              <a:avLst/>
            </a:prstGeom>
            <a:solidFill>
              <a:srgbClr val="827200"/>
            </a:solidFill>
            <a:ln w="4445"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8079" name="Text Box 15"/>
          <p:cNvSpPr txBox="1">
            <a:spLocks noChangeArrowheads="1"/>
          </p:cNvSpPr>
          <p:nvPr/>
        </p:nvSpPr>
        <p:spPr bwMode="auto">
          <a:xfrm>
            <a:off x="2522538" y="1593850"/>
            <a:ext cx="56038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ltLang="en-US" sz="1200">
                <a:solidFill>
                  <a:schemeClr val="bg1"/>
                </a:solidFill>
                <a:cs typeface="Arial" pitchFamily="34" charset="0"/>
              </a:rPr>
              <a:t>Trading</a:t>
            </a:r>
          </a:p>
          <a:p>
            <a:r>
              <a:rPr lang="en-US" altLang="en-US" sz="1200">
                <a:solidFill>
                  <a:schemeClr val="bg1"/>
                </a:solidFill>
                <a:cs typeface="Arial" pitchFamily="34" charset="0"/>
              </a:rPr>
              <a:t> Desk</a:t>
            </a:r>
            <a:endParaRPr lang="en-US" altLang="en-US" sz="1200">
              <a:solidFill>
                <a:schemeClr val="bg1"/>
              </a:solidFill>
              <a:latin typeface="Times" pitchFamily="18" charset="0"/>
              <a:cs typeface="Arial" pitchFamily="34" charset="0"/>
            </a:endParaRPr>
          </a:p>
        </p:txBody>
      </p:sp>
      <p:grpSp>
        <p:nvGrpSpPr>
          <p:cNvPr id="88080" name="Group 16"/>
          <p:cNvGrpSpPr>
            <a:grpSpLocks/>
          </p:cNvGrpSpPr>
          <p:nvPr/>
        </p:nvGrpSpPr>
        <p:grpSpPr bwMode="auto">
          <a:xfrm>
            <a:off x="1179513" y="5135563"/>
            <a:ext cx="633412" cy="579437"/>
            <a:chOff x="80" y="3242"/>
            <a:chExt cx="399" cy="377"/>
          </a:xfrm>
        </p:grpSpPr>
        <p:sp>
          <p:nvSpPr>
            <p:cNvPr id="88081" name="Oval 17"/>
            <p:cNvSpPr>
              <a:spLocks noChangeArrowheads="1"/>
            </p:cNvSpPr>
            <p:nvPr/>
          </p:nvSpPr>
          <p:spPr bwMode="auto">
            <a:xfrm>
              <a:off x="80" y="3461"/>
              <a:ext cx="399" cy="158"/>
            </a:xfrm>
            <a:prstGeom prst="ellipse">
              <a:avLst/>
            </a:prstGeom>
            <a:gradFill rotWithShape="1">
              <a:gsLst>
                <a:gs pos="0">
                  <a:srgbClr val="1C1C1C">
                    <a:gamma/>
                    <a:tint val="41176"/>
                    <a:invGamma/>
                  </a:srgbClr>
                </a:gs>
                <a:gs pos="100000">
                  <a:srgbClr val="1C1C1C"/>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082" name="Rectangle 18"/>
            <p:cNvSpPr>
              <a:spLocks noChangeArrowheads="1"/>
            </p:cNvSpPr>
            <p:nvPr/>
          </p:nvSpPr>
          <p:spPr bwMode="auto">
            <a:xfrm>
              <a:off x="80" y="3328"/>
              <a:ext cx="399" cy="219"/>
            </a:xfrm>
            <a:prstGeom prst="rect">
              <a:avLst/>
            </a:prstGeom>
            <a:gradFill rotWithShape="1">
              <a:gsLst>
                <a:gs pos="0">
                  <a:srgbClr val="1C1C1C">
                    <a:gamma/>
                    <a:tint val="41176"/>
                    <a:invGamma/>
                  </a:srgbClr>
                </a:gs>
                <a:gs pos="100000">
                  <a:srgbClr val="1C1C1C"/>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083" name="Oval 19"/>
            <p:cNvSpPr>
              <a:spLocks noChangeArrowheads="1"/>
            </p:cNvSpPr>
            <p:nvPr/>
          </p:nvSpPr>
          <p:spPr bwMode="auto">
            <a:xfrm>
              <a:off x="80" y="3242"/>
              <a:ext cx="399" cy="167"/>
            </a:xfrm>
            <a:prstGeom prst="ellipse">
              <a:avLst/>
            </a:prstGeom>
            <a:solidFill>
              <a:srgbClr val="1C1C1C"/>
            </a:solidFill>
            <a:ln w="4445"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8084" name="Text Box 20"/>
          <p:cNvSpPr txBox="1">
            <a:spLocks noChangeArrowheads="1"/>
          </p:cNvSpPr>
          <p:nvPr/>
        </p:nvSpPr>
        <p:spPr bwMode="auto">
          <a:xfrm>
            <a:off x="1193800" y="5380038"/>
            <a:ext cx="5762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CA" altLang="en-US" sz="1000">
                <a:solidFill>
                  <a:srgbClr val="FFFFFF"/>
                </a:solidFill>
              </a:rPr>
              <a:t>Collateral</a:t>
            </a:r>
          </a:p>
          <a:p>
            <a:r>
              <a:rPr lang="en-CA" altLang="en-US" sz="1000">
                <a:solidFill>
                  <a:srgbClr val="FFFFFF"/>
                </a:solidFill>
              </a:rPr>
              <a:t>Mgmt</a:t>
            </a:r>
          </a:p>
        </p:txBody>
      </p:sp>
      <p:sp>
        <p:nvSpPr>
          <p:cNvPr id="88085" name="Text Box 21"/>
          <p:cNvSpPr txBox="1">
            <a:spLocks noChangeArrowheads="1"/>
          </p:cNvSpPr>
          <p:nvPr/>
        </p:nvSpPr>
        <p:spPr bwMode="auto">
          <a:xfrm>
            <a:off x="1931988" y="5367338"/>
            <a:ext cx="4492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CA" altLang="en-US" sz="1000">
                <a:solidFill>
                  <a:srgbClr val="FFFFFF"/>
                </a:solidFill>
              </a:rPr>
              <a:t>Limit</a:t>
            </a:r>
            <a:br>
              <a:rPr lang="en-CA" altLang="en-US" sz="1000">
                <a:solidFill>
                  <a:srgbClr val="FFFFFF"/>
                </a:solidFill>
              </a:rPr>
            </a:br>
            <a:r>
              <a:rPr lang="en-CA" altLang="en-US" sz="1000">
                <a:solidFill>
                  <a:srgbClr val="FFFFFF"/>
                </a:solidFill>
              </a:rPr>
              <a:t>System</a:t>
            </a:r>
            <a:endParaRPr lang="en-US" altLang="en-US" sz="1000">
              <a:solidFill>
                <a:srgbClr val="FFFFFF"/>
              </a:solidFill>
            </a:endParaRPr>
          </a:p>
        </p:txBody>
      </p:sp>
      <p:pic>
        <p:nvPicPr>
          <p:cNvPr id="88092" name="Picture 28" descr="data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389063"/>
            <a:ext cx="6381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93" name="Picture 29" descr="data0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0" y="5135563"/>
            <a:ext cx="630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94" name="Text Box 30"/>
          <p:cNvSpPr txBox="1">
            <a:spLocks noChangeArrowheads="1"/>
          </p:cNvSpPr>
          <p:nvPr/>
        </p:nvSpPr>
        <p:spPr bwMode="auto">
          <a:xfrm>
            <a:off x="2557463" y="5318125"/>
            <a:ext cx="852487" cy="396875"/>
          </a:xfrm>
          <a:prstGeom prst="rect">
            <a:avLst/>
          </a:prstGeom>
          <a:noFill/>
          <a:ln>
            <a:noFill/>
          </a:ln>
          <a:effectLst/>
          <a:extLst>
            <a:ext uri="{909E8E84-426E-40DD-AFC4-6F175D3DCCD1}">
              <a14:hiddenFill xmlns:a14="http://schemas.microsoft.com/office/drawing/2010/main">
                <a:solidFill>
                  <a:srgbClr val="E3D9BA"/>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en-CA" altLang="en-US" sz="1000"/>
              <a:t>Internal</a:t>
            </a:r>
            <a:br>
              <a:rPr lang="en-CA" altLang="en-US" sz="1000"/>
            </a:br>
            <a:r>
              <a:rPr lang="en-CA" altLang="en-US" sz="1000"/>
              <a:t>Ratings</a:t>
            </a:r>
            <a:endParaRPr lang="en-US" altLang="en-US" sz="1000"/>
          </a:p>
        </p:txBody>
      </p:sp>
      <p:pic>
        <p:nvPicPr>
          <p:cNvPr id="88095" name="Picture 31" descr="data0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0875" y="5135563"/>
            <a:ext cx="61595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8096" name="Text Box 32"/>
          <p:cNvSpPr txBox="1">
            <a:spLocks noChangeArrowheads="1"/>
          </p:cNvSpPr>
          <p:nvPr/>
        </p:nvSpPr>
        <p:spPr bwMode="auto">
          <a:xfrm>
            <a:off x="3152775" y="5318125"/>
            <a:ext cx="703263" cy="396875"/>
          </a:xfrm>
          <a:prstGeom prst="rect">
            <a:avLst/>
          </a:prstGeom>
          <a:noFill/>
          <a:ln>
            <a:noFill/>
          </a:ln>
          <a:effectLst/>
          <a:extLst>
            <a:ext uri="{909E8E84-426E-40DD-AFC4-6F175D3DCCD1}">
              <a14:hiddenFill xmlns:a14="http://schemas.microsoft.com/office/drawing/2010/main">
                <a:solidFill>
                  <a:srgbClr val="E3D9BA"/>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CA" altLang="en-US" sz="1000"/>
              <a:t>Risk</a:t>
            </a:r>
            <a:br>
              <a:rPr lang="en-CA" altLang="en-US" sz="1000"/>
            </a:br>
            <a:r>
              <a:rPr lang="en-CA" altLang="en-US" sz="1000"/>
              <a:t>Analysis</a:t>
            </a:r>
            <a:endParaRPr lang="en-US" altLang="en-US" sz="1000"/>
          </a:p>
        </p:txBody>
      </p:sp>
      <p:grpSp>
        <p:nvGrpSpPr>
          <p:cNvPr id="88098" name="Group 34"/>
          <p:cNvGrpSpPr>
            <a:grpSpLocks/>
          </p:cNvGrpSpPr>
          <p:nvPr/>
        </p:nvGrpSpPr>
        <p:grpSpPr bwMode="auto">
          <a:xfrm>
            <a:off x="3124200" y="1447800"/>
            <a:ext cx="633413" cy="604838"/>
            <a:chOff x="451" y="1984"/>
            <a:chExt cx="300" cy="312"/>
          </a:xfrm>
        </p:grpSpPr>
        <p:sp>
          <p:nvSpPr>
            <p:cNvPr id="88099" name="Oval 35"/>
            <p:cNvSpPr>
              <a:spLocks noChangeArrowheads="1"/>
            </p:cNvSpPr>
            <p:nvPr/>
          </p:nvSpPr>
          <p:spPr bwMode="auto">
            <a:xfrm>
              <a:off x="451" y="2158"/>
              <a:ext cx="300" cy="138"/>
            </a:xfrm>
            <a:prstGeom prst="ellipse">
              <a:avLst/>
            </a:prstGeom>
            <a:gradFill rotWithShape="1">
              <a:gsLst>
                <a:gs pos="0">
                  <a:srgbClr val="8A3823"/>
                </a:gs>
                <a:gs pos="100000">
                  <a:srgbClr val="8A3823">
                    <a:gamma/>
                    <a:tint val="47451"/>
                    <a:invGamma/>
                  </a:srgbClr>
                </a:gs>
              </a:gsLst>
              <a:lin ang="0" scaled="1"/>
            </a:gradFill>
            <a:ln>
              <a:noFill/>
            </a:ln>
            <a:effectLst/>
            <a:extLst>
              <a:ext uri="{91240B29-F687-4F45-9708-019B960494DF}">
                <a14:hiddenLine xmlns:a14="http://schemas.microsoft.com/office/drawing/2010/main" w="4445" algn="ctr">
                  <a:solidFill>
                    <a:schemeClr val="bg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100" name="Rectangle 36"/>
            <p:cNvSpPr>
              <a:spLocks noChangeArrowheads="1"/>
            </p:cNvSpPr>
            <p:nvPr/>
          </p:nvSpPr>
          <p:spPr bwMode="auto">
            <a:xfrm>
              <a:off x="451" y="2052"/>
              <a:ext cx="300" cy="174"/>
            </a:xfrm>
            <a:prstGeom prst="rect">
              <a:avLst/>
            </a:prstGeom>
            <a:gradFill rotWithShape="1">
              <a:gsLst>
                <a:gs pos="0">
                  <a:srgbClr val="8A3823"/>
                </a:gs>
                <a:gs pos="100000">
                  <a:srgbClr val="8A3823">
                    <a:gamma/>
                    <a:tint val="47451"/>
                    <a:invGamma/>
                  </a:srgbClr>
                </a:gs>
              </a:gsLst>
              <a:lin ang="0" scaled="1"/>
            </a:gradFill>
            <a:ln>
              <a:noFill/>
            </a:ln>
            <a:effectLst/>
            <a:extLst>
              <a:ext uri="{91240B29-F687-4F45-9708-019B960494DF}">
                <a14:hiddenLine xmlns:a14="http://schemas.microsoft.com/office/drawing/2010/main" w="444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101" name="Oval 37"/>
            <p:cNvSpPr>
              <a:spLocks noChangeArrowheads="1"/>
            </p:cNvSpPr>
            <p:nvPr/>
          </p:nvSpPr>
          <p:spPr bwMode="auto">
            <a:xfrm>
              <a:off x="451" y="1984"/>
              <a:ext cx="300" cy="138"/>
            </a:xfrm>
            <a:prstGeom prst="ellipse">
              <a:avLst/>
            </a:prstGeom>
            <a:solidFill>
              <a:srgbClr val="8A3823"/>
            </a:solidFill>
            <a:ln w="4445"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88102" name="Group 38"/>
          <p:cNvGrpSpPr>
            <a:grpSpLocks/>
          </p:cNvGrpSpPr>
          <p:nvPr/>
        </p:nvGrpSpPr>
        <p:grpSpPr bwMode="auto">
          <a:xfrm>
            <a:off x="1173163" y="1389063"/>
            <a:ext cx="633412" cy="579437"/>
            <a:chOff x="492" y="3254"/>
            <a:chExt cx="399" cy="365"/>
          </a:xfrm>
        </p:grpSpPr>
        <p:sp>
          <p:nvSpPr>
            <p:cNvPr id="88103" name="Oval 39"/>
            <p:cNvSpPr>
              <a:spLocks noChangeArrowheads="1"/>
            </p:cNvSpPr>
            <p:nvPr/>
          </p:nvSpPr>
          <p:spPr bwMode="auto">
            <a:xfrm>
              <a:off x="492" y="3461"/>
              <a:ext cx="399" cy="158"/>
            </a:xfrm>
            <a:prstGeom prst="ellipse">
              <a:avLst/>
            </a:prstGeom>
            <a:gradFill rotWithShape="1">
              <a:gsLst>
                <a:gs pos="0">
                  <a:srgbClr val="B46F23">
                    <a:gamma/>
                    <a:tint val="50980"/>
                    <a:invGamma/>
                  </a:srgbClr>
                </a:gs>
                <a:gs pos="100000">
                  <a:srgbClr val="B46F23"/>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104" name="Rectangle 40"/>
            <p:cNvSpPr>
              <a:spLocks noChangeArrowheads="1"/>
            </p:cNvSpPr>
            <p:nvPr/>
          </p:nvSpPr>
          <p:spPr bwMode="auto">
            <a:xfrm>
              <a:off x="492" y="3328"/>
              <a:ext cx="399" cy="219"/>
            </a:xfrm>
            <a:prstGeom prst="rect">
              <a:avLst/>
            </a:prstGeom>
            <a:gradFill rotWithShape="1">
              <a:gsLst>
                <a:gs pos="0">
                  <a:srgbClr val="B46F23">
                    <a:gamma/>
                    <a:tint val="50980"/>
                    <a:invGamma/>
                  </a:srgbClr>
                </a:gs>
                <a:gs pos="100000">
                  <a:srgbClr val="B46F23"/>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105" name="Oval 41"/>
            <p:cNvSpPr>
              <a:spLocks noChangeArrowheads="1"/>
            </p:cNvSpPr>
            <p:nvPr/>
          </p:nvSpPr>
          <p:spPr bwMode="auto">
            <a:xfrm>
              <a:off x="492" y="3254"/>
              <a:ext cx="399" cy="133"/>
            </a:xfrm>
            <a:prstGeom prst="ellipse">
              <a:avLst/>
            </a:prstGeom>
            <a:solidFill>
              <a:srgbClr val="B46F23"/>
            </a:solidFill>
            <a:ln w="4445"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8106" name="Text Box 42"/>
          <p:cNvSpPr txBox="1">
            <a:spLocks noChangeArrowheads="1"/>
          </p:cNvSpPr>
          <p:nvPr/>
        </p:nvSpPr>
        <p:spPr bwMode="auto">
          <a:xfrm>
            <a:off x="1341438" y="1647825"/>
            <a:ext cx="30480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ltLang="en-US" sz="1200">
                <a:solidFill>
                  <a:schemeClr val="bg1"/>
                </a:solidFill>
                <a:cs typeface="Arial" pitchFamily="34" charset="0"/>
              </a:rPr>
              <a:t>SFA</a:t>
            </a:r>
            <a:endParaRPr lang="en-US" altLang="en-US" sz="1200">
              <a:solidFill>
                <a:schemeClr val="bg1"/>
              </a:solidFill>
              <a:latin typeface="Times" pitchFamily="18" charset="0"/>
              <a:cs typeface="Arial" pitchFamily="34" charset="0"/>
            </a:endParaRPr>
          </a:p>
        </p:txBody>
      </p:sp>
      <p:sp>
        <p:nvSpPr>
          <p:cNvPr id="88107" name="Text Box 43"/>
          <p:cNvSpPr txBox="1">
            <a:spLocks noChangeArrowheads="1"/>
          </p:cNvSpPr>
          <p:nvPr/>
        </p:nvSpPr>
        <p:spPr bwMode="auto">
          <a:xfrm>
            <a:off x="1865313" y="1565275"/>
            <a:ext cx="542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en-US" altLang="en-US" sz="1000">
                <a:solidFill>
                  <a:schemeClr val="bg1"/>
                </a:solidFill>
                <a:cs typeface="Arial" pitchFamily="34" charset="0"/>
              </a:rPr>
              <a:t>Call Center</a:t>
            </a:r>
            <a:endParaRPr lang="en-US" altLang="en-US" sz="1000">
              <a:solidFill>
                <a:schemeClr val="bg1"/>
              </a:solidFill>
              <a:latin typeface="Times" pitchFamily="18" charset="0"/>
              <a:cs typeface="Arial" pitchFamily="34" charset="0"/>
            </a:endParaRPr>
          </a:p>
        </p:txBody>
      </p:sp>
      <p:sp>
        <p:nvSpPr>
          <p:cNvPr id="88108" name="Text Box 44"/>
          <p:cNvSpPr txBox="1">
            <a:spLocks noChangeArrowheads="1"/>
          </p:cNvSpPr>
          <p:nvPr/>
        </p:nvSpPr>
        <p:spPr bwMode="auto">
          <a:xfrm>
            <a:off x="3276600" y="1752600"/>
            <a:ext cx="3381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US" altLang="en-US" sz="1200">
                <a:solidFill>
                  <a:schemeClr val="bg1"/>
                </a:solidFill>
                <a:cs typeface="Arial" pitchFamily="34" charset="0"/>
              </a:rPr>
              <a:t>ERM</a:t>
            </a:r>
          </a:p>
          <a:p>
            <a:endParaRPr lang="en-US" altLang="en-US" sz="1200">
              <a:solidFill>
                <a:schemeClr val="bg1"/>
              </a:solidFill>
              <a:cs typeface="Arial" pitchFamily="34" charset="0"/>
            </a:endParaRPr>
          </a:p>
          <a:p>
            <a:endParaRPr lang="en-US" altLang="en-US" sz="1200">
              <a:solidFill>
                <a:schemeClr val="bg1"/>
              </a:solidFill>
              <a:latin typeface="Times" pitchFamily="18" charset="0"/>
              <a:cs typeface="Arial" pitchFamily="34" charset="0"/>
            </a:endParaRPr>
          </a:p>
        </p:txBody>
      </p:sp>
      <p:sp>
        <p:nvSpPr>
          <p:cNvPr id="88109" name="Text Box 45"/>
          <p:cNvSpPr txBox="1">
            <a:spLocks noChangeArrowheads="1"/>
          </p:cNvSpPr>
          <p:nvPr/>
        </p:nvSpPr>
        <p:spPr bwMode="auto">
          <a:xfrm>
            <a:off x="3752850" y="1630363"/>
            <a:ext cx="852488" cy="244475"/>
          </a:xfrm>
          <a:prstGeom prst="rect">
            <a:avLst/>
          </a:prstGeom>
          <a:noFill/>
          <a:ln>
            <a:noFill/>
          </a:ln>
          <a:effectLst/>
          <a:extLst>
            <a:ext uri="{909E8E84-426E-40DD-AFC4-6F175D3DCCD1}">
              <a14:hiddenFill xmlns:a14="http://schemas.microsoft.com/office/drawing/2010/main">
                <a:solidFill>
                  <a:srgbClr val="E3D9BA"/>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en-US" altLang="en-US" sz="1000" i="1">
                <a:solidFill>
                  <a:schemeClr val="hlink"/>
                </a:solidFill>
                <a:latin typeface="Times New Roman" pitchFamily="18" charset="0"/>
                <a:cs typeface="Arial" pitchFamily="34" charset="0"/>
              </a:rPr>
              <a:t>…n</a:t>
            </a:r>
          </a:p>
        </p:txBody>
      </p:sp>
      <p:sp>
        <p:nvSpPr>
          <p:cNvPr id="88110" name="Text Box 46"/>
          <p:cNvSpPr txBox="1">
            <a:spLocks noChangeArrowheads="1"/>
          </p:cNvSpPr>
          <p:nvPr/>
        </p:nvSpPr>
        <p:spPr bwMode="auto">
          <a:xfrm>
            <a:off x="5148263" y="5334000"/>
            <a:ext cx="852487" cy="244475"/>
          </a:xfrm>
          <a:prstGeom prst="rect">
            <a:avLst/>
          </a:prstGeom>
          <a:noFill/>
          <a:ln>
            <a:noFill/>
          </a:ln>
          <a:effectLst/>
          <a:extLst>
            <a:ext uri="{909E8E84-426E-40DD-AFC4-6F175D3DCCD1}">
              <a14:hiddenFill xmlns:a14="http://schemas.microsoft.com/office/drawing/2010/main">
                <a:solidFill>
                  <a:srgbClr val="E3D9BA"/>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en-US" altLang="en-US" sz="1000" i="1">
                <a:solidFill>
                  <a:schemeClr val="hlink"/>
                </a:solidFill>
                <a:latin typeface="Times New Roman" pitchFamily="18" charset="0"/>
                <a:cs typeface="Arial" pitchFamily="34" charset="0"/>
              </a:rPr>
              <a:t>…n</a:t>
            </a:r>
          </a:p>
        </p:txBody>
      </p:sp>
      <p:sp>
        <p:nvSpPr>
          <p:cNvPr id="88112" name="AutoShape 48"/>
          <p:cNvSpPr>
            <a:spLocks noChangeArrowheads="1"/>
          </p:cNvSpPr>
          <p:nvPr/>
        </p:nvSpPr>
        <p:spPr bwMode="auto">
          <a:xfrm>
            <a:off x="3670300" y="3146425"/>
            <a:ext cx="3565525" cy="844550"/>
          </a:xfrm>
          <a:prstGeom prst="roundRect">
            <a:avLst>
              <a:gd name="adj" fmla="val 16667"/>
            </a:avLst>
          </a:prstGeom>
          <a:solidFill>
            <a:schemeClr val="accent1"/>
          </a:solidFill>
          <a:ln w="28575">
            <a:solidFill>
              <a:srgbClr val="77777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13" name="Rectangle 49"/>
          <p:cNvSpPr>
            <a:spLocks noChangeArrowheads="1"/>
          </p:cNvSpPr>
          <p:nvPr/>
        </p:nvSpPr>
        <p:spPr bwMode="auto">
          <a:xfrm>
            <a:off x="3689350" y="3124200"/>
            <a:ext cx="358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p>
            <a:r>
              <a:rPr lang="en-CA" altLang="en-US">
                <a:solidFill>
                  <a:schemeClr val="bg1"/>
                </a:solidFill>
              </a:rPr>
              <a:t>Legal Entity and Credit Risk Hub</a:t>
            </a:r>
          </a:p>
          <a:p>
            <a:r>
              <a:rPr lang="en-US" altLang="en-US" sz="1200">
                <a:solidFill>
                  <a:schemeClr val="bg1"/>
                </a:solidFill>
                <a:cs typeface="Arial" pitchFamily="34" charset="0"/>
              </a:rPr>
              <a:t>Universal Customer Master</a:t>
            </a:r>
          </a:p>
        </p:txBody>
      </p:sp>
      <p:pic>
        <p:nvPicPr>
          <p:cNvPr id="88115" name="Picture 5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7200" y="2724150"/>
            <a:ext cx="352425" cy="284163"/>
          </a:xfrm>
          <a:prstGeom prst="rect">
            <a:avLst/>
          </a:prstGeom>
          <a:solidFill>
            <a:srgbClr val="FFFFFF"/>
          </a:solidFill>
        </p:spPr>
      </p:pic>
      <p:pic>
        <p:nvPicPr>
          <p:cNvPr id="88116" name="Picture 5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59188" y="1085850"/>
            <a:ext cx="331787" cy="334963"/>
          </a:xfrm>
          <a:prstGeom prst="rect">
            <a:avLst/>
          </a:prstGeom>
          <a:solidFill>
            <a:srgbClr val="FFFFFF"/>
          </a:solidFill>
        </p:spPr>
      </p:pic>
      <p:sp>
        <p:nvSpPr>
          <p:cNvPr id="88117" name="Rectangle 53"/>
          <p:cNvSpPr>
            <a:spLocks noChangeAspect="1" noChangeArrowheads="1"/>
          </p:cNvSpPr>
          <p:nvPr/>
        </p:nvSpPr>
        <p:spPr bwMode="auto">
          <a:xfrm>
            <a:off x="4525963" y="2819400"/>
            <a:ext cx="9334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900" b="0"/>
              <a:t>Data Stewards</a:t>
            </a:r>
            <a:endParaRPr lang="en-US" altLang="en-US" b="0">
              <a:solidFill>
                <a:srgbClr val="FF00FF"/>
              </a:solidFill>
            </a:endParaRPr>
          </a:p>
        </p:txBody>
      </p:sp>
      <p:sp>
        <p:nvSpPr>
          <p:cNvPr id="88118" name="Rectangle 54"/>
          <p:cNvSpPr>
            <a:spLocks noChangeAspect="1" noChangeArrowheads="1"/>
          </p:cNvSpPr>
          <p:nvPr/>
        </p:nvSpPr>
        <p:spPr bwMode="auto">
          <a:xfrm>
            <a:off x="3886200" y="1066800"/>
            <a:ext cx="11620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900" b="0"/>
              <a:t>Business Users</a:t>
            </a:r>
            <a:endParaRPr lang="en-US" altLang="en-US" b="0">
              <a:solidFill>
                <a:srgbClr val="FF00FF"/>
              </a:solidFill>
            </a:endParaRPr>
          </a:p>
        </p:txBody>
      </p:sp>
      <p:sp>
        <p:nvSpPr>
          <p:cNvPr id="88119" name="Rectangle 55"/>
          <p:cNvSpPr>
            <a:spLocks noChangeArrowheads="1"/>
          </p:cNvSpPr>
          <p:nvPr/>
        </p:nvSpPr>
        <p:spPr bwMode="auto">
          <a:xfrm>
            <a:off x="533400" y="1073150"/>
            <a:ext cx="3352800" cy="22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p>
            <a:pPr>
              <a:lnSpc>
                <a:spcPct val="85000"/>
              </a:lnSpc>
            </a:pPr>
            <a:r>
              <a:rPr lang="en-US" altLang="en-US" sz="1000">
                <a:cs typeface="Arial" pitchFamily="34" charset="0"/>
              </a:rPr>
              <a:t>Front Office/Customer Facing Applications</a:t>
            </a:r>
          </a:p>
        </p:txBody>
      </p:sp>
      <p:sp>
        <p:nvSpPr>
          <p:cNvPr id="88143" name="Rectangle 79"/>
          <p:cNvSpPr>
            <a:spLocks noChangeAspect="1" noChangeArrowheads="1"/>
          </p:cNvSpPr>
          <p:nvPr/>
        </p:nvSpPr>
        <p:spPr bwMode="auto">
          <a:xfrm>
            <a:off x="228600" y="2362200"/>
            <a:ext cx="846138"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nSpc>
                <a:spcPct val="90000"/>
              </a:lnSpc>
              <a:buClr>
                <a:schemeClr val="accent1"/>
              </a:buClr>
              <a:buSzPct val="115000"/>
            </a:pPr>
            <a:r>
              <a:rPr lang="en-US" altLang="en-US" sz="1000">
                <a:solidFill>
                  <a:srgbClr val="000000"/>
                </a:solidFill>
                <a:cs typeface="Arial" pitchFamily="34" charset="0"/>
              </a:rPr>
              <a:t>Enrichment Sources</a:t>
            </a:r>
          </a:p>
        </p:txBody>
      </p:sp>
      <p:cxnSp>
        <p:nvCxnSpPr>
          <p:cNvPr id="88147" name="AutoShape 83"/>
          <p:cNvCxnSpPr>
            <a:cxnSpLocks noChangeShapeType="1"/>
            <a:stCxn id="88099" idx="4"/>
            <a:endCxn id="88169" idx="0"/>
          </p:cNvCxnSpPr>
          <p:nvPr/>
        </p:nvCxnSpPr>
        <p:spPr bwMode="auto">
          <a:xfrm rot="5400000">
            <a:off x="2248694" y="2259807"/>
            <a:ext cx="1400175" cy="985837"/>
          </a:xfrm>
          <a:prstGeom prst="bentConnector3">
            <a:avLst>
              <a:gd name="adj1" fmla="val 50000"/>
            </a:avLst>
          </a:prstGeom>
          <a:noFill/>
          <a:ln w="19050">
            <a:solidFill>
              <a:schemeClr val="bg2"/>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148" name="Rectangle 84"/>
          <p:cNvSpPr>
            <a:spLocks noChangeArrowheads="1"/>
          </p:cNvSpPr>
          <p:nvPr/>
        </p:nvSpPr>
        <p:spPr bwMode="auto">
          <a:xfrm>
            <a:off x="2209800" y="5791200"/>
            <a:ext cx="1790700" cy="22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spAutoFit/>
          </a:bodyPr>
          <a:lstStyle/>
          <a:p>
            <a:pPr>
              <a:lnSpc>
                <a:spcPct val="85000"/>
              </a:lnSpc>
            </a:pPr>
            <a:r>
              <a:rPr lang="en-US" altLang="en-US" sz="1000">
                <a:cs typeface="Arial" pitchFamily="34" charset="0"/>
              </a:rPr>
              <a:t>Downstream Applications</a:t>
            </a:r>
          </a:p>
        </p:txBody>
      </p:sp>
      <p:sp>
        <p:nvSpPr>
          <p:cNvPr id="88159" name="AutoShape 95"/>
          <p:cNvSpPr>
            <a:spLocks noChangeArrowheads="1"/>
          </p:cNvSpPr>
          <p:nvPr/>
        </p:nvSpPr>
        <p:spPr bwMode="auto">
          <a:xfrm>
            <a:off x="3706813" y="3551238"/>
            <a:ext cx="682625" cy="365125"/>
          </a:xfrm>
          <a:prstGeom prst="roundRect">
            <a:avLst>
              <a:gd name="adj" fmla="val 16667"/>
            </a:avLst>
          </a:prstGeom>
          <a:solidFill>
            <a:schemeClr val="bg1"/>
          </a:solidFill>
          <a:ln>
            <a:noFill/>
          </a:ln>
          <a:effectLst/>
          <a:extLst>
            <a:ext uri="{91240B29-F687-4F45-9708-019B960494DF}">
              <a14:hiddenLine xmlns:a14="http://schemas.microsoft.com/office/drawing/2010/main" w="12700">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60" name="AutoShape 96"/>
          <p:cNvSpPr>
            <a:spLocks noChangeArrowheads="1"/>
          </p:cNvSpPr>
          <p:nvPr/>
        </p:nvSpPr>
        <p:spPr bwMode="auto">
          <a:xfrm>
            <a:off x="4405313" y="3551238"/>
            <a:ext cx="682625" cy="365125"/>
          </a:xfrm>
          <a:prstGeom prst="roundRect">
            <a:avLst>
              <a:gd name="adj" fmla="val 16667"/>
            </a:avLst>
          </a:prstGeom>
          <a:solidFill>
            <a:schemeClr val="bg1"/>
          </a:solidFill>
          <a:ln>
            <a:noFill/>
          </a:ln>
          <a:effectLst/>
          <a:extLst>
            <a:ext uri="{91240B29-F687-4F45-9708-019B960494DF}">
              <a14:hiddenLine xmlns:a14="http://schemas.microsoft.com/office/drawing/2010/main" w="12700">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61" name="AutoShape 97"/>
          <p:cNvSpPr>
            <a:spLocks noChangeArrowheads="1"/>
          </p:cNvSpPr>
          <p:nvPr/>
        </p:nvSpPr>
        <p:spPr bwMode="auto">
          <a:xfrm>
            <a:off x="5103813" y="3557588"/>
            <a:ext cx="682625" cy="365125"/>
          </a:xfrm>
          <a:prstGeom prst="roundRect">
            <a:avLst>
              <a:gd name="adj" fmla="val 16667"/>
            </a:avLst>
          </a:prstGeom>
          <a:solidFill>
            <a:schemeClr val="bg1"/>
          </a:solidFill>
          <a:ln>
            <a:noFill/>
          </a:ln>
          <a:effectLst/>
          <a:extLst>
            <a:ext uri="{91240B29-F687-4F45-9708-019B960494DF}">
              <a14:hiddenLine xmlns:a14="http://schemas.microsoft.com/office/drawing/2010/main" w="12700">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62" name="AutoShape 98"/>
          <p:cNvSpPr>
            <a:spLocks noChangeArrowheads="1"/>
          </p:cNvSpPr>
          <p:nvPr/>
        </p:nvSpPr>
        <p:spPr bwMode="auto">
          <a:xfrm>
            <a:off x="5802313" y="3557588"/>
            <a:ext cx="682625" cy="365125"/>
          </a:xfrm>
          <a:prstGeom prst="roundRect">
            <a:avLst>
              <a:gd name="adj" fmla="val 16667"/>
            </a:avLst>
          </a:prstGeom>
          <a:solidFill>
            <a:schemeClr val="bg1"/>
          </a:solidFill>
          <a:ln>
            <a:noFill/>
          </a:ln>
          <a:effectLst/>
          <a:extLst>
            <a:ext uri="{91240B29-F687-4F45-9708-019B960494DF}">
              <a14:hiddenLine xmlns:a14="http://schemas.microsoft.com/office/drawing/2010/main" w="12700">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63" name="AutoShape 99"/>
          <p:cNvSpPr>
            <a:spLocks noChangeArrowheads="1"/>
          </p:cNvSpPr>
          <p:nvPr/>
        </p:nvSpPr>
        <p:spPr bwMode="auto">
          <a:xfrm>
            <a:off x="6500813" y="3557588"/>
            <a:ext cx="682625" cy="365125"/>
          </a:xfrm>
          <a:prstGeom prst="roundRect">
            <a:avLst>
              <a:gd name="adj" fmla="val 16667"/>
            </a:avLst>
          </a:prstGeom>
          <a:solidFill>
            <a:schemeClr val="bg1"/>
          </a:solidFill>
          <a:ln>
            <a:noFill/>
          </a:ln>
          <a:effectLst/>
          <a:extLst>
            <a:ext uri="{91240B29-F687-4F45-9708-019B960494DF}">
              <a14:hiddenLine xmlns:a14="http://schemas.microsoft.com/office/drawing/2010/main" w="12700">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64" name="Rectangle 100"/>
          <p:cNvSpPr>
            <a:spLocks noChangeAspect="1" noChangeArrowheads="1"/>
          </p:cNvSpPr>
          <p:nvPr/>
        </p:nvSpPr>
        <p:spPr bwMode="auto">
          <a:xfrm>
            <a:off x="3727450" y="3552825"/>
            <a:ext cx="635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900">
                <a:solidFill>
                  <a:schemeClr val="accent1"/>
                </a:solidFill>
              </a:rPr>
              <a:t>Data Quality</a:t>
            </a:r>
            <a:endParaRPr lang="en-US" altLang="en-US">
              <a:solidFill>
                <a:schemeClr val="accent1"/>
              </a:solidFill>
            </a:endParaRPr>
          </a:p>
        </p:txBody>
      </p:sp>
      <p:sp>
        <p:nvSpPr>
          <p:cNvPr id="88165" name="Rectangle 101"/>
          <p:cNvSpPr>
            <a:spLocks noChangeAspect="1" noChangeArrowheads="1"/>
          </p:cNvSpPr>
          <p:nvPr/>
        </p:nvSpPr>
        <p:spPr bwMode="auto">
          <a:xfrm>
            <a:off x="4295775" y="3540125"/>
            <a:ext cx="87788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900">
                <a:solidFill>
                  <a:schemeClr val="accent1"/>
                </a:solidFill>
              </a:rPr>
              <a:t>De-duplication</a:t>
            </a:r>
            <a:endParaRPr lang="en-US" altLang="en-US">
              <a:solidFill>
                <a:schemeClr val="accent1"/>
              </a:solidFill>
            </a:endParaRPr>
          </a:p>
        </p:txBody>
      </p:sp>
      <p:sp>
        <p:nvSpPr>
          <p:cNvPr id="88166" name="Rectangle 102"/>
          <p:cNvSpPr>
            <a:spLocks noChangeAspect="1" noChangeArrowheads="1"/>
          </p:cNvSpPr>
          <p:nvPr/>
        </p:nvSpPr>
        <p:spPr bwMode="auto">
          <a:xfrm>
            <a:off x="5046663" y="3565525"/>
            <a:ext cx="82708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900">
                <a:solidFill>
                  <a:schemeClr val="accent1"/>
                </a:solidFill>
              </a:rPr>
              <a:t>Party Data Model</a:t>
            </a:r>
            <a:endParaRPr lang="en-US" altLang="en-US">
              <a:solidFill>
                <a:schemeClr val="accent1"/>
              </a:solidFill>
            </a:endParaRPr>
          </a:p>
        </p:txBody>
      </p:sp>
      <p:sp>
        <p:nvSpPr>
          <p:cNvPr id="88167" name="Rectangle 103"/>
          <p:cNvSpPr>
            <a:spLocks noChangeAspect="1" noChangeArrowheads="1"/>
          </p:cNvSpPr>
          <p:nvPr/>
        </p:nvSpPr>
        <p:spPr bwMode="auto">
          <a:xfrm>
            <a:off x="5800725" y="3625850"/>
            <a:ext cx="6810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900">
                <a:solidFill>
                  <a:schemeClr val="accent1"/>
                </a:solidFill>
              </a:rPr>
              <a:t>Privacy</a:t>
            </a:r>
            <a:endParaRPr lang="en-US" altLang="en-US">
              <a:solidFill>
                <a:schemeClr val="accent1"/>
              </a:solidFill>
            </a:endParaRPr>
          </a:p>
        </p:txBody>
      </p:sp>
      <p:sp>
        <p:nvSpPr>
          <p:cNvPr id="88168" name="Rectangle 104"/>
          <p:cNvSpPr>
            <a:spLocks noChangeAspect="1" noChangeArrowheads="1"/>
          </p:cNvSpPr>
          <p:nvPr/>
        </p:nvSpPr>
        <p:spPr bwMode="auto">
          <a:xfrm>
            <a:off x="6394450" y="3559175"/>
            <a:ext cx="9017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900">
                <a:solidFill>
                  <a:schemeClr val="accent1"/>
                </a:solidFill>
              </a:rPr>
              <a:t>Customer Management</a:t>
            </a:r>
            <a:endParaRPr lang="en-US" altLang="en-US">
              <a:solidFill>
                <a:schemeClr val="accent1"/>
              </a:solidFill>
            </a:endParaRPr>
          </a:p>
        </p:txBody>
      </p:sp>
      <p:sp>
        <p:nvSpPr>
          <p:cNvPr id="88169" name="Rectangle 105"/>
          <p:cNvSpPr>
            <a:spLocks noChangeArrowheads="1"/>
          </p:cNvSpPr>
          <p:nvPr/>
        </p:nvSpPr>
        <p:spPr bwMode="auto">
          <a:xfrm>
            <a:off x="2033588" y="3452813"/>
            <a:ext cx="844550" cy="250825"/>
          </a:xfrm>
          <a:prstGeom prst="rect">
            <a:avLst/>
          </a:prstGeom>
          <a:solidFill>
            <a:srgbClr val="C0C0C0"/>
          </a:solidFill>
          <a:ln>
            <a:noFill/>
          </a:ln>
          <a:effectLst/>
          <a:extLst>
            <a:ext uri="{91240B29-F687-4F45-9708-019B960494DF}">
              <a14:hiddenLine xmlns:a14="http://schemas.microsoft.com/office/drawing/2010/main" w="9525" algn="ctr">
                <a:solidFill>
                  <a:srgbClr val="6666FF"/>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18288" tIns="45718" rIns="18288" bIns="45718" anchor="ctr"/>
          <a:lstStyle/>
          <a:p>
            <a:r>
              <a:rPr lang="en-US" altLang="en-US" sz="800">
                <a:solidFill>
                  <a:schemeClr val="tx2"/>
                </a:solidFill>
                <a:cs typeface="Arial" pitchFamily="34" charset="0"/>
              </a:rPr>
              <a:t>Middleware</a:t>
            </a:r>
          </a:p>
        </p:txBody>
      </p:sp>
      <p:grpSp>
        <p:nvGrpSpPr>
          <p:cNvPr id="88176" name="Group 112"/>
          <p:cNvGrpSpPr>
            <a:grpSpLocks/>
          </p:cNvGrpSpPr>
          <p:nvPr/>
        </p:nvGrpSpPr>
        <p:grpSpPr bwMode="auto">
          <a:xfrm>
            <a:off x="342900" y="3306763"/>
            <a:ext cx="633413" cy="579437"/>
            <a:chOff x="51" y="1703"/>
            <a:chExt cx="399" cy="365"/>
          </a:xfrm>
        </p:grpSpPr>
        <p:sp>
          <p:nvSpPr>
            <p:cNvPr id="88177" name="Oval 113"/>
            <p:cNvSpPr>
              <a:spLocks noChangeArrowheads="1"/>
            </p:cNvSpPr>
            <p:nvPr/>
          </p:nvSpPr>
          <p:spPr bwMode="auto">
            <a:xfrm>
              <a:off x="51" y="1915"/>
              <a:ext cx="399" cy="153"/>
            </a:xfrm>
            <a:prstGeom prst="ellipse">
              <a:avLst/>
            </a:prstGeom>
            <a:solidFill>
              <a:schemeClr val="bg1"/>
            </a:solidFill>
            <a:ln w="6350" algn="ctr">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178" name="Rectangle 114"/>
            <p:cNvSpPr>
              <a:spLocks noChangeArrowheads="1"/>
            </p:cNvSpPr>
            <p:nvPr/>
          </p:nvSpPr>
          <p:spPr bwMode="auto">
            <a:xfrm>
              <a:off x="51" y="1786"/>
              <a:ext cx="399" cy="212"/>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179" name="Oval 115"/>
            <p:cNvSpPr>
              <a:spLocks noChangeArrowheads="1"/>
            </p:cNvSpPr>
            <p:nvPr/>
          </p:nvSpPr>
          <p:spPr bwMode="auto">
            <a:xfrm>
              <a:off x="51" y="1703"/>
              <a:ext cx="399" cy="162"/>
            </a:xfrm>
            <a:prstGeom prst="ellipse">
              <a:avLst/>
            </a:prstGeom>
            <a:solidFill>
              <a:schemeClr val="bg1"/>
            </a:solidFill>
            <a:ln w="4445" algn="ctr">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180" name="Line 116"/>
            <p:cNvSpPr>
              <a:spLocks noChangeShapeType="1"/>
            </p:cNvSpPr>
            <p:nvPr/>
          </p:nvSpPr>
          <p:spPr bwMode="auto">
            <a:xfrm>
              <a:off x="447" y="1771"/>
              <a:ext cx="0" cy="230"/>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endParaRPr lang="en-US"/>
            </a:p>
          </p:txBody>
        </p:sp>
        <p:sp>
          <p:nvSpPr>
            <p:cNvPr id="88181" name="Line 117"/>
            <p:cNvSpPr>
              <a:spLocks noChangeShapeType="1"/>
            </p:cNvSpPr>
            <p:nvPr/>
          </p:nvSpPr>
          <p:spPr bwMode="auto">
            <a:xfrm>
              <a:off x="51" y="1774"/>
              <a:ext cx="0" cy="230"/>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endParaRPr lang="en-US"/>
            </a:p>
          </p:txBody>
        </p:sp>
        <p:pic>
          <p:nvPicPr>
            <p:cNvPr id="88182" name="Picture 118"/>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 y="1804"/>
              <a:ext cx="189" cy="1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88184" name="Rectangle 120"/>
          <p:cNvSpPr>
            <a:spLocks noChangeArrowheads="1"/>
          </p:cNvSpPr>
          <p:nvPr/>
        </p:nvSpPr>
        <p:spPr bwMode="auto">
          <a:xfrm>
            <a:off x="1563688" y="2611438"/>
            <a:ext cx="1819275" cy="222250"/>
          </a:xfrm>
          <a:prstGeom prst="rect">
            <a:avLst/>
          </a:prstGeom>
          <a:solidFill>
            <a:srgbClr val="C0C0C0"/>
          </a:solidFill>
          <a:ln>
            <a:noFill/>
          </a:ln>
          <a:effectLst/>
          <a:extLst>
            <a:ext uri="{91240B29-F687-4F45-9708-019B960494DF}">
              <a14:hiddenLine xmlns:a14="http://schemas.microsoft.com/office/drawing/2010/main" w="9525" algn="ctr">
                <a:solidFill>
                  <a:srgbClr val="6666FF"/>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18288" tIns="45718" rIns="18288" bIns="45718" anchor="ctr"/>
          <a:lstStyle/>
          <a:p>
            <a:r>
              <a:rPr lang="en-US" altLang="en-US" sz="800">
                <a:solidFill>
                  <a:schemeClr val="tx2"/>
                </a:solidFill>
                <a:cs typeface="Arial" pitchFamily="34" charset="0"/>
              </a:rPr>
              <a:t>Real-time/near real-time Master Data</a:t>
            </a:r>
          </a:p>
        </p:txBody>
      </p:sp>
      <p:sp>
        <p:nvSpPr>
          <p:cNvPr id="88185" name="Rectangle 121"/>
          <p:cNvSpPr>
            <a:spLocks noChangeArrowheads="1"/>
          </p:cNvSpPr>
          <p:nvPr/>
        </p:nvSpPr>
        <p:spPr bwMode="auto">
          <a:xfrm>
            <a:off x="1581150" y="4210050"/>
            <a:ext cx="1819275" cy="222250"/>
          </a:xfrm>
          <a:prstGeom prst="rect">
            <a:avLst/>
          </a:prstGeom>
          <a:solidFill>
            <a:srgbClr val="C0C0C0"/>
          </a:solidFill>
          <a:ln>
            <a:noFill/>
          </a:ln>
          <a:effectLst/>
          <a:extLst>
            <a:ext uri="{91240B29-F687-4F45-9708-019B960494DF}">
              <a14:hiddenLine xmlns:a14="http://schemas.microsoft.com/office/drawing/2010/main" w="9525" algn="ctr">
                <a:solidFill>
                  <a:srgbClr val="6666FF"/>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18288" tIns="45718" rIns="18288" bIns="45718" anchor="ctr"/>
          <a:lstStyle/>
          <a:p>
            <a:r>
              <a:rPr lang="en-US" altLang="en-US" sz="800">
                <a:solidFill>
                  <a:schemeClr val="tx2"/>
                </a:solidFill>
                <a:cs typeface="Arial" pitchFamily="34" charset="0"/>
              </a:rPr>
              <a:t>Real-time/near real-time Master Data</a:t>
            </a:r>
          </a:p>
        </p:txBody>
      </p:sp>
      <p:sp>
        <p:nvSpPr>
          <p:cNvPr id="88186" name="Rectangle 122"/>
          <p:cNvSpPr>
            <a:spLocks noChangeArrowheads="1"/>
          </p:cNvSpPr>
          <p:nvPr/>
        </p:nvSpPr>
        <p:spPr bwMode="auto">
          <a:xfrm>
            <a:off x="2971800" y="3305175"/>
            <a:ext cx="688975" cy="51276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rgbClr val="6666FF"/>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18288" tIns="45718" rIns="18288" bIns="45718" anchor="ctr"/>
          <a:lstStyle/>
          <a:p>
            <a:r>
              <a:rPr lang="en-US" altLang="en-US" sz="800" i="1">
                <a:cs typeface="Arial" pitchFamily="34" charset="0"/>
              </a:rPr>
              <a:t>Real time/ Batch</a:t>
            </a:r>
          </a:p>
          <a:p>
            <a:r>
              <a:rPr lang="en-US" altLang="en-US" sz="800" i="1">
                <a:cs typeface="Arial" pitchFamily="34" charset="0"/>
              </a:rPr>
              <a:t>Master Data</a:t>
            </a:r>
          </a:p>
        </p:txBody>
      </p:sp>
      <p:sp>
        <p:nvSpPr>
          <p:cNvPr id="88221" name="Line 157"/>
          <p:cNvSpPr>
            <a:spLocks noChangeShapeType="1"/>
          </p:cNvSpPr>
          <p:nvPr/>
        </p:nvSpPr>
        <p:spPr bwMode="auto">
          <a:xfrm>
            <a:off x="2876550" y="3581400"/>
            <a:ext cx="7810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88222" name="Group 158"/>
          <p:cNvGrpSpPr>
            <a:grpSpLocks/>
          </p:cNvGrpSpPr>
          <p:nvPr/>
        </p:nvGrpSpPr>
        <p:grpSpPr bwMode="auto">
          <a:xfrm>
            <a:off x="3832225" y="5135563"/>
            <a:ext cx="633413" cy="579437"/>
            <a:chOff x="80" y="3242"/>
            <a:chExt cx="399" cy="377"/>
          </a:xfrm>
        </p:grpSpPr>
        <p:sp>
          <p:nvSpPr>
            <p:cNvPr id="88223" name="Oval 159"/>
            <p:cNvSpPr>
              <a:spLocks noChangeArrowheads="1"/>
            </p:cNvSpPr>
            <p:nvPr/>
          </p:nvSpPr>
          <p:spPr bwMode="auto">
            <a:xfrm>
              <a:off x="80" y="3461"/>
              <a:ext cx="399" cy="158"/>
            </a:xfrm>
            <a:prstGeom prst="ellipse">
              <a:avLst/>
            </a:prstGeom>
            <a:gradFill rotWithShape="1">
              <a:gsLst>
                <a:gs pos="0">
                  <a:srgbClr val="1C1C1C">
                    <a:gamma/>
                    <a:tint val="41176"/>
                    <a:invGamma/>
                  </a:srgbClr>
                </a:gs>
                <a:gs pos="100000">
                  <a:srgbClr val="1C1C1C"/>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224" name="Rectangle 160"/>
            <p:cNvSpPr>
              <a:spLocks noChangeArrowheads="1"/>
            </p:cNvSpPr>
            <p:nvPr/>
          </p:nvSpPr>
          <p:spPr bwMode="auto">
            <a:xfrm>
              <a:off x="80" y="3328"/>
              <a:ext cx="399" cy="219"/>
            </a:xfrm>
            <a:prstGeom prst="rect">
              <a:avLst/>
            </a:prstGeom>
            <a:gradFill rotWithShape="1">
              <a:gsLst>
                <a:gs pos="0">
                  <a:srgbClr val="1C1C1C">
                    <a:gamma/>
                    <a:tint val="41176"/>
                    <a:invGamma/>
                  </a:srgbClr>
                </a:gs>
                <a:gs pos="100000">
                  <a:srgbClr val="1C1C1C"/>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225" name="Oval 161"/>
            <p:cNvSpPr>
              <a:spLocks noChangeArrowheads="1"/>
            </p:cNvSpPr>
            <p:nvPr/>
          </p:nvSpPr>
          <p:spPr bwMode="auto">
            <a:xfrm>
              <a:off x="80" y="3242"/>
              <a:ext cx="399" cy="167"/>
            </a:xfrm>
            <a:prstGeom prst="ellipse">
              <a:avLst/>
            </a:prstGeom>
            <a:solidFill>
              <a:srgbClr val="1C1C1C"/>
            </a:solidFill>
            <a:ln w="4445"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8226" name="Text Box 162"/>
          <p:cNvSpPr txBox="1">
            <a:spLocks noChangeArrowheads="1"/>
          </p:cNvSpPr>
          <p:nvPr/>
        </p:nvSpPr>
        <p:spPr bwMode="auto">
          <a:xfrm>
            <a:off x="3867150" y="5368925"/>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CA" altLang="en-US" sz="1000">
                <a:solidFill>
                  <a:srgbClr val="FFFFFF"/>
                </a:solidFill>
              </a:rPr>
              <a:t>Scenario</a:t>
            </a:r>
          </a:p>
          <a:p>
            <a:r>
              <a:rPr lang="en-CA" altLang="en-US" sz="1000">
                <a:solidFill>
                  <a:srgbClr val="FFFFFF"/>
                </a:solidFill>
              </a:rPr>
              <a:t>Analysis</a:t>
            </a:r>
          </a:p>
        </p:txBody>
      </p:sp>
      <p:pic>
        <p:nvPicPr>
          <p:cNvPr id="88227" name="Picture 163" descr="data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25" y="5135563"/>
            <a:ext cx="669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228" name="Text Box 164"/>
          <p:cNvSpPr txBox="1">
            <a:spLocks noChangeArrowheads="1"/>
          </p:cNvSpPr>
          <p:nvPr/>
        </p:nvSpPr>
        <p:spPr bwMode="auto">
          <a:xfrm>
            <a:off x="4587875" y="5334000"/>
            <a:ext cx="498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r>
              <a:rPr lang="en-CA" altLang="en-US" sz="1000">
                <a:solidFill>
                  <a:srgbClr val="FFFFFF"/>
                </a:solidFill>
              </a:rPr>
              <a:t>Security</a:t>
            </a:r>
            <a:br>
              <a:rPr lang="en-CA" altLang="en-US" sz="1000">
                <a:solidFill>
                  <a:srgbClr val="FFFFFF"/>
                </a:solidFill>
              </a:rPr>
            </a:br>
            <a:r>
              <a:rPr lang="en-CA" altLang="en-US" sz="1000">
                <a:solidFill>
                  <a:srgbClr val="FFFFFF"/>
                </a:solidFill>
              </a:rPr>
              <a:t>Master</a:t>
            </a:r>
            <a:endParaRPr lang="en-US" altLang="en-US" sz="1000">
              <a:solidFill>
                <a:srgbClr val="FFFFFF"/>
              </a:solidFill>
            </a:endParaRPr>
          </a:p>
        </p:txBody>
      </p:sp>
      <p:cxnSp>
        <p:nvCxnSpPr>
          <p:cNvPr id="88229" name="AutoShape 165"/>
          <p:cNvCxnSpPr>
            <a:cxnSpLocks noChangeShapeType="1"/>
          </p:cNvCxnSpPr>
          <p:nvPr/>
        </p:nvCxnSpPr>
        <p:spPr bwMode="auto">
          <a:xfrm rot="5400000" flipH="1">
            <a:off x="3271044" y="4482306"/>
            <a:ext cx="889000" cy="611188"/>
          </a:xfrm>
          <a:prstGeom prst="bentConnector3">
            <a:avLst>
              <a:gd name="adj1" fmla="val 99819"/>
            </a:avLst>
          </a:prstGeom>
          <a:noFill/>
          <a:ln w="19050">
            <a:solidFill>
              <a:schemeClr val="bg2"/>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230" name="AutoShape 166"/>
          <p:cNvCxnSpPr>
            <a:cxnSpLocks noChangeShapeType="1"/>
          </p:cNvCxnSpPr>
          <p:nvPr/>
        </p:nvCxnSpPr>
        <p:spPr bwMode="auto">
          <a:xfrm rot="10800000">
            <a:off x="3333750" y="4343400"/>
            <a:ext cx="1373188" cy="889000"/>
          </a:xfrm>
          <a:prstGeom prst="bentConnector3">
            <a:avLst>
              <a:gd name="adj1" fmla="val -2778"/>
            </a:avLst>
          </a:prstGeom>
          <a:noFill/>
          <a:ln w="19050">
            <a:solidFill>
              <a:schemeClr val="bg2"/>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8240" name="Group 176"/>
          <p:cNvGrpSpPr>
            <a:grpSpLocks/>
          </p:cNvGrpSpPr>
          <p:nvPr/>
        </p:nvGrpSpPr>
        <p:grpSpPr bwMode="auto">
          <a:xfrm>
            <a:off x="342900" y="3992563"/>
            <a:ext cx="633413" cy="579437"/>
            <a:chOff x="51" y="1703"/>
            <a:chExt cx="399" cy="365"/>
          </a:xfrm>
        </p:grpSpPr>
        <p:sp>
          <p:nvSpPr>
            <p:cNvPr id="88241" name="Oval 177"/>
            <p:cNvSpPr>
              <a:spLocks noChangeArrowheads="1"/>
            </p:cNvSpPr>
            <p:nvPr/>
          </p:nvSpPr>
          <p:spPr bwMode="auto">
            <a:xfrm>
              <a:off x="51" y="1915"/>
              <a:ext cx="399" cy="153"/>
            </a:xfrm>
            <a:prstGeom prst="ellipse">
              <a:avLst/>
            </a:prstGeom>
            <a:solidFill>
              <a:schemeClr val="bg1"/>
            </a:solidFill>
            <a:ln w="6350" algn="ctr">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242" name="Rectangle 178"/>
            <p:cNvSpPr>
              <a:spLocks noChangeArrowheads="1"/>
            </p:cNvSpPr>
            <p:nvPr/>
          </p:nvSpPr>
          <p:spPr bwMode="auto">
            <a:xfrm>
              <a:off x="51" y="1786"/>
              <a:ext cx="399" cy="212"/>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243" name="Oval 179"/>
            <p:cNvSpPr>
              <a:spLocks noChangeArrowheads="1"/>
            </p:cNvSpPr>
            <p:nvPr/>
          </p:nvSpPr>
          <p:spPr bwMode="auto">
            <a:xfrm>
              <a:off x="51" y="1703"/>
              <a:ext cx="399" cy="162"/>
            </a:xfrm>
            <a:prstGeom prst="ellipse">
              <a:avLst/>
            </a:prstGeom>
            <a:solidFill>
              <a:schemeClr val="bg1"/>
            </a:solidFill>
            <a:ln w="4445" algn="ctr">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244" name="Line 180"/>
            <p:cNvSpPr>
              <a:spLocks noChangeShapeType="1"/>
            </p:cNvSpPr>
            <p:nvPr/>
          </p:nvSpPr>
          <p:spPr bwMode="auto">
            <a:xfrm>
              <a:off x="447" y="1771"/>
              <a:ext cx="0" cy="230"/>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endParaRPr lang="en-US"/>
            </a:p>
          </p:txBody>
        </p:sp>
        <p:sp>
          <p:nvSpPr>
            <p:cNvPr id="88245" name="Line 181"/>
            <p:cNvSpPr>
              <a:spLocks noChangeShapeType="1"/>
            </p:cNvSpPr>
            <p:nvPr/>
          </p:nvSpPr>
          <p:spPr bwMode="auto">
            <a:xfrm>
              <a:off x="51" y="1774"/>
              <a:ext cx="0" cy="230"/>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endParaRPr lang="en-US"/>
            </a:p>
          </p:txBody>
        </p:sp>
        <p:pic>
          <p:nvPicPr>
            <p:cNvPr id="88246" name="Picture 182"/>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 y="1804"/>
              <a:ext cx="189" cy="1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88247" name="Group 183"/>
          <p:cNvGrpSpPr>
            <a:grpSpLocks/>
          </p:cNvGrpSpPr>
          <p:nvPr/>
        </p:nvGrpSpPr>
        <p:grpSpPr bwMode="auto">
          <a:xfrm>
            <a:off x="342900" y="2590800"/>
            <a:ext cx="633413" cy="579438"/>
            <a:chOff x="51" y="1703"/>
            <a:chExt cx="399" cy="365"/>
          </a:xfrm>
        </p:grpSpPr>
        <p:sp>
          <p:nvSpPr>
            <p:cNvPr id="88248" name="Oval 184"/>
            <p:cNvSpPr>
              <a:spLocks noChangeArrowheads="1"/>
            </p:cNvSpPr>
            <p:nvPr/>
          </p:nvSpPr>
          <p:spPr bwMode="auto">
            <a:xfrm>
              <a:off x="51" y="1915"/>
              <a:ext cx="399" cy="153"/>
            </a:xfrm>
            <a:prstGeom prst="ellipse">
              <a:avLst/>
            </a:prstGeom>
            <a:solidFill>
              <a:schemeClr val="bg1"/>
            </a:solidFill>
            <a:ln w="6350" algn="ctr">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249" name="Rectangle 185"/>
            <p:cNvSpPr>
              <a:spLocks noChangeArrowheads="1"/>
            </p:cNvSpPr>
            <p:nvPr/>
          </p:nvSpPr>
          <p:spPr bwMode="auto">
            <a:xfrm>
              <a:off x="51" y="1786"/>
              <a:ext cx="399" cy="212"/>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250" name="Oval 186"/>
            <p:cNvSpPr>
              <a:spLocks noChangeArrowheads="1"/>
            </p:cNvSpPr>
            <p:nvPr/>
          </p:nvSpPr>
          <p:spPr bwMode="auto">
            <a:xfrm>
              <a:off x="51" y="1703"/>
              <a:ext cx="399" cy="162"/>
            </a:xfrm>
            <a:prstGeom prst="ellipse">
              <a:avLst/>
            </a:prstGeom>
            <a:solidFill>
              <a:schemeClr val="bg1"/>
            </a:solidFill>
            <a:ln w="4445" algn="ctr">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251" name="Line 187"/>
            <p:cNvSpPr>
              <a:spLocks noChangeShapeType="1"/>
            </p:cNvSpPr>
            <p:nvPr/>
          </p:nvSpPr>
          <p:spPr bwMode="auto">
            <a:xfrm>
              <a:off x="447" y="1771"/>
              <a:ext cx="0" cy="230"/>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endParaRPr lang="en-US"/>
            </a:p>
          </p:txBody>
        </p:sp>
        <p:sp>
          <p:nvSpPr>
            <p:cNvPr id="88252" name="Line 188"/>
            <p:cNvSpPr>
              <a:spLocks noChangeShapeType="1"/>
            </p:cNvSpPr>
            <p:nvPr/>
          </p:nvSpPr>
          <p:spPr bwMode="auto">
            <a:xfrm>
              <a:off x="51" y="1774"/>
              <a:ext cx="0" cy="230"/>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endParaRPr lang="en-US"/>
            </a:p>
          </p:txBody>
        </p:sp>
        <p:pic>
          <p:nvPicPr>
            <p:cNvPr id="88253" name="Picture 189"/>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 y="1804"/>
              <a:ext cx="189" cy="1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88254" name="Text Box 190"/>
          <p:cNvSpPr txBox="1">
            <a:spLocks noChangeArrowheads="1"/>
          </p:cNvSpPr>
          <p:nvPr/>
        </p:nvSpPr>
        <p:spPr bwMode="auto">
          <a:xfrm>
            <a:off x="422275" y="2636838"/>
            <a:ext cx="474663" cy="18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en-US" altLang="en-US" sz="1200" b="0">
                <a:latin typeface="Times" pitchFamily="18" charset="0"/>
                <a:cs typeface="Arial" pitchFamily="34" charset="0"/>
              </a:rPr>
              <a:t>D&amp;B</a:t>
            </a:r>
          </a:p>
        </p:txBody>
      </p:sp>
      <p:sp>
        <p:nvSpPr>
          <p:cNvPr id="88255" name="Text Box 191"/>
          <p:cNvSpPr txBox="1">
            <a:spLocks noChangeArrowheads="1"/>
          </p:cNvSpPr>
          <p:nvPr/>
        </p:nvSpPr>
        <p:spPr bwMode="auto">
          <a:xfrm>
            <a:off x="152400" y="3322638"/>
            <a:ext cx="1066800" cy="18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en-US" altLang="en-US" sz="1200" b="0">
                <a:latin typeface="Times" pitchFamily="18" charset="0"/>
                <a:cs typeface="Arial" pitchFamily="34" charset="0"/>
              </a:rPr>
              <a:t>BANKSCOPE</a:t>
            </a:r>
          </a:p>
        </p:txBody>
      </p:sp>
      <p:pic>
        <p:nvPicPr>
          <p:cNvPr id="88256" name="Picture 19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200" y="5715000"/>
            <a:ext cx="331788" cy="334963"/>
          </a:xfrm>
          <a:prstGeom prst="rect">
            <a:avLst/>
          </a:prstGeom>
          <a:solidFill>
            <a:srgbClr val="FFFFFF"/>
          </a:solidFill>
        </p:spPr>
      </p:pic>
      <p:sp>
        <p:nvSpPr>
          <p:cNvPr id="88257" name="Rectangle 193"/>
          <p:cNvSpPr>
            <a:spLocks noChangeAspect="1" noChangeArrowheads="1"/>
          </p:cNvSpPr>
          <p:nvPr/>
        </p:nvSpPr>
        <p:spPr bwMode="auto">
          <a:xfrm>
            <a:off x="0" y="5486400"/>
            <a:ext cx="11620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900" b="0"/>
              <a:t>Business Users</a:t>
            </a:r>
            <a:endParaRPr lang="en-US" altLang="en-US" b="0">
              <a:solidFill>
                <a:srgbClr val="FF00FF"/>
              </a:solidFill>
            </a:endParaRPr>
          </a:p>
        </p:txBody>
      </p:sp>
      <p:sp>
        <p:nvSpPr>
          <p:cNvPr id="88258" name="Text Box 194"/>
          <p:cNvSpPr txBox="1">
            <a:spLocks noChangeArrowheads="1"/>
          </p:cNvSpPr>
          <p:nvPr/>
        </p:nvSpPr>
        <p:spPr bwMode="auto">
          <a:xfrm>
            <a:off x="152400" y="4008438"/>
            <a:ext cx="1066800" cy="18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en-US" altLang="en-US" sz="1200" b="0">
                <a:latin typeface="Times" pitchFamily="18" charset="0"/>
                <a:cs typeface="Arial" pitchFamily="34" charset="0"/>
              </a:rPr>
              <a:t>AVOX</a:t>
            </a:r>
          </a:p>
        </p:txBody>
      </p:sp>
      <p:sp>
        <p:nvSpPr>
          <p:cNvPr id="88259" name="Line 195"/>
          <p:cNvSpPr>
            <a:spLocks noChangeShapeType="1"/>
          </p:cNvSpPr>
          <p:nvPr/>
        </p:nvSpPr>
        <p:spPr bwMode="auto">
          <a:xfrm>
            <a:off x="952500" y="28956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8260" name="Line 196"/>
          <p:cNvSpPr>
            <a:spLocks noChangeShapeType="1"/>
          </p:cNvSpPr>
          <p:nvPr/>
        </p:nvSpPr>
        <p:spPr bwMode="auto">
          <a:xfrm>
            <a:off x="965200" y="35814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8263" name="Line 199"/>
          <p:cNvSpPr>
            <a:spLocks noChangeShapeType="1"/>
          </p:cNvSpPr>
          <p:nvPr/>
        </p:nvSpPr>
        <p:spPr bwMode="auto">
          <a:xfrm>
            <a:off x="1295400" y="28956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8264" name="Line 200"/>
          <p:cNvSpPr>
            <a:spLocks noChangeShapeType="1"/>
          </p:cNvSpPr>
          <p:nvPr/>
        </p:nvSpPr>
        <p:spPr bwMode="auto">
          <a:xfrm>
            <a:off x="1295400" y="35814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8267" name="Text Box 203"/>
          <p:cNvSpPr txBox="1">
            <a:spLocks noChangeArrowheads="1"/>
          </p:cNvSpPr>
          <p:nvPr/>
        </p:nvSpPr>
        <p:spPr bwMode="auto">
          <a:xfrm>
            <a:off x="5486400" y="914400"/>
            <a:ext cx="3505200" cy="1447800"/>
          </a:xfrm>
          <a:prstGeom prst="rect">
            <a:avLst/>
          </a:prstGeom>
          <a:solidFill>
            <a:srgbClr val="FFFFFF"/>
          </a:solidFill>
          <a:ln w="38160">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284163" indent="-171450" algn="l">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1pPr>
            <a:lvl2pPr algn="l">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2pPr>
            <a:lvl3pPr algn="l">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3pPr>
            <a:lvl4pPr algn="l">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4pPr>
            <a:lvl5pPr algn="l">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5pPr>
            <a:lvl6pPr defTabSz="449263" eaLnBrk="0" fontAlgn="base" hangingPunct="0">
              <a:spcBef>
                <a:spcPct val="0"/>
              </a:spcBef>
              <a:spcAft>
                <a:spcPct val="0"/>
              </a:spcAft>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6pPr>
            <a:lvl7pPr defTabSz="449263" eaLnBrk="0" fontAlgn="base" hangingPunct="0">
              <a:spcBef>
                <a:spcPct val="0"/>
              </a:spcBef>
              <a:spcAft>
                <a:spcPct val="0"/>
              </a:spcAft>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7pPr>
            <a:lvl8pPr defTabSz="449263" eaLnBrk="0" fontAlgn="base" hangingPunct="0">
              <a:spcBef>
                <a:spcPct val="0"/>
              </a:spcBef>
              <a:spcAft>
                <a:spcPct val="0"/>
              </a:spcAft>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8pPr>
            <a:lvl9pPr defTabSz="449263" eaLnBrk="0" fontAlgn="base" hangingPunct="0">
              <a:spcBef>
                <a:spcPct val="0"/>
              </a:spcBef>
              <a:spcAft>
                <a:spcPct val="0"/>
              </a:spcAft>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9pPr>
          </a:lstStyle>
          <a:p>
            <a:pPr>
              <a:lnSpc>
                <a:spcPct val="80000"/>
              </a:lnSpc>
              <a:spcBef>
                <a:spcPts val="300"/>
              </a:spcBef>
              <a:buClr>
                <a:srgbClr val="8098BA"/>
              </a:buClr>
            </a:pPr>
            <a:endParaRPr lang="en-CA" altLang="en-US" sz="1200">
              <a:latin typeface="Verdana" pitchFamily="34" charset="0"/>
            </a:endParaRPr>
          </a:p>
          <a:p>
            <a:pPr>
              <a:lnSpc>
                <a:spcPct val="80000"/>
              </a:lnSpc>
              <a:spcBef>
                <a:spcPts val="300"/>
              </a:spcBef>
              <a:buClr>
                <a:srgbClr val="8098BA"/>
              </a:buClr>
            </a:pPr>
            <a:r>
              <a:rPr lang="en-CA" altLang="en-US" sz="1200">
                <a:latin typeface="Verdana" pitchFamily="34" charset="0"/>
              </a:rPr>
              <a:t>Business Features</a:t>
            </a:r>
          </a:p>
          <a:p>
            <a:pPr>
              <a:lnSpc>
                <a:spcPct val="80000"/>
              </a:lnSpc>
              <a:spcBef>
                <a:spcPts val="300"/>
              </a:spcBef>
              <a:buClr>
                <a:srgbClr val="8098BA"/>
              </a:buClr>
              <a:buFont typeface="Times New Roman" pitchFamily="18" charset="0"/>
              <a:buChar char="•"/>
            </a:pPr>
            <a:r>
              <a:rPr lang="en-CA" altLang="en-US" sz="1200" b="0">
                <a:latin typeface="Verdana" pitchFamily="34" charset="0"/>
              </a:rPr>
              <a:t>Complete and accurate view of the legal entity to feed risk analysis and other downstream trading systems</a:t>
            </a:r>
          </a:p>
          <a:p>
            <a:pPr>
              <a:lnSpc>
                <a:spcPct val="80000"/>
              </a:lnSpc>
              <a:spcBef>
                <a:spcPts val="300"/>
              </a:spcBef>
              <a:buClr>
                <a:srgbClr val="8098BA"/>
              </a:buClr>
              <a:buFont typeface="Times New Roman" pitchFamily="18" charset="0"/>
              <a:buChar char="•"/>
            </a:pPr>
            <a:r>
              <a:rPr lang="en-CA" altLang="en-US" sz="1200" b="0">
                <a:latin typeface="Verdana" pitchFamily="34" charset="0"/>
              </a:rPr>
              <a:t>Aggregate risk exposure and profitability</a:t>
            </a:r>
          </a:p>
          <a:p>
            <a:pPr>
              <a:lnSpc>
                <a:spcPct val="80000"/>
              </a:lnSpc>
              <a:spcBef>
                <a:spcPts val="300"/>
              </a:spcBef>
              <a:buClr>
                <a:srgbClr val="8098BA"/>
              </a:buClr>
              <a:buFont typeface="Times New Roman" pitchFamily="18" charset="0"/>
              <a:buChar char="•"/>
            </a:pPr>
            <a:r>
              <a:rPr lang="en-CA" altLang="en-US" sz="1200" b="0">
                <a:latin typeface="Verdana" pitchFamily="34" charset="0"/>
              </a:rPr>
              <a:t>Active monitoring of changes and transactions</a:t>
            </a:r>
            <a:br>
              <a:rPr lang="en-CA" altLang="en-US" sz="1200" b="0">
                <a:latin typeface="Verdana" pitchFamily="34" charset="0"/>
              </a:rPr>
            </a:br>
            <a:r>
              <a:rPr lang="en-CA" altLang="en-US" sz="1200" b="0">
                <a:latin typeface="Verdana" pitchFamily="34" charset="0"/>
              </a:rPr>
              <a:t/>
            </a:r>
            <a:br>
              <a:rPr lang="en-CA" altLang="en-US" sz="1200" b="0">
                <a:latin typeface="Verdana" pitchFamily="34" charset="0"/>
              </a:rPr>
            </a:br>
            <a:endParaRPr lang="en-CA" altLang="en-US" sz="1200" b="0">
              <a:latin typeface="Verdana" pitchFamily="34" charset="0"/>
            </a:endParaRPr>
          </a:p>
        </p:txBody>
      </p:sp>
      <p:sp>
        <p:nvSpPr>
          <p:cNvPr id="88268" name="Text Box 204"/>
          <p:cNvSpPr txBox="1">
            <a:spLocks noChangeArrowheads="1"/>
          </p:cNvSpPr>
          <p:nvPr/>
        </p:nvSpPr>
        <p:spPr bwMode="auto">
          <a:xfrm>
            <a:off x="5562600" y="4343400"/>
            <a:ext cx="3505200" cy="1752600"/>
          </a:xfrm>
          <a:prstGeom prst="rect">
            <a:avLst/>
          </a:prstGeom>
          <a:solidFill>
            <a:srgbClr val="FFFFFF"/>
          </a:solidFill>
          <a:ln w="38160">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284163" indent="-171450" algn="l">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1pPr>
            <a:lvl2pPr algn="l">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2pPr>
            <a:lvl3pPr algn="l">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3pPr>
            <a:lvl4pPr algn="l">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4pPr>
            <a:lvl5pPr algn="l">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5pPr>
            <a:lvl6pPr defTabSz="449263" eaLnBrk="0" fontAlgn="base" hangingPunct="0">
              <a:spcBef>
                <a:spcPct val="0"/>
              </a:spcBef>
              <a:spcAft>
                <a:spcPct val="0"/>
              </a:spcAft>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6pPr>
            <a:lvl7pPr defTabSz="449263" eaLnBrk="0" fontAlgn="base" hangingPunct="0">
              <a:spcBef>
                <a:spcPct val="0"/>
              </a:spcBef>
              <a:spcAft>
                <a:spcPct val="0"/>
              </a:spcAft>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7pPr>
            <a:lvl8pPr defTabSz="449263" eaLnBrk="0" fontAlgn="base" hangingPunct="0">
              <a:spcBef>
                <a:spcPct val="0"/>
              </a:spcBef>
              <a:spcAft>
                <a:spcPct val="0"/>
              </a:spcAft>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8pPr>
            <a:lvl9pPr defTabSz="449263" eaLnBrk="0" fontAlgn="base" hangingPunct="0">
              <a:spcBef>
                <a:spcPct val="0"/>
              </a:spcBef>
              <a:spcAft>
                <a:spcPct val="0"/>
              </a:spcAft>
              <a:buClr>
                <a:srgbClr val="000000"/>
              </a:buClr>
              <a:buSzPct val="100000"/>
              <a:buFont typeface="Times New Roman"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2400">
                <a:solidFill>
                  <a:srgbClr val="000000"/>
                </a:solidFill>
                <a:latin typeface="Times New Roman" pitchFamily="18" charset="0"/>
                <a:cs typeface="Times New Roman" pitchFamily="18" charset="0"/>
              </a:defRPr>
            </a:lvl9pPr>
          </a:lstStyle>
          <a:p>
            <a:pPr>
              <a:lnSpc>
                <a:spcPct val="80000"/>
              </a:lnSpc>
              <a:spcBef>
                <a:spcPts val="300"/>
              </a:spcBef>
              <a:buClr>
                <a:srgbClr val="8098BA"/>
              </a:buClr>
            </a:pPr>
            <a:r>
              <a:rPr lang="en-CA" altLang="en-US" sz="1200">
                <a:latin typeface="Verdana" pitchFamily="34" charset="0"/>
              </a:rPr>
              <a:t>IT Features</a:t>
            </a:r>
          </a:p>
          <a:p>
            <a:pPr>
              <a:lnSpc>
                <a:spcPct val="80000"/>
              </a:lnSpc>
              <a:spcBef>
                <a:spcPts val="300"/>
              </a:spcBef>
              <a:buClr>
                <a:srgbClr val="8098BA"/>
              </a:buClr>
              <a:buFont typeface="Times New Roman" pitchFamily="18" charset="0"/>
              <a:buChar char="•"/>
            </a:pPr>
            <a:r>
              <a:rPr lang="en-CA" altLang="en-US" sz="1200" b="0">
                <a:latin typeface="Verdana" pitchFamily="34" charset="0"/>
              </a:rPr>
              <a:t>Persists master data with references to transactional data</a:t>
            </a:r>
          </a:p>
          <a:p>
            <a:pPr>
              <a:lnSpc>
                <a:spcPct val="80000"/>
              </a:lnSpc>
              <a:spcBef>
                <a:spcPts val="300"/>
              </a:spcBef>
              <a:buClr>
                <a:srgbClr val="8098BA"/>
              </a:buClr>
              <a:buFont typeface="Times New Roman" pitchFamily="18" charset="0"/>
              <a:buChar char="•"/>
            </a:pPr>
            <a:r>
              <a:rPr lang="en-CA" altLang="en-US" sz="1200" b="0">
                <a:latin typeface="Verdana" pitchFamily="34" charset="0"/>
              </a:rPr>
              <a:t>Complete metadata management</a:t>
            </a:r>
          </a:p>
          <a:p>
            <a:pPr>
              <a:lnSpc>
                <a:spcPct val="80000"/>
              </a:lnSpc>
              <a:spcBef>
                <a:spcPts val="300"/>
              </a:spcBef>
              <a:buClr>
                <a:srgbClr val="8098BA"/>
              </a:buClr>
              <a:buFont typeface="Times New Roman" pitchFamily="18" charset="0"/>
              <a:buChar char="•"/>
            </a:pPr>
            <a:r>
              <a:rPr lang="en-CA" altLang="en-US" sz="1200" b="0">
                <a:latin typeface="Verdana" pitchFamily="34" charset="0"/>
              </a:rPr>
              <a:t>Rules-based configuration</a:t>
            </a:r>
          </a:p>
          <a:p>
            <a:pPr>
              <a:lnSpc>
                <a:spcPct val="80000"/>
              </a:lnSpc>
              <a:spcBef>
                <a:spcPts val="300"/>
              </a:spcBef>
              <a:buClr>
                <a:srgbClr val="8098BA"/>
              </a:buClr>
              <a:buFont typeface="Times New Roman" pitchFamily="18" charset="0"/>
              <a:buChar char="•"/>
            </a:pPr>
            <a:r>
              <a:rPr lang="en-CA" altLang="en-US" sz="1200" b="0">
                <a:latin typeface="Verdana" pitchFamily="34" charset="0"/>
              </a:rPr>
              <a:t>Service-oriented architecture</a:t>
            </a:r>
          </a:p>
          <a:p>
            <a:pPr>
              <a:lnSpc>
                <a:spcPct val="80000"/>
              </a:lnSpc>
              <a:spcBef>
                <a:spcPts val="300"/>
              </a:spcBef>
              <a:buClr>
                <a:srgbClr val="8098BA"/>
              </a:buClr>
              <a:buFont typeface="Times New Roman" pitchFamily="18" charset="0"/>
              <a:buChar char="•"/>
            </a:pPr>
            <a:r>
              <a:rPr lang="en-CA" altLang="en-US" sz="1200" b="0">
                <a:latin typeface="Verdana" pitchFamily="34" charset="0"/>
              </a:rPr>
              <a:t>Application Integration Foundation</a:t>
            </a:r>
          </a:p>
        </p:txBody>
      </p:sp>
      <p:sp>
        <p:nvSpPr>
          <p:cNvPr id="88270" name="Text Box 206"/>
          <p:cNvSpPr txBox="1">
            <a:spLocks noChangeArrowheads="1"/>
          </p:cNvSpPr>
          <p:nvPr/>
        </p:nvSpPr>
        <p:spPr bwMode="auto">
          <a:xfrm>
            <a:off x="7315200" y="2819400"/>
            <a:ext cx="1828800" cy="1219200"/>
          </a:xfrm>
          <a:prstGeom prst="rect">
            <a:avLst/>
          </a:prstGeom>
          <a:solidFill>
            <a:srgbClr val="F1F5FD"/>
          </a:solidFill>
          <a:ln w="2844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l">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cs typeface="Times New Roman" pitchFamily="18" charset="0"/>
              </a:defRPr>
            </a:lvl1pPr>
            <a:lvl2pPr algn="l">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cs typeface="Times New Roman" pitchFamily="18" charset="0"/>
              </a:defRPr>
            </a:lvl2pPr>
            <a:lvl3pPr algn="l">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cs typeface="Times New Roman" pitchFamily="18" charset="0"/>
              </a:defRPr>
            </a:lvl3pPr>
            <a:lvl4pPr algn="l">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cs typeface="Times New Roman" pitchFamily="18" charset="0"/>
              </a:defRPr>
            </a:lvl4pPr>
            <a:lvl5pPr algn="l">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cs typeface="Times New Roman" pitchFamily="18" charset="0"/>
              </a:defRPr>
            </a:lvl5pPr>
            <a:lvl6pPr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cs typeface="Times New Roman" pitchFamily="18" charset="0"/>
              </a:defRPr>
            </a:lvl6pPr>
            <a:lvl7pPr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cs typeface="Times New Roman" pitchFamily="18" charset="0"/>
              </a:defRPr>
            </a:lvl7pPr>
            <a:lvl8pPr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cs typeface="Times New Roman" pitchFamily="18" charset="0"/>
              </a:defRPr>
            </a:lvl8pPr>
            <a:lvl9pPr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itchFamily="18" charset="0"/>
                <a:cs typeface="Times New Roman" pitchFamily="18" charset="0"/>
              </a:defRPr>
            </a:lvl9pPr>
          </a:lstStyle>
          <a:p>
            <a:pPr algn="ctr">
              <a:lnSpc>
                <a:spcPct val="80000"/>
              </a:lnSpc>
              <a:spcBef>
                <a:spcPts val="275"/>
              </a:spcBef>
              <a:buClr>
                <a:srgbClr val="8098BA"/>
              </a:buClr>
            </a:pPr>
            <a:r>
              <a:rPr lang="en-CA" altLang="en-US" sz="1100">
                <a:latin typeface="Verdana" pitchFamily="34" charset="0"/>
              </a:rPr>
              <a:t> Oracle Hub stores relevant counterparty reference data and </a:t>
            </a:r>
            <a:br>
              <a:rPr lang="en-CA" altLang="en-US" sz="1100">
                <a:latin typeface="Verdana" pitchFamily="34" charset="0"/>
              </a:rPr>
            </a:br>
            <a:r>
              <a:rPr lang="en-CA" altLang="en-US" sz="1100">
                <a:latin typeface="Verdana" pitchFamily="34" charset="0"/>
              </a:rPr>
              <a:t>associates transaction data creating rule based events</a:t>
            </a:r>
          </a:p>
        </p:txBody>
      </p:sp>
    </p:spTree>
    <p:extLst>
      <p:ext uri="{BB962C8B-B14F-4D97-AF65-F5344CB8AC3E}">
        <p14:creationId xmlns:p14="http://schemas.microsoft.com/office/powerpoint/2010/main" val="1588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1376"/>
            <a:ext cx="9144000" cy="5195248"/>
          </a:xfrm>
          <a:prstGeom prst="rect">
            <a:avLst/>
          </a:prstGeom>
        </p:spPr>
      </p:pic>
    </p:spTree>
    <p:extLst>
      <p:ext uri="{BB962C8B-B14F-4D97-AF65-F5344CB8AC3E}">
        <p14:creationId xmlns:p14="http://schemas.microsoft.com/office/powerpoint/2010/main" val="13330750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a:xfrm>
            <a:off x="207816" y="148935"/>
            <a:ext cx="9074727" cy="838200"/>
          </a:xfrm>
        </p:spPr>
        <p:txBody>
          <a:bodyPr anchor="t">
            <a:normAutofit/>
          </a:bodyPr>
          <a:lstStyle/>
          <a:p>
            <a:r>
              <a:rPr lang="en-US" dirty="0" smtClean="0"/>
              <a:t>Informatica MDM </a:t>
            </a:r>
            <a:r>
              <a:rPr lang="en-US" dirty="0" smtClean="0"/>
              <a:t>Hub Functionality</a:t>
            </a:r>
            <a:endParaRPr lang="en-US" dirty="0" smtClean="0"/>
          </a:p>
        </p:txBody>
      </p:sp>
      <p:sp>
        <p:nvSpPr>
          <p:cNvPr id="64514" name="Rectangle 89"/>
          <p:cNvSpPr>
            <a:spLocks noChangeArrowheads="1"/>
          </p:cNvSpPr>
          <p:nvPr/>
        </p:nvSpPr>
        <p:spPr bwMode="auto">
          <a:xfrm>
            <a:off x="1020763" y="2871788"/>
            <a:ext cx="1739900" cy="3117850"/>
          </a:xfrm>
          <a:prstGeom prst="rect">
            <a:avLst/>
          </a:prstGeom>
          <a:solidFill>
            <a:srgbClr val="96BEDA"/>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15" name="Rectangle 88"/>
          <p:cNvSpPr>
            <a:spLocks noChangeArrowheads="1"/>
          </p:cNvSpPr>
          <p:nvPr/>
        </p:nvSpPr>
        <p:spPr bwMode="auto">
          <a:xfrm>
            <a:off x="1023938" y="2474913"/>
            <a:ext cx="1736725" cy="420687"/>
          </a:xfrm>
          <a:prstGeom prst="rect">
            <a:avLst/>
          </a:prstGeom>
          <a:solidFill>
            <a:srgbClr val="EEE5C9"/>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16" name="AutoShape 90"/>
          <p:cNvSpPr>
            <a:spLocks noChangeArrowheads="1"/>
          </p:cNvSpPr>
          <p:nvPr/>
        </p:nvSpPr>
        <p:spPr bwMode="auto">
          <a:xfrm>
            <a:off x="1890713" y="4121150"/>
            <a:ext cx="1004887" cy="411163"/>
          </a:xfrm>
          <a:prstGeom prst="roundRect">
            <a:avLst>
              <a:gd name="adj" fmla="val 16667"/>
            </a:avLst>
          </a:prstGeom>
          <a:solidFill>
            <a:srgbClr val="4F6274"/>
          </a:solidFill>
          <a:ln w="9525">
            <a:solidFill>
              <a:schemeClr val="bg1"/>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17" name="AutoShape 91"/>
          <p:cNvSpPr>
            <a:spLocks noChangeArrowheads="1"/>
          </p:cNvSpPr>
          <p:nvPr/>
        </p:nvSpPr>
        <p:spPr bwMode="auto">
          <a:xfrm>
            <a:off x="1890713" y="3713163"/>
            <a:ext cx="1004887" cy="411162"/>
          </a:xfrm>
          <a:prstGeom prst="roundRect">
            <a:avLst>
              <a:gd name="adj" fmla="val 16667"/>
            </a:avLst>
          </a:prstGeom>
          <a:solidFill>
            <a:srgbClr val="4F6274"/>
          </a:solidFill>
          <a:ln w="9525">
            <a:solidFill>
              <a:schemeClr val="bg1"/>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18" name="AutoShape 92"/>
          <p:cNvSpPr>
            <a:spLocks noChangeArrowheads="1"/>
          </p:cNvSpPr>
          <p:nvPr/>
        </p:nvSpPr>
        <p:spPr bwMode="auto">
          <a:xfrm>
            <a:off x="1890713" y="3305175"/>
            <a:ext cx="1004887" cy="411163"/>
          </a:xfrm>
          <a:prstGeom prst="roundRect">
            <a:avLst>
              <a:gd name="adj" fmla="val 16667"/>
            </a:avLst>
          </a:prstGeom>
          <a:solidFill>
            <a:srgbClr val="4F6274"/>
          </a:solidFill>
          <a:ln w="9525">
            <a:solidFill>
              <a:schemeClr val="bg1"/>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19" name="AutoShape 93"/>
          <p:cNvSpPr>
            <a:spLocks noChangeArrowheads="1"/>
          </p:cNvSpPr>
          <p:nvPr/>
        </p:nvSpPr>
        <p:spPr bwMode="auto">
          <a:xfrm>
            <a:off x="1890713" y="5149850"/>
            <a:ext cx="1004887" cy="763588"/>
          </a:xfrm>
          <a:prstGeom prst="roundRect">
            <a:avLst>
              <a:gd name="adj" fmla="val 10810"/>
            </a:avLst>
          </a:prstGeom>
          <a:solidFill>
            <a:srgbClr val="4F6274"/>
          </a:solidFill>
          <a:ln w="9525">
            <a:solidFill>
              <a:schemeClr val="bg1"/>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20" name="AutoShape 94"/>
          <p:cNvSpPr>
            <a:spLocks noChangeArrowheads="1"/>
          </p:cNvSpPr>
          <p:nvPr/>
        </p:nvSpPr>
        <p:spPr bwMode="auto">
          <a:xfrm>
            <a:off x="1890713" y="4530725"/>
            <a:ext cx="1004887" cy="622300"/>
          </a:xfrm>
          <a:prstGeom prst="roundRect">
            <a:avLst>
              <a:gd name="adj" fmla="val 11481"/>
            </a:avLst>
          </a:prstGeom>
          <a:solidFill>
            <a:srgbClr val="4F6274"/>
          </a:solidFill>
          <a:ln w="9525">
            <a:solidFill>
              <a:schemeClr val="bg1"/>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1454175" name="Rectangle 95"/>
          <p:cNvSpPr>
            <a:spLocks noChangeArrowheads="1"/>
          </p:cNvSpPr>
          <p:nvPr/>
        </p:nvSpPr>
        <p:spPr bwMode="auto">
          <a:xfrm>
            <a:off x="1114887" y="4473675"/>
            <a:ext cx="561051" cy="307777"/>
          </a:xfrm>
          <a:prstGeom prst="rect">
            <a:avLst/>
          </a:prstGeom>
          <a:noFill/>
          <a:ln w="9525">
            <a:noFill/>
            <a:miter lim="800000"/>
            <a:headEnd/>
            <a:tailEnd/>
          </a:ln>
          <a:effectLst>
            <a:outerShdw algn="ctr" rotWithShape="0">
              <a:schemeClr val="bg1">
                <a:alpha val="75000"/>
              </a:schemeClr>
            </a:outerShdw>
          </a:effectLst>
        </p:spPr>
        <p:txBody>
          <a:bodyPr wrap="none" lIns="0" tIns="0" rIns="0" bIns="0" anchor="ctr">
            <a:spAutoFit/>
          </a:bodyPr>
          <a:lstStyle/>
          <a:p>
            <a:pPr algn="ctr" defTabSz="914400">
              <a:spcBef>
                <a:spcPct val="20000"/>
              </a:spcBef>
              <a:buClr>
                <a:srgbClr val="2C548C"/>
              </a:buClr>
              <a:buFont typeface="Times"/>
              <a:buNone/>
              <a:defRPr/>
            </a:pPr>
            <a:r>
              <a:rPr lang="en-US" sz="1000" dirty="0">
                <a:solidFill>
                  <a:srgbClr val="000000"/>
                </a:solidFill>
                <a:latin typeface="+mj-lt"/>
                <a:ea typeface="+mn-ea"/>
                <a:cs typeface="Arial" pitchFamily="34" charset="0"/>
              </a:rPr>
              <a:t>Data </a:t>
            </a:r>
            <a:br>
              <a:rPr lang="en-US" sz="1000" dirty="0">
                <a:solidFill>
                  <a:srgbClr val="000000"/>
                </a:solidFill>
                <a:latin typeface="+mj-lt"/>
                <a:ea typeface="+mn-ea"/>
                <a:cs typeface="Arial" pitchFamily="34" charset="0"/>
              </a:rPr>
            </a:br>
            <a:r>
              <a:rPr lang="en-US" sz="1000" dirty="0">
                <a:solidFill>
                  <a:srgbClr val="000000"/>
                </a:solidFill>
                <a:latin typeface="+mj-lt"/>
                <a:ea typeface="+mn-ea"/>
                <a:cs typeface="Arial" pitchFamily="34" charset="0"/>
              </a:rPr>
              <a:t>Mastering</a:t>
            </a:r>
          </a:p>
        </p:txBody>
      </p:sp>
      <p:sp>
        <p:nvSpPr>
          <p:cNvPr id="64522" name="Rectangle 96"/>
          <p:cNvSpPr>
            <a:spLocks noChangeArrowheads="1"/>
          </p:cNvSpPr>
          <p:nvPr/>
        </p:nvSpPr>
        <p:spPr bwMode="white">
          <a:xfrm>
            <a:off x="1951105" y="5475888"/>
            <a:ext cx="314189" cy="138499"/>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900" dirty="0">
                <a:solidFill>
                  <a:srgbClr val="FFFFFF"/>
                </a:solidFill>
                <a:latin typeface="+mj-lt"/>
                <a:ea typeface="+mn-ea"/>
                <a:cs typeface="Arial" charset="0"/>
              </a:rPr>
              <a:t>Model</a:t>
            </a:r>
          </a:p>
        </p:txBody>
      </p:sp>
      <p:sp>
        <p:nvSpPr>
          <p:cNvPr id="64523" name="Rectangle 97"/>
          <p:cNvSpPr>
            <a:spLocks noChangeArrowheads="1"/>
          </p:cNvSpPr>
          <p:nvPr/>
        </p:nvSpPr>
        <p:spPr bwMode="white">
          <a:xfrm>
            <a:off x="1950578" y="4766276"/>
            <a:ext cx="423193" cy="138499"/>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900" dirty="0">
                <a:solidFill>
                  <a:srgbClr val="FFFFFF"/>
                </a:solidFill>
                <a:latin typeface="+mj-lt"/>
                <a:ea typeface="+mn-ea"/>
                <a:cs typeface="Arial" charset="0"/>
              </a:rPr>
              <a:t>Cleanse</a:t>
            </a:r>
          </a:p>
        </p:txBody>
      </p:sp>
      <p:sp>
        <p:nvSpPr>
          <p:cNvPr id="64524" name="Rectangle 98"/>
          <p:cNvSpPr>
            <a:spLocks noChangeArrowheads="1"/>
          </p:cNvSpPr>
          <p:nvPr/>
        </p:nvSpPr>
        <p:spPr bwMode="white">
          <a:xfrm>
            <a:off x="1957393" y="4258276"/>
            <a:ext cx="327013" cy="138499"/>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900" dirty="0">
                <a:solidFill>
                  <a:srgbClr val="FFFFFF"/>
                </a:solidFill>
                <a:latin typeface="+mj-lt"/>
                <a:ea typeface="+mn-ea"/>
                <a:cs typeface="Arial" charset="0"/>
              </a:rPr>
              <a:t>Enrich</a:t>
            </a:r>
          </a:p>
        </p:txBody>
      </p:sp>
      <p:sp>
        <p:nvSpPr>
          <p:cNvPr id="64525" name="Rectangle 99"/>
          <p:cNvSpPr>
            <a:spLocks noChangeArrowheads="1"/>
          </p:cNvSpPr>
          <p:nvPr/>
        </p:nvSpPr>
        <p:spPr bwMode="white">
          <a:xfrm>
            <a:off x="1951105" y="3850288"/>
            <a:ext cx="314189" cy="138499"/>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900" dirty="0">
                <a:solidFill>
                  <a:srgbClr val="FFFFFF"/>
                </a:solidFill>
                <a:latin typeface="+mj-lt"/>
                <a:ea typeface="+mn-ea"/>
                <a:cs typeface="Arial" charset="0"/>
              </a:rPr>
              <a:t>Match</a:t>
            </a:r>
          </a:p>
        </p:txBody>
      </p:sp>
      <p:sp>
        <p:nvSpPr>
          <p:cNvPr id="64526" name="Rectangle 100"/>
          <p:cNvSpPr>
            <a:spLocks noChangeArrowheads="1"/>
          </p:cNvSpPr>
          <p:nvPr/>
        </p:nvSpPr>
        <p:spPr bwMode="white">
          <a:xfrm>
            <a:off x="1965554" y="3326413"/>
            <a:ext cx="609141" cy="138499"/>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900" dirty="0">
                <a:solidFill>
                  <a:srgbClr val="FFFFFF"/>
                </a:solidFill>
                <a:latin typeface="+mj-lt"/>
                <a:ea typeface="+mn-ea"/>
                <a:cs typeface="Arial" charset="0"/>
              </a:rPr>
              <a:t>Consolidate</a:t>
            </a:r>
          </a:p>
        </p:txBody>
      </p:sp>
      <p:pic>
        <p:nvPicPr>
          <p:cNvPr id="64527" name="Picture 101" descr="filter_data_128"/>
          <p:cNvPicPr>
            <a:picLocks noChangeAspect="1" noChangeArrowheads="1"/>
          </p:cNvPicPr>
          <p:nvPr/>
        </p:nvPicPr>
        <p:blipFill>
          <a:blip r:embed="rId3" cstate="print"/>
          <a:srcRect/>
          <a:stretch>
            <a:fillRect/>
          </a:stretch>
        </p:blipFill>
        <p:spPr bwMode="auto">
          <a:xfrm>
            <a:off x="2401888" y="4699000"/>
            <a:ext cx="344487" cy="344488"/>
          </a:xfrm>
          <a:prstGeom prst="rect">
            <a:avLst/>
          </a:prstGeom>
          <a:noFill/>
          <a:ln w="9525">
            <a:noFill/>
            <a:miter lim="800000"/>
            <a:headEnd/>
            <a:tailEnd/>
          </a:ln>
        </p:spPr>
      </p:pic>
      <p:pic>
        <p:nvPicPr>
          <p:cNvPr id="64528" name="Picture 102" descr="organigram_128"/>
          <p:cNvPicPr>
            <a:picLocks noChangeAspect="1" noChangeArrowheads="1"/>
          </p:cNvPicPr>
          <p:nvPr/>
        </p:nvPicPr>
        <p:blipFill>
          <a:blip r:embed="rId4" cstate="print"/>
          <a:srcRect/>
          <a:stretch>
            <a:fillRect/>
          </a:stretch>
        </p:blipFill>
        <p:spPr bwMode="auto">
          <a:xfrm>
            <a:off x="2382838" y="5337175"/>
            <a:ext cx="338137" cy="338138"/>
          </a:xfrm>
          <a:prstGeom prst="rect">
            <a:avLst/>
          </a:prstGeom>
          <a:noFill/>
          <a:ln w="9525">
            <a:noFill/>
            <a:miter lim="800000"/>
            <a:headEnd/>
            <a:tailEnd/>
          </a:ln>
        </p:spPr>
      </p:pic>
      <p:pic>
        <p:nvPicPr>
          <p:cNvPr id="64529" name="Picture 103" descr="Upload Database"/>
          <p:cNvPicPr>
            <a:picLocks noChangeAspect="1" noChangeArrowheads="1"/>
          </p:cNvPicPr>
          <p:nvPr/>
        </p:nvPicPr>
        <p:blipFill>
          <a:blip r:embed="rId5" cstate="print"/>
          <a:srcRect/>
          <a:stretch>
            <a:fillRect/>
          </a:stretch>
        </p:blipFill>
        <p:spPr bwMode="auto">
          <a:xfrm>
            <a:off x="2382838" y="4175125"/>
            <a:ext cx="350837" cy="350838"/>
          </a:xfrm>
          <a:prstGeom prst="rect">
            <a:avLst/>
          </a:prstGeom>
          <a:noFill/>
          <a:ln w="9525">
            <a:noFill/>
            <a:miter lim="800000"/>
            <a:headEnd/>
            <a:tailEnd/>
          </a:ln>
        </p:spPr>
      </p:pic>
      <p:pic>
        <p:nvPicPr>
          <p:cNvPr id="64530" name="Picture 104" descr="id_card"/>
          <p:cNvPicPr>
            <a:picLocks noChangeAspect="1" noChangeArrowheads="1"/>
          </p:cNvPicPr>
          <p:nvPr/>
        </p:nvPicPr>
        <p:blipFill>
          <a:blip r:embed="rId6" cstate="print"/>
          <a:srcRect/>
          <a:stretch>
            <a:fillRect/>
          </a:stretch>
        </p:blipFill>
        <p:spPr bwMode="auto">
          <a:xfrm>
            <a:off x="2363788" y="3775075"/>
            <a:ext cx="292100" cy="292100"/>
          </a:xfrm>
          <a:prstGeom prst="rect">
            <a:avLst/>
          </a:prstGeom>
          <a:noFill/>
          <a:ln w="9525">
            <a:noFill/>
            <a:miter lim="800000"/>
            <a:headEnd/>
            <a:tailEnd/>
          </a:ln>
        </p:spPr>
      </p:pic>
      <p:pic>
        <p:nvPicPr>
          <p:cNvPr id="64531" name="Picture 105" descr="id_card"/>
          <p:cNvPicPr>
            <a:picLocks noChangeAspect="1" noChangeArrowheads="1"/>
          </p:cNvPicPr>
          <p:nvPr/>
        </p:nvPicPr>
        <p:blipFill>
          <a:blip r:embed="rId6" cstate="print"/>
          <a:srcRect/>
          <a:stretch>
            <a:fillRect/>
          </a:stretch>
        </p:blipFill>
        <p:spPr bwMode="auto">
          <a:xfrm>
            <a:off x="2441575" y="3844925"/>
            <a:ext cx="292100" cy="292100"/>
          </a:xfrm>
          <a:prstGeom prst="rect">
            <a:avLst/>
          </a:prstGeom>
          <a:noFill/>
          <a:ln w="9525">
            <a:noFill/>
            <a:miter lim="800000"/>
            <a:headEnd/>
            <a:tailEnd/>
          </a:ln>
        </p:spPr>
      </p:pic>
      <p:pic>
        <p:nvPicPr>
          <p:cNvPr id="64532" name="Picture 106"/>
          <p:cNvPicPr>
            <a:picLocks noChangeAspect="1" noChangeArrowheads="1"/>
          </p:cNvPicPr>
          <p:nvPr/>
        </p:nvPicPr>
        <p:blipFill>
          <a:blip r:embed="rId7" cstate="print"/>
          <a:srcRect/>
          <a:stretch>
            <a:fillRect/>
          </a:stretch>
        </p:blipFill>
        <p:spPr bwMode="auto">
          <a:xfrm>
            <a:off x="2462213" y="3448050"/>
            <a:ext cx="269875" cy="258763"/>
          </a:xfrm>
          <a:prstGeom prst="rect">
            <a:avLst/>
          </a:prstGeom>
          <a:noFill/>
          <a:ln w="9525">
            <a:noFill/>
            <a:miter lim="800000"/>
            <a:headEnd/>
            <a:tailEnd/>
          </a:ln>
        </p:spPr>
      </p:pic>
      <p:sp>
        <p:nvSpPr>
          <p:cNvPr id="64533" name="AutoShape 107"/>
          <p:cNvSpPr>
            <a:spLocks noChangeArrowheads="1"/>
          </p:cNvSpPr>
          <p:nvPr/>
        </p:nvSpPr>
        <p:spPr bwMode="auto">
          <a:xfrm>
            <a:off x="1890713" y="2897188"/>
            <a:ext cx="1004887" cy="411162"/>
          </a:xfrm>
          <a:prstGeom prst="roundRect">
            <a:avLst>
              <a:gd name="adj" fmla="val 16667"/>
            </a:avLst>
          </a:prstGeom>
          <a:solidFill>
            <a:srgbClr val="4F6274"/>
          </a:solidFill>
          <a:ln w="9525">
            <a:solidFill>
              <a:schemeClr val="bg1"/>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34" name="Rectangle 108"/>
          <p:cNvSpPr>
            <a:spLocks noChangeArrowheads="1"/>
          </p:cNvSpPr>
          <p:nvPr/>
        </p:nvSpPr>
        <p:spPr bwMode="white">
          <a:xfrm>
            <a:off x="1947682" y="3004151"/>
            <a:ext cx="365485" cy="138499"/>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900" dirty="0">
                <a:solidFill>
                  <a:srgbClr val="FFFFFF"/>
                </a:solidFill>
                <a:latin typeface="+mj-lt"/>
                <a:ea typeface="+mn-ea"/>
                <a:cs typeface="Arial" charset="0"/>
              </a:rPr>
              <a:t>Relate </a:t>
            </a:r>
          </a:p>
        </p:txBody>
      </p:sp>
      <p:pic>
        <p:nvPicPr>
          <p:cNvPr id="64535" name="Picture 109" descr="demographic_128"/>
          <p:cNvPicPr>
            <a:picLocks noChangeAspect="1" noChangeArrowheads="1"/>
          </p:cNvPicPr>
          <p:nvPr/>
        </p:nvPicPr>
        <p:blipFill>
          <a:blip r:embed="rId8" cstate="print"/>
          <a:srcRect/>
          <a:stretch>
            <a:fillRect/>
          </a:stretch>
        </p:blipFill>
        <p:spPr bwMode="auto">
          <a:xfrm>
            <a:off x="2401888" y="2922588"/>
            <a:ext cx="327025" cy="327025"/>
          </a:xfrm>
          <a:prstGeom prst="rect">
            <a:avLst/>
          </a:prstGeom>
          <a:noFill/>
          <a:ln w="9525">
            <a:noFill/>
            <a:miter lim="800000"/>
            <a:headEnd/>
            <a:tailEnd/>
          </a:ln>
        </p:spPr>
      </p:pic>
      <p:sp>
        <p:nvSpPr>
          <p:cNvPr id="64536" name="AutoShape 110"/>
          <p:cNvSpPr>
            <a:spLocks noChangeArrowheads="1"/>
          </p:cNvSpPr>
          <p:nvPr/>
        </p:nvSpPr>
        <p:spPr bwMode="auto">
          <a:xfrm>
            <a:off x="1890713" y="2482850"/>
            <a:ext cx="1004887" cy="411163"/>
          </a:xfrm>
          <a:prstGeom prst="roundRect">
            <a:avLst>
              <a:gd name="adj" fmla="val 16667"/>
            </a:avLst>
          </a:prstGeom>
          <a:solidFill>
            <a:srgbClr val="4F6274"/>
          </a:solidFill>
          <a:ln w="9525">
            <a:solidFill>
              <a:schemeClr val="bg1"/>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37" name="Rectangle 111"/>
          <p:cNvSpPr>
            <a:spLocks noChangeArrowheads="1"/>
          </p:cNvSpPr>
          <p:nvPr/>
        </p:nvSpPr>
        <p:spPr bwMode="auto">
          <a:xfrm>
            <a:off x="1017588" y="1160463"/>
            <a:ext cx="1736725" cy="1314450"/>
          </a:xfrm>
          <a:prstGeom prst="rect">
            <a:avLst/>
          </a:prstGeom>
          <a:solidFill>
            <a:srgbClr val="85B76F"/>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1454192" name="Rectangle 112"/>
          <p:cNvSpPr>
            <a:spLocks noChangeArrowheads="1"/>
          </p:cNvSpPr>
          <p:nvPr/>
        </p:nvSpPr>
        <p:spPr bwMode="auto">
          <a:xfrm>
            <a:off x="1122662" y="1724125"/>
            <a:ext cx="594714" cy="307777"/>
          </a:xfrm>
          <a:prstGeom prst="rect">
            <a:avLst/>
          </a:prstGeom>
          <a:noFill/>
          <a:ln w="9525">
            <a:noFill/>
            <a:miter lim="800000"/>
            <a:headEnd/>
            <a:tailEnd/>
          </a:ln>
          <a:effectLst>
            <a:outerShdw algn="ctr" rotWithShape="0">
              <a:schemeClr val="bg1">
                <a:alpha val="75000"/>
              </a:schemeClr>
            </a:outerShdw>
          </a:effectLst>
        </p:spPr>
        <p:txBody>
          <a:bodyPr wrap="none" lIns="0" tIns="0" rIns="0" bIns="0" anchor="ctr">
            <a:spAutoFit/>
          </a:bodyPr>
          <a:lstStyle/>
          <a:p>
            <a:pPr algn="ctr" defTabSz="914400">
              <a:spcBef>
                <a:spcPct val="20000"/>
              </a:spcBef>
              <a:buClr>
                <a:srgbClr val="2C548C"/>
              </a:buClr>
              <a:buFont typeface="Times"/>
              <a:buNone/>
              <a:defRPr/>
            </a:pPr>
            <a:r>
              <a:rPr lang="en-US" sz="1000" dirty="0">
                <a:solidFill>
                  <a:srgbClr val="000000"/>
                </a:solidFill>
                <a:latin typeface="+mj-lt"/>
                <a:ea typeface="+mn-ea"/>
                <a:cs typeface="Arial" pitchFamily="34" charset="0"/>
              </a:rPr>
              <a:t>Data</a:t>
            </a:r>
            <a:br>
              <a:rPr lang="en-US" sz="1000" dirty="0">
                <a:solidFill>
                  <a:srgbClr val="000000"/>
                </a:solidFill>
                <a:latin typeface="+mj-lt"/>
                <a:ea typeface="+mn-ea"/>
                <a:cs typeface="Arial" pitchFamily="34" charset="0"/>
              </a:rPr>
            </a:br>
            <a:r>
              <a:rPr lang="en-US" sz="1000" dirty="0">
                <a:solidFill>
                  <a:srgbClr val="000000"/>
                </a:solidFill>
                <a:latin typeface="+mj-lt"/>
                <a:ea typeface="+mn-ea"/>
                <a:cs typeface="Arial" pitchFamily="34" charset="0"/>
              </a:rPr>
              <a:t>Interaction</a:t>
            </a:r>
          </a:p>
        </p:txBody>
      </p:sp>
      <p:sp>
        <p:nvSpPr>
          <p:cNvPr id="64539" name="AutoShape 113"/>
          <p:cNvSpPr>
            <a:spLocks noChangeArrowheads="1"/>
          </p:cNvSpPr>
          <p:nvPr/>
        </p:nvSpPr>
        <p:spPr bwMode="auto">
          <a:xfrm>
            <a:off x="1890713" y="2070100"/>
            <a:ext cx="1004887" cy="411163"/>
          </a:xfrm>
          <a:prstGeom prst="roundRect">
            <a:avLst>
              <a:gd name="adj" fmla="val 16667"/>
            </a:avLst>
          </a:prstGeom>
          <a:solidFill>
            <a:srgbClr val="4F6274"/>
          </a:solidFill>
          <a:ln w="9525">
            <a:solidFill>
              <a:schemeClr val="bg1"/>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40" name="AutoShape 114"/>
          <p:cNvSpPr>
            <a:spLocks noChangeArrowheads="1"/>
          </p:cNvSpPr>
          <p:nvPr/>
        </p:nvSpPr>
        <p:spPr bwMode="auto">
          <a:xfrm>
            <a:off x="1890713" y="1655763"/>
            <a:ext cx="1004887" cy="411162"/>
          </a:xfrm>
          <a:prstGeom prst="roundRect">
            <a:avLst>
              <a:gd name="adj" fmla="val 16667"/>
            </a:avLst>
          </a:prstGeom>
          <a:solidFill>
            <a:srgbClr val="4F6274"/>
          </a:solidFill>
          <a:ln w="9525">
            <a:solidFill>
              <a:schemeClr val="bg1"/>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41" name="AutoShape 115"/>
          <p:cNvSpPr>
            <a:spLocks noChangeArrowheads="1"/>
          </p:cNvSpPr>
          <p:nvPr/>
        </p:nvSpPr>
        <p:spPr bwMode="auto">
          <a:xfrm>
            <a:off x="1890713" y="1243013"/>
            <a:ext cx="1004887" cy="411162"/>
          </a:xfrm>
          <a:prstGeom prst="roundRect">
            <a:avLst>
              <a:gd name="adj" fmla="val 16667"/>
            </a:avLst>
          </a:prstGeom>
          <a:solidFill>
            <a:srgbClr val="4F6274"/>
          </a:solidFill>
          <a:ln w="9525">
            <a:solidFill>
              <a:schemeClr val="bg1"/>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42" name="Rectangle 116"/>
          <p:cNvSpPr>
            <a:spLocks noChangeArrowheads="1"/>
          </p:cNvSpPr>
          <p:nvPr/>
        </p:nvSpPr>
        <p:spPr bwMode="white">
          <a:xfrm>
            <a:off x="1953970" y="2188176"/>
            <a:ext cx="378309" cy="138499"/>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900" dirty="0">
                <a:solidFill>
                  <a:srgbClr val="FFFFFF"/>
                </a:solidFill>
                <a:latin typeface="+mj-lt"/>
                <a:ea typeface="+mn-ea"/>
                <a:cs typeface="Arial" charset="0"/>
              </a:rPr>
              <a:t>Govern</a:t>
            </a:r>
          </a:p>
        </p:txBody>
      </p:sp>
      <p:sp>
        <p:nvSpPr>
          <p:cNvPr id="64543" name="Rectangle 117"/>
          <p:cNvSpPr>
            <a:spLocks noChangeArrowheads="1"/>
          </p:cNvSpPr>
          <p:nvPr/>
        </p:nvSpPr>
        <p:spPr bwMode="white">
          <a:xfrm>
            <a:off x="1956587" y="1791301"/>
            <a:ext cx="493725" cy="138499"/>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900" dirty="0">
                <a:solidFill>
                  <a:srgbClr val="FFFFFF"/>
                </a:solidFill>
                <a:latin typeface="+mj-lt"/>
                <a:ea typeface="+mn-ea"/>
                <a:cs typeface="Arial" charset="0"/>
              </a:rPr>
              <a:t>Consume</a:t>
            </a:r>
          </a:p>
        </p:txBody>
      </p:sp>
      <p:sp>
        <p:nvSpPr>
          <p:cNvPr id="64544" name="Rectangle 118"/>
          <p:cNvSpPr>
            <a:spLocks noChangeArrowheads="1"/>
          </p:cNvSpPr>
          <p:nvPr/>
        </p:nvSpPr>
        <p:spPr bwMode="white">
          <a:xfrm>
            <a:off x="1956773" y="1369026"/>
            <a:ext cx="455253" cy="138499"/>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900" dirty="0">
                <a:solidFill>
                  <a:srgbClr val="FFFFFF"/>
                </a:solidFill>
                <a:latin typeface="+mj-lt"/>
                <a:ea typeface="+mn-ea"/>
                <a:cs typeface="Arial" charset="0"/>
              </a:rPr>
              <a:t>Integrate</a:t>
            </a:r>
          </a:p>
        </p:txBody>
      </p:sp>
      <p:pic>
        <p:nvPicPr>
          <p:cNvPr id="64545" name="Picture 119" descr="bank_128"/>
          <p:cNvPicPr>
            <a:picLocks noChangeAspect="1" noChangeArrowheads="1"/>
          </p:cNvPicPr>
          <p:nvPr/>
        </p:nvPicPr>
        <p:blipFill>
          <a:blip r:embed="rId9" cstate="print"/>
          <a:srcRect/>
          <a:stretch>
            <a:fillRect/>
          </a:stretch>
        </p:blipFill>
        <p:spPr bwMode="auto">
          <a:xfrm>
            <a:off x="2413000" y="2092325"/>
            <a:ext cx="336550" cy="336550"/>
          </a:xfrm>
          <a:prstGeom prst="rect">
            <a:avLst/>
          </a:prstGeom>
          <a:noFill/>
          <a:ln w="9525">
            <a:noFill/>
            <a:miter lim="800000"/>
            <a:headEnd/>
            <a:tailEnd/>
          </a:ln>
        </p:spPr>
      </p:pic>
      <p:pic>
        <p:nvPicPr>
          <p:cNvPr id="64546" name="Picture 120" descr="recycle-bin-full-128x128"/>
          <p:cNvPicPr>
            <a:picLocks noChangeAspect="1" noChangeArrowheads="1"/>
          </p:cNvPicPr>
          <p:nvPr/>
        </p:nvPicPr>
        <p:blipFill>
          <a:blip r:embed="rId10" cstate="print"/>
          <a:srcRect/>
          <a:stretch>
            <a:fillRect/>
          </a:stretch>
        </p:blipFill>
        <p:spPr bwMode="auto">
          <a:xfrm>
            <a:off x="2446338" y="1706563"/>
            <a:ext cx="311150" cy="307975"/>
          </a:xfrm>
          <a:prstGeom prst="rect">
            <a:avLst/>
          </a:prstGeom>
          <a:noFill/>
          <a:ln w="9525">
            <a:noFill/>
            <a:miter lim="800000"/>
            <a:headEnd/>
            <a:tailEnd/>
          </a:ln>
        </p:spPr>
      </p:pic>
      <p:pic>
        <p:nvPicPr>
          <p:cNvPr id="64547" name="Picture 121" descr="Connector"/>
          <p:cNvPicPr>
            <a:picLocks noChangeAspect="1" noChangeArrowheads="1"/>
          </p:cNvPicPr>
          <p:nvPr/>
        </p:nvPicPr>
        <p:blipFill>
          <a:blip r:embed="rId11" cstate="print"/>
          <a:srcRect/>
          <a:stretch>
            <a:fillRect/>
          </a:stretch>
        </p:blipFill>
        <p:spPr bwMode="auto">
          <a:xfrm>
            <a:off x="2378075" y="1285875"/>
            <a:ext cx="325438" cy="250825"/>
          </a:xfrm>
          <a:prstGeom prst="rect">
            <a:avLst/>
          </a:prstGeom>
          <a:noFill/>
          <a:ln w="9525">
            <a:noFill/>
            <a:miter lim="800000"/>
            <a:headEnd/>
            <a:tailEnd/>
          </a:ln>
        </p:spPr>
      </p:pic>
      <p:sp>
        <p:nvSpPr>
          <p:cNvPr id="1454202" name="Rectangle 122"/>
          <p:cNvSpPr>
            <a:spLocks noChangeArrowheads="1"/>
          </p:cNvSpPr>
          <p:nvPr/>
        </p:nvSpPr>
        <p:spPr bwMode="auto">
          <a:xfrm>
            <a:off x="1113780" y="2533750"/>
            <a:ext cx="461665" cy="307777"/>
          </a:xfrm>
          <a:prstGeom prst="rect">
            <a:avLst/>
          </a:prstGeom>
          <a:noFill/>
          <a:ln w="9525">
            <a:noFill/>
            <a:miter lim="800000"/>
            <a:headEnd/>
            <a:tailEnd/>
          </a:ln>
          <a:effectLst>
            <a:outerShdw algn="ctr" rotWithShape="0">
              <a:schemeClr val="bg1">
                <a:alpha val="75000"/>
              </a:schemeClr>
            </a:outerShdw>
          </a:effectLst>
        </p:spPr>
        <p:txBody>
          <a:bodyPr wrap="none" lIns="0" tIns="0" rIns="0" bIns="0" anchor="ctr">
            <a:spAutoFit/>
          </a:bodyPr>
          <a:lstStyle/>
          <a:p>
            <a:pPr algn="ctr" defTabSz="914400">
              <a:spcBef>
                <a:spcPct val="20000"/>
              </a:spcBef>
              <a:buClr>
                <a:srgbClr val="2C548C"/>
              </a:buClr>
              <a:buFont typeface="Times"/>
              <a:buNone/>
              <a:defRPr/>
            </a:pPr>
            <a:r>
              <a:rPr lang="en-US" sz="1000" dirty="0">
                <a:solidFill>
                  <a:srgbClr val="000000"/>
                </a:solidFill>
                <a:latin typeface="+mj-lt"/>
                <a:ea typeface="+mn-ea"/>
                <a:cs typeface="Arial" pitchFamily="34" charset="0"/>
              </a:rPr>
              <a:t>Data </a:t>
            </a:r>
            <a:br>
              <a:rPr lang="en-US" sz="1000" dirty="0">
                <a:solidFill>
                  <a:srgbClr val="000000"/>
                </a:solidFill>
                <a:latin typeface="+mj-lt"/>
                <a:ea typeface="+mn-ea"/>
                <a:cs typeface="Arial" pitchFamily="34" charset="0"/>
              </a:rPr>
            </a:br>
            <a:r>
              <a:rPr lang="en-US" sz="1000" dirty="0">
                <a:solidFill>
                  <a:srgbClr val="000000"/>
                </a:solidFill>
                <a:latin typeface="+mj-lt"/>
                <a:ea typeface="+mn-ea"/>
                <a:cs typeface="Arial" pitchFamily="34" charset="0"/>
              </a:rPr>
              <a:t>Security</a:t>
            </a:r>
          </a:p>
        </p:txBody>
      </p:sp>
      <p:sp>
        <p:nvSpPr>
          <p:cNvPr id="64549" name="Rectangle 123"/>
          <p:cNvSpPr>
            <a:spLocks noChangeArrowheads="1"/>
          </p:cNvSpPr>
          <p:nvPr/>
        </p:nvSpPr>
        <p:spPr bwMode="white">
          <a:xfrm>
            <a:off x="1950857" y="2619976"/>
            <a:ext cx="365485" cy="138499"/>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900" dirty="0">
                <a:solidFill>
                  <a:srgbClr val="FFFFFF"/>
                </a:solidFill>
                <a:latin typeface="+mj-lt"/>
                <a:ea typeface="+mn-ea"/>
                <a:cs typeface="Arial" charset="0"/>
              </a:rPr>
              <a:t>Secure</a:t>
            </a:r>
          </a:p>
        </p:txBody>
      </p:sp>
      <p:pic>
        <p:nvPicPr>
          <p:cNvPr id="64550" name="Picture 124" descr="lock_48"/>
          <p:cNvPicPr>
            <a:picLocks noChangeAspect="1" noChangeArrowheads="1"/>
          </p:cNvPicPr>
          <p:nvPr/>
        </p:nvPicPr>
        <p:blipFill>
          <a:blip r:embed="rId12" cstate="print"/>
          <a:srcRect/>
          <a:stretch>
            <a:fillRect/>
          </a:stretch>
        </p:blipFill>
        <p:spPr bwMode="auto">
          <a:xfrm>
            <a:off x="2405063" y="2514600"/>
            <a:ext cx="328612" cy="328613"/>
          </a:xfrm>
          <a:prstGeom prst="rect">
            <a:avLst/>
          </a:prstGeom>
          <a:noFill/>
          <a:ln w="9525">
            <a:noFill/>
            <a:miter lim="800000"/>
            <a:headEnd/>
            <a:tailEnd/>
          </a:ln>
        </p:spPr>
      </p:pic>
      <p:sp>
        <p:nvSpPr>
          <p:cNvPr id="64551" name="Rectangle 125"/>
          <p:cNvSpPr>
            <a:spLocks noChangeArrowheads="1"/>
          </p:cNvSpPr>
          <p:nvPr/>
        </p:nvSpPr>
        <p:spPr bwMode="auto">
          <a:xfrm>
            <a:off x="2752725" y="1184275"/>
            <a:ext cx="325438" cy="4751388"/>
          </a:xfrm>
          <a:prstGeom prst="rect">
            <a:avLst/>
          </a:prstGeom>
          <a:solidFill>
            <a:schemeClr val="bg1"/>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52" name="Rectangle 126"/>
          <p:cNvSpPr>
            <a:spLocks noChangeArrowheads="1"/>
          </p:cNvSpPr>
          <p:nvPr/>
        </p:nvSpPr>
        <p:spPr bwMode="auto">
          <a:xfrm>
            <a:off x="931863" y="2871788"/>
            <a:ext cx="92075" cy="3117850"/>
          </a:xfrm>
          <a:prstGeom prst="rect">
            <a:avLst/>
          </a:prstGeom>
          <a:solidFill>
            <a:srgbClr val="638AAA"/>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53" name="Rectangle 128"/>
          <p:cNvSpPr>
            <a:spLocks noChangeArrowheads="1"/>
          </p:cNvSpPr>
          <p:nvPr/>
        </p:nvSpPr>
        <p:spPr bwMode="auto">
          <a:xfrm>
            <a:off x="931863" y="1154113"/>
            <a:ext cx="88900" cy="1320800"/>
          </a:xfrm>
          <a:prstGeom prst="rect">
            <a:avLst/>
          </a:prstGeom>
          <a:solidFill>
            <a:srgbClr val="669645"/>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54" name="Rectangle 127"/>
          <p:cNvSpPr>
            <a:spLocks noChangeArrowheads="1"/>
          </p:cNvSpPr>
          <p:nvPr/>
        </p:nvSpPr>
        <p:spPr bwMode="auto">
          <a:xfrm>
            <a:off x="931863" y="2474913"/>
            <a:ext cx="92075" cy="420687"/>
          </a:xfrm>
          <a:prstGeom prst="rect">
            <a:avLst/>
          </a:prstGeom>
          <a:solidFill>
            <a:srgbClr val="D0C9B4"/>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55" name="Rectangle 129"/>
          <p:cNvSpPr>
            <a:spLocks noChangeArrowheads="1"/>
          </p:cNvSpPr>
          <p:nvPr/>
        </p:nvSpPr>
        <p:spPr bwMode="auto">
          <a:xfrm>
            <a:off x="2751138" y="2871788"/>
            <a:ext cx="3625850" cy="3117850"/>
          </a:xfrm>
          <a:prstGeom prst="rect">
            <a:avLst/>
          </a:prstGeom>
          <a:solidFill>
            <a:srgbClr val="96BEDA"/>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56" name="Rectangle 131"/>
          <p:cNvSpPr>
            <a:spLocks noChangeArrowheads="1"/>
          </p:cNvSpPr>
          <p:nvPr/>
        </p:nvSpPr>
        <p:spPr bwMode="auto">
          <a:xfrm>
            <a:off x="2752725" y="2476500"/>
            <a:ext cx="3624263" cy="420688"/>
          </a:xfrm>
          <a:prstGeom prst="rect">
            <a:avLst/>
          </a:prstGeom>
          <a:solidFill>
            <a:srgbClr val="EEE5C9"/>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57" name="Rectangle 132"/>
          <p:cNvSpPr>
            <a:spLocks noChangeArrowheads="1"/>
          </p:cNvSpPr>
          <p:nvPr/>
        </p:nvSpPr>
        <p:spPr bwMode="auto">
          <a:xfrm>
            <a:off x="2752725" y="1160463"/>
            <a:ext cx="3624263" cy="1316037"/>
          </a:xfrm>
          <a:prstGeom prst="rect">
            <a:avLst/>
          </a:prstGeom>
          <a:solidFill>
            <a:srgbClr val="85B76F"/>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grpSp>
        <p:nvGrpSpPr>
          <p:cNvPr id="2" name="Group 188"/>
          <p:cNvGrpSpPr>
            <a:grpSpLocks/>
          </p:cNvGrpSpPr>
          <p:nvPr/>
        </p:nvGrpSpPr>
        <p:grpSpPr bwMode="auto">
          <a:xfrm>
            <a:off x="2809875" y="4138613"/>
            <a:ext cx="3509963" cy="376237"/>
            <a:chOff x="8467184" y="4583113"/>
            <a:chExt cx="3509962" cy="376237"/>
          </a:xfrm>
        </p:grpSpPr>
        <p:sp>
          <p:nvSpPr>
            <p:cNvPr id="64698" name="AutoShape 145"/>
            <p:cNvSpPr>
              <a:spLocks noChangeArrowheads="1"/>
            </p:cNvSpPr>
            <p:nvPr/>
          </p:nvSpPr>
          <p:spPr bwMode="auto">
            <a:xfrm>
              <a:off x="8467184" y="4583113"/>
              <a:ext cx="3509962" cy="376237"/>
            </a:xfrm>
            <a:prstGeom prst="roundRect">
              <a:avLst>
                <a:gd name="adj" fmla="val 16667"/>
              </a:avLst>
            </a:prstGeom>
            <a:gradFill rotWithShape="0">
              <a:gsLst>
                <a:gs pos="0">
                  <a:srgbClr val="96BEDA"/>
                </a:gs>
                <a:gs pos="50000">
                  <a:srgbClr val="EFF5F9"/>
                </a:gs>
                <a:gs pos="100000">
                  <a:srgbClr val="96BEDA"/>
                </a:gs>
              </a:gsLst>
              <a:lin ang="0" scaled="1"/>
            </a:gradFill>
            <a:ln w="12700">
              <a:solidFill>
                <a:srgbClr val="4F6274"/>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99" name="Rectangle 148"/>
            <p:cNvSpPr>
              <a:spLocks noChangeArrowheads="1"/>
            </p:cNvSpPr>
            <p:nvPr/>
          </p:nvSpPr>
          <p:spPr bwMode="auto">
            <a:xfrm>
              <a:off x="9375579" y="4843463"/>
              <a:ext cx="585096" cy="104644"/>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Organization</a:t>
              </a:r>
            </a:p>
          </p:txBody>
        </p:sp>
        <p:sp>
          <p:nvSpPr>
            <p:cNvPr id="64700" name="Rectangle 157"/>
            <p:cNvSpPr>
              <a:spLocks noChangeArrowheads="1"/>
            </p:cNvSpPr>
            <p:nvPr/>
          </p:nvSpPr>
          <p:spPr bwMode="auto">
            <a:xfrm>
              <a:off x="10413425" y="4843463"/>
              <a:ext cx="663643" cy="104644"/>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Demographics</a:t>
              </a:r>
            </a:p>
          </p:txBody>
        </p:sp>
        <p:pic>
          <p:nvPicPr>
            <p:cNvPr id="64701" name="Picture 160" descr="j0431627"/>
            <p:cNvPicPr>
              <a:picLocks noChangeAspect="1" noChangeArrowheads="1"/>
            </p:cNvPicPr>
            <p:nvPr/>
          </p:nvPicPr>
          <p:blipFill>
            <a:blip r:embed="rId13" cstate="print"/>
            <a:srcRect/>
            <a:stretch>
              <a:fillRect/>
            </a:stretch>
          </p:blipFill>
          <p:spPr bwMode="auto">
            <a:xfrm>
              <a:off x="10630946" y="4619625"/>
              <a:ext cx="228600" cy="223838"/>
            </a:xfrm>
            <a:prstGeom prst="rect">
              <a:avLst/>
            </a:prstGeom>
            <a:noFill/>
            <a:ln w="6350">
              <a:noFill/>
              <a:miter lim="800000"/>
              <a:headEnd/>
              <a:tailEnd/>
            </a:ln>
          </p:spPr>
        </p:pic>
        <p:pic>
          <p:nvPicPr>
            <p:cNvPr id="64702" name="Picture 161" descr="j0434847"/>
            <p:cNvPicPr>
              <a:picLocks noChangeAspect="1" noChangeArrowheads="1"/>
            </p:cNvPicPr>
            <p:nvPr/>
          </p:nvPicPr>
          <p:blipFill>
            <a:blip r:embed="rId14" cstate="print"/>
            <a:srcRect/>
            <a:stretch>
              <a:fillRect/>
            </a:stretch>
          </p:blipFill>
          <p:spPr bwMode="auto">
            <a:xfrm>
              <a:off x="9527634" y="4635500"/>
              <a:ext cx="219075" cy="214313"/>
            </a:xfrm>
            <a:prstGeom prst="rect">
              <a:avLst/>
            </a:prstGeom>
            <a:noFill/>
            <a:ln w="6350">
              <a:noFill/>
              <a:miter lim="800000"/>
              <a:headEnd/>
              <a:tailEnd/>
            </a:ln>
          </p:spPr>
        </p:pic>
      </p:grpSp>
      <p:grpSp>
        <p:nvGrpSpPr>
          <p:cNvPr id="3" name="Group 187"/>
          <p:cNvGrpSpPr>
            <a:grpSpLocks/>
          </p:cNvGrpSpPr>
          <p:nvPr/>
        </p:nvGrpSpPr>
        <p:grpSpPr bwMode="auto">
          <a:xfrm>
            <a:off x="2809875" y="3730625"/>
            <a:ext cx="3509963" cy="376238"/>
            <a:chOff x="8467184" y="4175125"/>
            <a:chExt cx="3509962" cy="376238"/>
          </a:xfrm>
        </p:grpSpPr>
        <p:sp>
          <p:nvSpPr>
            <p:cNvPr id="64693" name="AutoShape 146"/>
            <p:cNvSpPr>
              <a:spLocks noChangeArrowheads="1"/>
            </p:cNvSpPr>
            <p:nvPr/>
          </p:nvSpPr>
          <p:spPr bwMode="auto">
            <a:xfrm>
              <a:off x="8467184" y="4175125"/>
              <a:ext cx="3509962" cy="376238"/>
            </a:xfrm>
            <a:prstGeom prst="roundRect">
              <a:avLst>
                <a:gd name="adj" fmla="val 16667"/>
              </a:avLst>
            </a:prstGeom>
            <a:gradFill rotWithShape="0">
              <a:gsLst>
                <a:gs pos="0">
                  <a:srgbClr val="96BEDA"/>
                </a:gs>
                <a:gs pos="50000">
                  <a:srgbClr val="EFF5F9"/>
                </a:gs>
                <a:gs pos="100000">
                  <a:srgbClr val="96BEDA"/>
                </a:gs>
              </a:gsLst>
              <a:lin ang="0" scaled="1"/>
            </a:gradFill>
            <a:ln w="12700">
              <a:solidFill>
                <a:srgbClr val="4F6274"/>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94" name="Rectangle 149"/>
            <p:cNvSpPr>
              <a:spLocks noChangeArrowheads="1"/>
            </p:cNvSpPr>
            <p:nvPr/>
          </p:nvSpPr>
          <p:spPr bwMode="auto">
            <a:xfrm>
              <a:off x="9407027" y="4321175"/>
              <a:ext cx="647613" cy="209288"/>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Deterministic</a:t>
              </a:r>
              <a:br>
                <a:rPr lang="en-US" sz="800" dirty="0">
                  <a:solidFill>
                    <a:srgbClr val="000000"/>
                  </a:solidFill>
                  <a:latin typeface="+mj-lt"/>
                  <a:ea typeface="+mn-ea"/>
                  <a:cs typeface="Arial" charset="0"/>
                </a:rPr>
              </a:br>
              <a:r>
                <a:rPr lang="en-US" sz="800" dirty="0">
                  <a:solidFill>
                    <a:srgbClr val="000000"/>
                  </a:solidFill>
                  <a:latin typeface="+mj-lt"/>
                  <a:ea typeface="+mn-ea"/>
                  <a:cs typeface="Arial" charset="0"/>
                </a:rPr>
                <a:t>&amp; Fuzzy Logic</a:t>
              </a:r>
            </a:p>
          </p:txBody>
        </p:sp>
        <p:sp>
          <p:nvSpPr>
            <p:cNvPr id="64695" name="Rectangle 158"/>
            <p:cNvSpPr>
              <a:spLocks noChangeArrowheads="1"/>
            </p:cNvSpPr>
            <p:nvPr/>
          </p:nvSpPr>
          <p:spPr bwMode="auto">
            <a:xfrm>
              <a:off x="10804552" y="4424363"/>
              <a:ext cx="867225" cy="104644"/>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Internationalization</a:t>
              </a:r>
            </a:p>
          </p:txBody>
        </p:sp>
        <p:pic>
          <p:nvPicPr>
            <p:cNvPr id="64696" name="Picture 159" descr="Icon_Realtime"/>
            <p:cNvPicPr>
              <a:picLocks noChangeAspect="1" noChangeArrowheads="1"/>
            </p:cNvPicPr>
            <p:nvPr/>
          </p:nvPicPr>
          <p:blipFill>
            <a:blip r:embed="rId15" cstate="print"/>
            <a:srcRect l="8229" t="9442" r="16457" b="9442"/>
            <a:stretch>
              <a:fillRect/>
            </a:stretch>
          </p:blipFill>
          <p:spPr bwMode="auto">
            <a:xfrm>
              <a:off x="8975184" y="4178300"/>
              <a:ext cx="360362" cy="341313"/>
            </a:xfrm>
            <a:prstGeom prst="rect">
              <a:avLst/>
            </a:prstGeom>
            <a:noFill/>
            <a:ln w="9525">
              <a:noFill/>
              <a:miter lim="800000"/>
              <a:headEnd/>
              <a:tailEnd/>
            </a:ln>
          </p:spPr>
        </p:pic>
        <p:pic>
          <p:nvPicPr>
            <p:cNvPr id="64697" name="Picture 165" descr="world_128"/>
            <p:cNvPicPr>
              <a:picLocks noChangeAspect="1" noChangeArrowheads="1"/>
            </p:cNvPicPr>
            <p:nvPr/>
          </p:nvPicPr>
          <p:blipFill>
            <a:blip r:embed="rId16" cstate="print"/>
            <a:srcRect/>
            <a:stretch>
              <a:fillRect/>
            </a:stretch>
          </p:blipFill>
          <p:spPr bwMode="auto">
            <a:xfrm>
              <a:off x="10430921" y="4191000"/>
              <a:ext cx="304800" cy="304800"/>
            </a:xfrm>
            <a:prstGeom prst="rect">
              <a:avLst/>
            </a:prstGeom>
            <a:noFill/>
            <a:ln w="9525">
              <a:noFill/>
              <a:miter lim="800000"/>
              <a:headEnd/>
              <a:tailEnd/>
            </a:ln>
          </p:spPr>
        </p:pic>
      </p:grpSp>
      <p:grpSp>
        <p:nvGrpSpPr>
          <p:cNvPr id="4" name="Group 183"/>
          <p:cNvGrpSpPr>
            <a:grpSpLocks/>
          </p:cNvGrpSpPr>
          <p:nvPr/>
        </p:nvGrpSpPr>
        <p:grpSpPr bwMode="auto">
          <a:xfrm>
            <a:off x="2809875" y="2493963"/>
            <a:ext cx="3509963" cy="387350"/>
            <a:chOff x="8467184" y="2938463"/>
            <a:chExt cx="3509962" cy="387350"/>
          </a:xfrm>
        </p:grpSpPr>
        <p:sp>
          <p:nvSpPr>
            <p:cNvPr id="64683" name="AutoShape 166"/>
            <p:cNvSpPr>
              <a:spLocks noChangeArrowheads="1"/>
            </p:cNvSpPr>
            <p:nvPr/>
          </p:nvSpPr>
          <p:spPr bwMode="auto">
            <a:xfrm>
              <a:off x="8467184" y="2941638"/>
              <a:ext cx="3509962" cy="384175"/>
            </a:xfrm>
            <a:prstGeom prst="roundRect">
              <a:avLst>
                <a:gd name="adj" fmla="val 16667"/>
              </a:avLst>
            </a:prstGeom>
            <a:gradFill rotWithShape="0">
              <a:gsLst>
                <a:gs pos="0">
                  <a:srgbClr val="D0C9B4"/>
                </a:gs>
                <a:gs pos="50000">
                  <a:srgbClr val="F5F3EF"/>
                </a:gs>
                <a:gs pos="100000">
                  <a:srgbClr val="D0C9B4"/>
                </a:gs>
              </a:gsLst>
              <a:lin ang="0" scaled="1"/>
            </a:gradFill>
            <a:ln w="12700">
              <a:solidFill>
                <a:srgbClr val="4F6274">
                  <a:alpha val="94901"/>
                </a:srgbClr>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84" name="Rectangle 167"/>
            <p:cNvSpPr>
              <a:spLocks noChangeArrowheads="1"/>
            </p:cNvSpPr>
            <p:nvPr/>
          </p:nvSpPr>
          <p:spPr bwMode="auto">
            <a:xfrm>
              <a:off x="9718932" y="3167063"/>
              <a:ext cx="655628" cy="104644"/>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Authentication</a:t>
              </a:r>
            </a:p>
          </p:txBody>
        </p:sp>
        <p:sp>
          <p:nvSpPr>
            <p:cNvPr id="64685" name="Rectangle 168"/>
            <p:cNvSpPr>
              <a:spLocks noChangeArrowheads="1"/>
            </p:cNvSpPr>
            <p:nvPr/>
          </p:nvSpPr>
          <p:spPr bwMode="auto">
            <a:xfrm>
              <a:off x="8583071" y="2981325"/>
              <a:ext cx="787400" cy="313932"/>
            </a:xfrm>
            <a:prstGeom prst="rect">
              <a:avLst/>
            </a:prstGeom>
            <a:noFill/>
            <a:ln w="9525">
              <a:noFill/>
              <a:miter lim="800000"/>
              <a:headEnd/>
              <a:tailEnd/>
            </a:ln>
          </p:spPr>
          <p:txBody>
            <a:bodyPr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Row &amp;</a:t>
              </a:r>
              <a:br>
                <a:rPr lang="en-US" sz="800" dirty="0">
                  <a:solidFill>
                    <a:srgbClr val="000000"/>
                  </a:solidFill>
                  <a:latin typeface="+mj-lt"/>
                  <a:ea typeface="+mn-ea"/>
                  <a:cs typeface="Arial" charset="0"/>
                </a:rPr>
              </a:br>
              <a:r>
                <a:rPr lang="en-US" sz="800" dirty="0">
                  <a:solidFill>
                    <a:srgbClr val="000000"/>
                  </a:solidFill>
                  <a:latin typeface="+mj-lt"/>
                  <a:ea typeface="+mn-ea"/>
                  <a:cs typeface="Arial" charset="0"/>
                </a:rPr>
                <a:t>Column</a:t>
              </a:r>
              <a:br>
                <a:rPr lang="en-US" sz="800" dirty="0">
                  <a:solidFill>
                    <a:srgbClr val="000000"/>
                  </a:solidFill>
                  <a:latin typeface="+mj-lt"/>
                  <a:ea typeface="+mn-ea"/>
                  <a:cs typeface="Arial" charset="0"/>
                </a:rPr>
              </a:br>
              <a:r>
                <a:rPr lang="en-US" sz="800" dirty="0">
                  <a:solidFill>
                    <a:srgbClr val="000000"/>
                  </a:solidFill>
                  <a:latin typeface="+mj-lt"/>
                  <a:ea typeface="+mn-ea"/>
                  <a:cs typeface="Arial" charset="0"/>
                </a:rPr>
                <a:t>Level Security</a:t>
              </a:r>
            </a:p>
          </p:txBody>
        </p:sp>
        <p:pic>
          <p:nvPicPr>
            <p:cNvPr id="64686" name="Rectangle 10301"/>
            <p:cNvPicPr>
              <a:picLocks noChangeAspect="1"/>
            </p:cNvPicPr>
            <p:nvPr/>
          </p:nvPicPr>
          <p:blipFill>
            <a:blip r:embed="rId17" cstate="print"/>
            <a:srcRect/>
            <a:stretch>
              <a:fillRect/>
            </a:stretch>
          </p:blipFill>
          <p:spPr bwMode="auto">
            <a:xfrm>
              <a:off x="9322846" y="3051175"/>
              <a:ext cx="261938" cy="261938"/>
            </a:xfrm>
            <a:prstGeom prst="rect">
              <a:avLst/>
            </a:prstGeom>
            <a:noFill/>
            <a:ln w="9525">
              <a:noFill/>
              <a:miter lim="800000"/>
              <a:headEnd/>
              <a:tailEnd/>
            </a:ln>
          </p:spPr>
        </p:pic>
        <p:pic>
          <p:nvPicPr>
            <p:cNvPr id="64687" name="Rectangle 10302"/>
            <p:cNvPicPr>
              <a:picLocks noChangeAspect="1"/>
            </p:cNvPicPr>
            <p:nvPr/>
          </p:nvPicPr>
          <p:blipFill>
            <a:blip r:embed="rId18" cstate="print"/>
            <a:srcRect/>
            <a:stretch>
              <a:fillRect/>
            </a:stretch>
          </p:blipFill>
          <p:spPr bwMode="auto">
            <a:xfrm>
              <a:off x="9410159" y="2954338"/>
              <a:ext cx="174625" cy="174625"/>
            </a:xfrm>
            <a:prstGeom prst="rect">
              <a:avLst/>
            </a:prstGeom>
            <a:noFill/>
            <a:ln w="9525">
              <a:noFill/>
              <a:miter lim="800000"/>
              <a:headEnd/>
              <a:tailEnd/>
            </a:ln>
          </p:spPr>
        </p:pic>
        <p:pic>
          <p:nvPicPr>
            <p:cNvPr id="64688" name="Rectangle 10303"/>
            <p:cNvPicPr>
              <a:picLocks noChangeAspect="1"/>
            </p:cNvPicPr>
            <p:nvPr/>
          </p:nvPicPr>
          <p:blipFill>
            <a:blip r:embed="rId18" cstate="print"/>
            <a:srcRect/>
            <a:stretch>
              <a:fillRect/>
            </a:stretch>
          </p:blipFill>
          <p:spPr bwMode="auto">
            <a:xfrm>
              <a:off x="9322846" y="2954338"/>
              <a:ext cx="174625" cy="174625"/>
            </a:xfrm>
            <a:prstGeom prst="rect">
              <a:avLst/>
            </a:prstGeom>
            <a:noFill/>
            <a:ln w="9525">
              <a:noFill/>
              <a:miter lim="800000"/>
              <a:headEnd/>
              <a:tailEnd/>
            </a:ln>
          </p:spPr>
        </p:pic>
        <p:pic>
          <p:nvPicPr>
            <p:cNvPr id="64689" name="Rectangle 10304"/>
            <p:cNvPicPr>
              <a:picLocks noChangeAspect="1"/>
            </p:cNvPicPr>
            <p:nvPr/>
          </p:nvPicPr>
          <p:blipFill>
            <a:blip r:embed="rId18" cstate="print"/>
            <a:srcRect/>
            <a:stretch>
              <a:fillRect/>
            </a:stretch>
          </p:blipFill>
          <p:spPr bwMode="auto">
            <a:xfrm>
              <a:off x="9235534" y="2954338"/>
              <a:ext cx="174625" cy="174625"/>
            </a:xfrm>
            <a:prstGeom prst="rect">
              <a:avLst/>
            </a:prstGeom>
            <a:noFill/>
            <a:ln w="9525">
              <a:noFill/>
              <a:miter lim="800000"/>
              <a:headEnd/>
              <a:tailEnd/>
            </a:ln>
          </p:spPr>
        </p:pic>
        <p:pic>
          <p:nvPicPr>
            <p:cNvPr id="64690" name="Picture 173" descr="stamp_128"/>
            <p:cNvPicPr>
              <a:picLocks noChangeAspect="1" noChangeArrowheads="1"/>
            </p:cNvPicPr>
            <p:nvPr/>
          </p:nvPicPr>
          <p:blipFill>
            <a:blip r:embed="rId19" cstate="print"/>
            <a:srcRect/>
            <a:stretch>
              <a:fillRect/>
            </a:stretch>
          </p:blipFill>
          <p:spPr bwMode="auto">
            <a:xfrm>
              <a:off x="10383296" y="2938463"/>
              <a:ext cx="352425" cy="352425"/>
            </a:xfrm>
            <a:prstGeom prst="rect">
              <a:avLst/>
            </a:prstGeom>
            <a:noFill/>
            <a:ln w="9525">
              <a:noFill/>
              <a:miter lim="800000"/>
              <a:headEnd/>
              <a:tailEnd/>
            </a:ln>
          </p:spPr>
        </p:pic>
        <p:sp>
          <p:nvSpPr>
            <p:cNvPr id="64691" name="Rectangle 174"/>
            <p:cNvSpPr>
              <a:spLocks noChangeArrowheads="1"/>
            </p:cNvSpPr>
            <p:nvPr/>
          </p:nvSpPr>
          <p:spPr bwMode="auto">
            <a:xfrm>
              <a:off x="10865896" y="3167063"/>
              <a:ext cx="657225" cy="104644"/>
            </a:xfrm>
            <a:prstGeom prst="rect">
              <a:avLst/>
            </a:prstGeom>
            <a:noFill/>
            <a:ln w="9525">
              <a:noFill/>
              <a:miter lim="800000"/>
              <a:headEnd/>
              <a:tailEnd/>
            </a:ln>
          </p:spPr>
          <p:txBody>
            <a:bodyPr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Authorization</a:t>
              </a:r>
            </a:p>
          </p:txBody>
        </p:sp>
        <p:pic>
          <p:nvPicPr>
            <p:cNvPr id="64692" name="Picture 175" descr="Padlock"/>
            <p:cNvPicPr>
              <a:picLocks noChangeAspect="1" noChangeArrowheads="1"/>
            </p:cNvPicPr>
            <p:nvPr/>
          </p:nvPicPr>
          <p:blipFill>
            <a:blip r:embed="rId20" cstate="print"/>
            <a:srcRect/>
            <a:stretch>
              <a:fillRect/>
            </a:stretch>
          </p:blipFill>
          <p:spPr bwMode="auto">
            <a:xfrm>
              <a:off x="11505659" y="2947988"/>
              <a:ext cx="322262" cy="322262"/>
            </a:xfrm>
            <a:prstGeom prst="rect">
              <a:avLst/>
            </a:prstGeom>
            <a:noFill/>
            <a:ln w="9525">
              <a:noFill/>
              <a:miter lim="800000"/>
              <a:headEnd/>
              <a:tailEnd/>
            </a:ln>
          </p:spPr>
        </p:pic>
      </p:grpSp>
      <p:grpSp>
        <p:nvGrpSpPr>
          <p:cNvPr id="5" name="Group 190"/>
          <p:cNvGrpSpPr>
            <a:grpSpLocks/>
          </p:cNvGrpSpPr>
          <p:nvPr/>
        </p:nvGrpSpPr>
        <p:grpSpPr bwMode="auto">
          <a:xfrm>
            <a:off x="2820988" y="5160963"/>
            <a:ext cx="3509962" cy="742955"/>
            <a:chOff x="8467184" y="5605463"/>
            <a:chExt cx="3509962" cy="742950"/>
          </a:xfrm>
        </p:grpSpPr>
        <p:sp>
          <p:nvSpPr>
            <p:cNvPr id="64645" name="AutoShape 130"/>
            <p:cNvSpPr>
              <a:spLocks noChangeArrowheads="1"/>
            </p:cNvSpPr>
            <p:nvPr/>
          </p:nvSpPr>
          <p:spPr bwMode="auto">
            <a:xfrm>
              <a:off x="8467184" y="5605463"/>
              <a:ext cx="3509962" cy="742950"/>
            </a:xfrm>
            <a:prstGeom prst="roundRect">
              <a:avLst>
                <a:gd name="adj" fmla="val 9829"/>
              </a:avLst>
            </a:prstGeom>
            <a:gradFill rotWithShape="0">
              <a:gsLst>
                <a:gs pos="0">
                  <a:srgbClr val="96BEDA"/>
                </a:gs>
                <a:gs pos="50000">
                  <a:srgbClr val="EFF5F9"/>
                </a:gs>
                <a:gs pos="100000">
                  <a:srgbClr val="96BEDA"/>
                </a:gs>
              </a:gsLst>
              <a:lin ang="0" scaled="1"/>
            </a:gradFill>
            <a:ln w="12700">
              <a:solidFill>
                <a:srgbClr val="4F6274"/>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46" name="Rectangle 156"/>
            <p:cNvSpPr>
              <a:spLocks noChangeArrowheads="1"/>
            </p:cNvSpPr>
            <p:nvPr/>
          </p:nvSpPr>
          <p:spPr bwMode="auto">
            <a:xfrm>
              <a:off x="9145046" y="5875338"/>
              <a:ext cx="471488" cy="168275"/>
            </a:xfrm>
            <a:prstGeom prst="rect">
              <a:avLst/>
            </a:prstGeom>
            <a:no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grpSp>
          <p:nvGrpSpPr>
            <p:cNvPr id="6" name="Group 176"/>
            <p:cNvGrpSpPr>
              <a:grpSpLocks/>
            </p:cNvGrpSpPr>
            <p:nvPr/>
          </p:nvGrpSpPr>
          <p:grpSpPr bwMode="auto">
            <a:xfrm>
              <a:off x="10322971" y="5724525"/>
              <a:ext cx="365125" cy="504825"/>
              <a:chOff x="2166" y="3595"/>
              <a:chExt cx="246" cy="307"/>
            </a:xfrm>
          </p:grpSpPr>
          <p:sp>
            <p:nvSpPr>
              <p:cNvPr id="64675" name="AutoShape 177"/>
              <p:cNvSpPr>
                <a:spLocks noChangeArrowheads="1"/>
              </p:cNvSpPr>
              <p:nvPr/>
            </p:nvSpPr>
            <p:spPr bwMode="auto">
              <a:xfrm>
                <a:off x="2166" y="3608"/>
                <a:ext cx="246" cy="172"/>
              </a:xfrm>
              <a:prstGeom prst="roundRect">
                <a:avLst>
                  <a:gd name="adj" fmla="val 20611"/>
                </a:avLst>
              </a:prstGeom>
              <a:solidFill>
                <a:srgbClr val="405064"/>
              </a:solidFill>
              <a:ln w="9525">
                <a:no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76" name="AutoShape 178"/>
              <p:cNvSpPr>
                <a:spLocks noChangeArrowheads="1"/>
              </p:cNvSpPr>
              <p:nvPr/>
            </p:nvSpPr>
            <p:spPr bwMode="auto">
              <a:xfrm>
                <a:off x="2166" y="3690"/>
                <a:ext cx="246" cy="212"/>
              </a:xfrm>
              <a:prstGeom prst="roundRect">
                <a:avLst>
                  <a:gd name="adj" fmla="val 16667"/>
                </a:avLst>
              </a:prstGeom>
              <a:solidFill>
                <a:schemeClr val="bg1"/>
              </a:solidFill>
              <a:ln w="9525">
                <a:no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77" name="Rectangle 179"/>
              <p:cNvSpPr>
                <a:spLocks noChangeArrowheads="1"/>
              </p:cNvSpPr>
              <p:nvPr/>
            </p:nvSpPr>
            <p:spPr bwMode="auto">
              <a:xfrm>
                <a:off x="2166" y="3683"/>
                <a:ext cx="246" cy="97"/>
              </a:xfrm>
              <a:prstGeom prst="rect">
                <a:avLst/>
              </a:prstGeom>
              <a:solidFill>
                <a:schemeClr val="bg1"/>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78" name="AutoShape 180"/>
              <p:cNvSpPr>
                <a:spLocks noChangeArrowheads="1"/>
              </p:cNvSpPr>
              <p:nvPr/>
            </p:nvSpPr>
            <p:spPr bwMode="auto">
              <a:xfrm>
                <a:off x="2166" y="3608"/>
                <a:ext cx="246" cy="294"/>
              </a:xfrm>
              <a:prstGeom prst="roundRect">
                <a:avLst>
                  <a:gd name="adj" fmla="val 15144"/>
                </a:avLst>
              </a:prstGeom>
              <a:noFill/>
              <a:ln w="9525">
                <a:solidFill>
                  <a:schemeClr val="bg2"/>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79" name="Line 181"/>
              <p:cNvSpPr>
                <a:spLocks noChangeShapeType="1"/>
              </p:cNvSpPr>
              <p:nvPr/>
            </p:nvSpPr>
            <p:spPr bwMode="auto">
              <a:xfrm>
                <a:off x="2166" y="3683"/>
                <a:ext cx="246" cy="0"/>
              </a:xfrm>
              <a:prstGeom prst="line">
                <a:avLst/>
              </a:prstGeom>
              <a:noFill/>
              <a:ln w="9525">
                <a:solidFill>
                  <a:schemeClr val="bg2"/>
                </a:solidFill>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sp>
            <p:nvSpPr>
              <p:cNvPr id="64680" name="Line 182"/>
              <p:cNvSpPr>
                <a:spLocks noChangeShapeType="1"/>
              </p:cNvSpPr>
              <p:nvPr/>
            </p:nvSpPr>
            <p:spPr bwMode="auto">
              <a:xfrm>
                <a:off x="2166" y="3755"/>
                <a:ext cx="246" cy="0"/>
              </a:xfrm>
              <a:prstGeom prst="line">
                <a:avLst/>
              </a:prstGeom>
              <a:noFill/>
              <a:ln w="9525">
                <a:solidFill>
                  <a:schemeClr val="bg2"/>
                </a:solidFill>
                <a:prstDash val="dash"/>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sp>
            <p:nvSpPr>
              <p:cNvPr id="64681" name="Line 183"/>
              <p:cNvSpPr>
                <a:spLocks noChangeShapeType="1"/>
              </p:cNvSpPr>
              <p:nvPr/>
            </p:nvSpPr>
            <p:spPr bwMode="auto">
              <a:xfrm>
                <a:off x="2166" y="3829"/>
                <a:ext cx="246" cy="0"/>
              </a:xfrm>
              <a:prstGeom prst="line">
                <a:avLst/>
              </a:prstGeom>
              <a:noFill/>
              <a:ln w="9525">
                <a:solidFill>
                  <a:schemeClr val="bg2"/>
                </a:solidFill>
                <a:prstDash val="dash"/>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sp>
            <p:nvSpPr>
              <p:cNvPr id="64682" name="Rectangle 184"/>
              <p:cNvSpPr>
                <a:spLocks noChangeArrowheads="1"/>
              </p:cNvSpPr>
              <p:nvPr/>
            </p:nvSpPr>
            <p:spPr bwMode="auto">
              <a:xfrm>
                <a:off x="2180" y="3595"/>
                <a:ext cx="228" cy="82"/>
              </a:xfrm>
              <a:prstGeom prst="rect">
                <a:avLst/>
              </a:prstGeom>
              <a:no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grpSp>
        <p:grpSp>
          <p:nvGrpSpPr>
            <p:cNvPr id="7" name="Group 185"/>
            <p:cNvGrpSpPr>
              <a:grpSpLocks/>
            </p:cNvGrpSpPr>
            <p:nvPr/>
          </p:nvGrpSpPr>
          <p:grpSpPr bwMode="auto">
            <a:xfrm>
              <a:off x="10756359" y="5745163"/>
              <a:ext cx="661987" cy="574675"/>
              <a:chOff x="2408" y="3450"/>
              <a:chExt cx="417" cy="362"/>
            </a:xfrm>
          </p:grpSpPr>
          <p:sp>
            <p:nvSpPr>
              <p:cNvPr id="64669" name="AutoShape 186"/>
              <p:cNvSpPr>
                <a:spLocks noChangeArrowheads="1"/>
              </p:cNvSpPr>
              <p:nvPr/>
            </p:nvSpPr>
            <p:spPr bwMode="auto">
              <a:xfrm>
                <a:off x="2408" y="3450"/>
                <a:ext cx="417" cy="178"/>
              </a:xfrm>
              <a:prstGeom prst="roundRect">
                <a:avLst>
                  <a:gd name="adj" fmla="val 20611"/>
                </a:avLst>
              </a:prstGeom>
              <a:solidFill>
                <a:srgbClr val="405064"/>
              </a:solidFill>
              <a:ln w="9525">
                <a:no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70" name="AutoShape 187"/>
              <p:cNvSpPr>
                <a:spLocks noChangeArrowheads="1"/>
              </p:cNvSpPr>
              <p:nvPr/>
            </p:nvSpPr>
            <p:spPr bwMode="auto">
              <a:xfrm>
                <a:off x="2408" y="3535"/>
                <a:ext cx="417" cy="277"/>
              </a:xfrm>
              <a:prstGeom prst="roundRect">
                <a:avLst>
                  <a:gd name="adj" fmla="val 13060"/>
                </a:avLst>
              </a:prstGeom>
              <a:solidFill>
                <a:schemeClr val="bg1"/>
              </a:solidFill>
              <a:ln w="9525">
                <a:no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71" name="Rectangle 188"/>
              <p:cNvSpPr>
                <a:spLocks noChangeArrowheads="1"/>
              </p:cNvSpPr>
              <p:nvPr/>
            </p:nvSpPr>
            <p:spPr bwMode="auto">
              <a:xfrm>
                <a:off x="2408" y="3528"/>
                <a:ext cx="417" cy="100"/>
              </a:xfrm>
              <a:prstGeom prst="rect">
                <a:avLst/>
              </a:prstGeom>
              <a:solidFill>
                <a:schemeClr val="bg1"/>
              </a:solidFill>
              <a:ln w="9525">
                <a:noFill/>
                <a:miter lim="800000"/>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72" name="Line 189"/>
              <p:cNvSpPr>
                <a:spLocks noChangeShapeType="1"/>
              </p:cNvSpPr>
              <p:nvPr/>
            </p:nvSpPr>
            <p:spPr bwMode="auto">
              <a:xfrm>
                <a:off x="2408" y="3528"/>
                <a:ext cx="417" cy="0"/>
              </a:xfrm>
              <a:prstGeom prst="line">
                <a:avLst/>
              </a:prstGeom>
              <a:noFill/>
              <a:ln w="9525">
                <a:solidFill>
                  <a:schemeClr val="bg2"/>
                </a:solidFill>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sp>
            <p:nvSpPr>
              <p:cNvPr id="64673" name="Line 190"/>
              <p:cNvSpPr>
                <a:spLocks noChangeShapeType="1"/>
              </p:cNvSpPr>
              <p:nvPr/>
            </p:nvSpPr>
            <p:spPr bwMode="auto">
              <a:xfrm>
                <a:off x="2408" y="3602"/>
                <a:ext cx="417" cy="0"/>
              </a:xfrm>
              <a:prstGeom prst="line">
                <a:avLst/>
              </a:prstGeom>
              <a:noFill/>
              <a:ln w="9525">
                <a:solidFill>
                  <a:schemeClr val="bg2"/>
                </a:solidFill>
                <a:prstDash val="dash"/>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sp>
            <p:nvSpPr>
              <p:cNvPr id="64674" name="Line 191"/>
              <p:cNvSpPr>
                <a:spLocks noChangeShapeType="1"/>
              </p:cNvSpPr>
              <p:nvPr/>
            </p:nvSpPr>
            <p:spPr bwMode="auto">
              <a:xfrm>
                <a:off x="2408" y="3679"/>
                <a:ext cx="417" cy="0"/>
              </a:xfrm>
              <a:prstGeom prst="line">
                <a:avLst/>
              </a:prstGeom>
              <a:noFill/>
              <a:ln w="9525">
                <a:solidFill>
                  <a:schemeClr val="bg2"/>
                </a:solidFill>
                <a:prstDash val="dash"/>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grpSp>
        <p:sp>
          <p:nvSpPr>
            <p:cNvPr id="64649" name="Rectangle 192"/>
            <p:cNvSpPr>
              <a:spLocks noChangeArrowheads="1"/>
            </p:cNvSpPr>
            <p:nvPr/>
          </p:nvSpPr>
          <p:spPr bwMode="auto">
            <a:xfrm>
              <a:off x="10588084" y="5608638"/>
              <a:ext cx="441325" cy="122237"/>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800" dirty="0">
                  <a:solidFill>
                    <a:srgbClr val="000000"/>
                  </a:solidFill>
                  <a:latin typeface="+mj-lt"/>
                  <a:ea typeface="+mn-ea"/>
                  <a:cs typeface="Arial" charset="0"/>
                </a:rPr>
                <a:t>Metadata</a:t>
              </a:r>
            </a:p>
          </p:txBody>
        </p:sp>
        <p:sp>
          <p:nvSpPr>
            <p:cNvPr id="64650" name="Rectangle 193"/>
            <p:cNvSpPr>
              <a:spLocks noChangeArrowheads="1"/>
            </p:cNvSpPr>
            <p:nvPr/>
          </p:nvSpPr>
          <p:spPr bwMode="auto">
            <a:xfrm>
              <a:off x="10352407" y="5739268"/>
              <a:ext cx="307841" cy="129265"/>
            </a:xfrm>
            <a:prstGeom prst="rect">
              <a:avLst/>
            </a:prstGeom>
            <a:noFill/>
            <a:ln w="9525">
              <a:noFill/>
              <a:miter lim="800000"/>
              <a:headEnd/>
              <a:tailEnd/>
            </a:ln>
          </p:spPr>
          <p:txBody>
            <a:bodyPr wrap="none" lIns="18288" tIns="18288" rIns="18288" bIns="18288" anchor="ctr">
              <a:spAutoFit/>
            </a:bodyPr>
            <a:lstStyle/>
            <a:p>
              <a:pPr algn="ctr" defTabSz="914400">
                <a:buClr>
                  <a:srgbClr val="2C548C"/>
                </a:buClr>
                <a:buFont typeface="Times"/>
                <a:buNone/>
              </a:pPr>
              <a:r>
                <a:rPr lang="en-US" sz="600" dirty="0">
                  <a:solidFill>
                    <a:srgbClr val="FFFFFF"/>
                  </a:solidFill>
                  <a:latin typeface="+mj-lt"/>
                  <a:ea typeface="+mn-ea"/>
                  <a:cs typeface="Arial" charset="0"/>
                </a:rPr>
                <a:t>Content</a:t>
              </a:r>
            </a:p>
          </p:txBody>
        </p:sp>
        <p:sp>
          <p:nvSpPr>
            <p:cNvPr id="64651" name="Rectangle 194"/>
            <p:cNvSpPr>
              <a:spLocks noChangeArrowheads="1"/>
            </p:cNvSpPr>
            <p:nvPr/>
          </p:nvSpPr>
          <p:spPr bwMode="auto">
            <a:xfrm>
              <a:off x="10330909" y="5867400"/>
              <a:ext cx="346075" cy="230830"/>
            </a:xfrm>
            <a:prstGeom prst="rect">
              <a:avLst/>
            </a:prstGeom>
            <a:noFill/>
            <a:ln w="9525">
              <a:noFill/>
              <a:miter lim="800000"/>
              <a:headEnd/>
              <a:tailEnd/>
            </a:ln>
          </p:spPr>
          <p:txBody>
            <a:bodyPr lIns="0" tIns="18288" rIns="0" bIns="18288">
              <a:spAutoFit/>
            </a:bodyPr>
            <a:lstStyle/>
            <a:p>
              <a:pPr algn="ctr" defTabSz="914400">
                <a:lnSpc>
                  <a:spcPct val="90000"/>
                </a:lnSpc>
                <a:buClr>
                  <a:srgbClr val="2C548C"/>
                </a:buClr>
                <a:buFont typeface="Times"/>
                <a:buNone/>
              </a:pPr>
              <a:r>
                <a:rPr lang="en-US" sz="700" dirty="0">
                  <a:solidFill>
                    <a:srgbClr val="000000"/>
                  </a:solidFill>
                  <a:latin typeface="+mj-lt"/>
                  <a:ea typeface="+mn-ea"/>
                  <a:cs typeface="Arial" charset="0"/>
                </a:rPr>
                <a:t>History</a:t>
              </a:r>
            </a:p>
            <a:p>
              <a:pPr algn="ctr" defTabSz="914400">
                <a:lnSpc>
                  <a:spcPct val="90000"/>
                </a:lnSpc>
                <a:buClr>
                  <a:srgbClr val="2C548C"/>
                </a:buClr>
                <a:buFont typeface="Times"/>
                <a:buNone/>
              </a:pPr>
              <a:r>
                <a:rPr lang="en-US" sz="700" dirty="0">
                  <a:solidFill>
                    <a:srgbClr val="000000"/>
                  </a:solidFill>
                  <a:latin typeface="+mj-lt"/>
                  <a:ea typeface="+mn-ea"/>
                  <a:cs typeface="Arial" charset="0"/>
                </a:rPr>
                <a:t>Lineage</a:t>
              </a:r>
            </a:p>
          </p:txBody>
        </p:sp>
        <p:sp>
          <p:nvSpPr>
            <p:cNvPr id="64652" name="Rectangle 195"/>
            <p:cNvSpPr>
              <a:spLocks noChangeArrowheads="1"/>
            </p:cNvSpPr>
            <p:nvPr/>
          </p:nvSpPr>
          <p:spPr bwMode="auto">
            <a:xfrm>
              <a:off x="10801200" y="5732367"/>
              <a:ext cx="569130" cy="144654"/>
            </a:xfrm>
            <a:prstGeom prst="rect">
              <a:avLst/>
            </a:prstGeom>
            <a:noFill/>
            <a:ln w="9525">
              <a:noFill/>
              <a:miter lim="800000"/>
              <a:headEnd/>
              <a:tailEnd/>
            </a:ln>
          </p:spPr>
          <p:txBody>
            <a:bodyPr wrap="none" lIns="18288" tIns="18288" rIns="18288" bIns="18288" anchor="ctr">
              <a:spAutoFit/>
            </a:bodyPr>
            <a:lstStyle/>
            <a:p>
              <a:pPr algn="ctr" defTabSz="914400">
                <a:buClr>
                  <a:srgbClr val="2C548C"/>
                </a:buClr>
                <a:buFont typeface="Times"/>
                <a:buNone/>
              </a:pPr>
              <a:r>
                <a:rPr lang="en-US" sz="700" dirty="0">
                  <a:solidFill>
                    <a:srgbClr val="FFFFFF"/>
                  </a:solidFill>
                  <a:latin typeface="+mj-lt"/>
                  <a:ea typeface="+mn-ea"/>
                  <a:cs typeface="Arial" charset="0"/>
                </a:rPr>
                <a:t>Configuration</a:t>
              </a:r>
            </a:p>
          </p:txBody>
        </p:sp>
        <p:sp>
          <p:nvSpPr>
            <p:cNvPr id="64653" name="Rectangle 196"/>
            <p:cNvSpPr>
              <a:spLocks noChangeArrowheads="1"/>
            </p:cNvSpPr>
            <p:nvPr/>
          </p:nvSpPr>
          <p:spPr bwMode="auto">
            <a:xfrm>
              <a:off x="10786521" y="5875333"/>
              <a:ext cx="593725" cy="424729"/>
            </a:xfrm>
            <a:prstGeom prst="rect">
              <a:avLst/>
            </a:prstGeom>
            <a:noFill/>
            <a:ln w="9525">
              <a:noFill/>
              <a:miter lim="800000"/>
              <a:headEnd/>
              <a:tailEnd/>
            </a:ln>
          </p:spPr>
          <p:txBody>
            <a:bodyPr lIns="0" tIns="18288" rIns="0" bIns="18288">
              <a:spAutoFit/>
            </a:bodyPr>
            <a:lstStyle/>
            <a:p>
              <a:pPr algn="ctr" defTabSz="914400">
                <a:lnSpc>
                  <a:spcPct val="90000"/>
                </a:lnSpc>
                <a:buClr>
                  <a:srgbClr val="2C548C"/>
                </a:buClr>
                <a:buFont typeface="Times"/>
                <a:buNone/>
              </a:pPr>
              <a:r>
                <a:rPr lang="en-US" sz="700" dirty="0">
                  <a:solidFill>
                    <a:srgbClr val="000000"/>
                  </a:solidFill>
                  <a:latin typeface="+mj-lt"/>
                  <a:ea typeface="+mn-ea"/>
                  <a:cs typeface="Arial" charset="0"/>
                </a:rPr>
                <a:t>Match</a:t>
              </a:r>
            </a:p>
            <a:p>
              <a:pPr algn="ctr" defTabSz="914400">
                <a:lnSpc>
                  <a:spcPct val="90000"/>
                </a:lnSpc>
                <a:buClr>
                  <a:srgbClr val="2C548C"/>
                </a:buClr>
                <a:buFont typeface="Times"/>
                <a:buNone/>
              </a:pPr>
              <a:r>
                <a:rPr lang="en-US" sz="700" dirty="0">
                  <a:solidFill>
                    <a:srgbClr val="000000"/>
                  </a:solidFill>
                  <a:latin typeface="+mj-lt"/>
                  <a:ea typeface="+mn-ea"/>
                  <a:cs typeface="Arial" charset="0"/>
                </a:rPr>
                <a:t>Survivorship</a:t>
              </a:r>
            </a:p>
            <a:p>
              <a:pPr algn="ctr" defTabSz="914400">
                <a:lnSpc>
                  <a:spcPct val="90000"/>
                </a:lnSpc>
                <a:buClr>
                  <a:srgbClr val="2C548C"/>
                </a:buClr>
                <a:buFont typeface="Times"/>
                <a:buNone/>
              </a:pPr>
              <a:r>
                <a:rPr lang="en-US" sz="700" dirty="0">
                  <a:solidFill>
                    <a:srgbClr val="000000"/>
                  </a:solidFill>
                  <a:latin typeface="+mj-lt"/>
                  <a:ea typeface="+mn-ea"/>
                  <a:cs typeface="Arial" charset="0"/>
                </a:rPr>
                <a:t>Validation Rules</a:t>
              </a:r>
            </a:p>
          </p:txBody>
        </p:sp>
        <p:sp>
          <p:nvSpPr>
            <p:cNvPr id="64654" name="AutoShape 197"/>
            <p:cNvSpPr>
              <a:spLocks noChangeArrowheads="1"/>
            </p:cNvSpPr>
            <p:nvPr/>
          </p:nvSpPr>
          <p:spPr bwMode="auto">
            <a:xfrm>
              <a:off x="10756359" y="5745163"/>
              <a:ext cx="661987" cy="574675"/>
            </a:xfrm>
            <a:prstGeom prst="roundRect">
              <a:avLst>
                <a:gd name="adj" fmla="val 9310"/>
              </a:avLst>
            </a:prstGeom>
            <a:noFill/>
            <a:ln w="9525">
              <a:solidFill>
                <a:schemeClr val="bg2"/>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55" name="Rectangle 198"/>
            <p:cNvSpPr>
              <a:spLocks noChangeArrowheads="1"/>
            </p:cNvSpPr>
            <p:nvPr/>
          </p:nvSpPr>
          <p:spPr bwMode="auto">
            <a:xfrm>
              <a:off x="9241808" y="5633602"/>
              <a:ext cx="508151" cy="123110"/>
            </a:xfrm>
            <a:prstGeom prst="rect">
              <a:avLst/>
            </a:prstGeom>
            <a:noFill/>
            <a:ln w="9525">
              <a:noFill/>
              <a:miter lim="800000"/>
              <a:headEnd/>
              <a:tailEnd/>
            </a:ln>
          </p:spPr>
          <p:txBody>
            <a:bodyPr wrap="none" lIns="0" tIns="0" rIns="0" bIns="0" anchor="ctr">
              <a:spAutoFit/>
            </a:bodyPr>
            <a:lstStyle/>
            <a:p>
              <a:pPr algn="ctr" defTabSz="914400">
                <a:spcBef>
                  <a:spcPct val="20000"/>
                </a:spcBef>
                <a:buClr>
                  <a:srgbClr val="2C548C"/>
                </a:buClr>
                <a:buFont typeface="Times"/>
                <a:buNone/>
              </a:pPr>
              <a:r>
                <a:rPr lang="en-US" sz="800" dirty="0">
                  <a:solidFill>
                    <a:srgbClr val="000000"/>
                  </a:solidFill>
                  <a:latin typeface="+mj-lt"/>
                  <a:ea typeface="+mn-ea"/>
                  <a:cs typeface="Arial" charset="0"/>
                </a:rPr>
                <a:t>Multi-Entity</a:t>
              </a:r>
            </a:p>
          </p:txBody>
        </p:sp>
        <p:sp>
          <p:nvSpPr>
            <p:cNvPr id="64656" name="Rectangle 199"/>
            <p:cNvSpPr>
              <a:spLocks noChangeArrowheads="1"/>
            </p:cNvSpPr>
            <p:nvPr/>
          </p:nvSpPr>
          <p:spPr bwMode="auto">
            <a:xfrm>
              <a:off x="8895809" y="6167438"/>
              <a:ext cx="439737" cy="119062"/>
            </a:xfrm>
            <a:prstGeom prst="rect">
              <a:avLst/>
            </a:prstGeom>
            <a:noFill/>
            <a:ln w="9525">
              <a:noFill/>
              <a:miter lim="800000"/>
              <a:headEnd/>
              <a:tailEnd/>
            </a:ln>
          </p:spPr>
          <p:txBody>
            <a:bodyPr wrap="none" lIns="0" tIns="0" rIns="0" bIns="0"/>
            <a:lstStyle/>
            <a:p>
              <a:pPr algn="ctr" defTabSz="914400">
                <a:spcBef>
                  <a:spcPct val="50000"/>
                </a:spcBef>
              </a:pPr>
              <a:r>
                <a:rPr lang="en-US" sz="800" dirty="0" smtClean="0">
                  <a:solidFill>
                    <a:srgbClr val="000000"/>
                  </a:solidFill>
                  <a:latin typeface="+mj-lt"/>
                  <a:ea typeface="+mn-ea"/>
                  <a:cs typeface="Arial" charset="0"/>
                </a:rPr>
                <a:t>Party</a:t>
              </a:r>
              <a:endParaRPr lang="en-US" sz="800" dirty="0">
                <a:solidFill>
                  <a:srgbClr val="000000"/>
                </a:solidFill>
                <a:latin typeface="+mj-lt"/>
                <a:ea typeface="+mn-ea"/>
                <a:cs typeface="Arial" charset="0"/>
              </a:endParaRPr>
            </a:p>
          </p:txBody>
        </p:sp>
        <p:sp>
          <p:nvSpPr>
            <p:cNvPr id="64657" name="Rectangle 200"/>
            <p:cNvSpPr>
              <a:spLocks noChangeArrowheads="1"/>
            </p:cNvSpPr>
            <p:nvPr/>
          </p:nvSpPr>
          <p:spPr bwMode="auto">
            <a:xfrm>
              <a:off x="9664159" y="6167438"/>
              <a:ext cx="350837" cy="119062"/>
            </a:xfrm>
            <a:prstGeom prst="rect">
              <a:avLst/>
            </a:prstGeom>
            <a:noFill/>
            <a:ln w="9525">
              <a:noFill/>
              <a:miter lim="800000"/>
              <a:headEnd/>
              <a:tailEnd/>
            </a:ln>
          </p:spPr>
          <p:txBody>
            <a:bodyPr wrap="none" lIns="0" tIns="0" rIns="0" bIns="0"/>
            <a:lstStyle/>
            <a:p>
              <a:pPr algn="ctr" defTabSz="914400">
                <a:spcBef>
                  <a:spcPct val="50000"/>
                </a:spcBef>
              </a:pPr>
              <a:r>
                <a:rPr lang="en-US" sz="800" dirty="0">
                  <a:solidFill>
                    <a:srgbClr val="000000"/>
                  </a:solidFill>
                  <a:latin typeface="+mj-lt"/>
                  <a:ea typeface="+mn-ea"/>
                  <a:cs typeface="Arial" charset="0"/>
                </a:rPr>
                <a:t>Product</a:t>
              </a:r>
            </a:p>
          </p:txBody>
        </p:sp>
        <p:sp>
          <p:nvSpPr>
            <p:cNvPr id="64658" name="Line 201"/>
            <p:cNvSpPr>
              <a:spLocks noChangeShapeType="1"/>
            </p:cNvSpPr>
            <p:nvPr/>
          </p:nvSpPr>
          <p:spPr bwMode="auto">
            <a:xfrm flipV="1">
              <a:off x="9695909" y="5900738"/>
              <a:ext cx="93662" cy="85725"/>
            </a:xfrm>
            <a:prstGeom prst="line">
              <a:avLst/>
            </a:prstGeom>
            <a:noFill/>
            <a:ln w="9525">
              <a:solidFill>
                <a:srgbClr val="405064"/>
              </a:solidFill>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pic>
          <p:nvPicPr>
            <p:cNvPr id="64659" name="Picture 202" descr="Package-128"/>
            <p:cNvPicPr>
              <a:picLocks noChangeAspect="1" noChangeArrowheads="1"/>
            </p:cNvPicPr>
            <p:nvPr/>
          </p:nvPicPr>
          <p:blipFill>
            <a:blip r:embed="rId21" cstate="print"/>
            <a:srcRect/>
            <a:stretch>
              <a:fillRect/>
            </a:stretch>
          </p:blipFill>
          <p:spPr bwMode="auto">
            <a:xfrm>
              <a:off x="9576846" y="5934075"/>
              <a:ext cx="182563" cy="182563"/>
            </a:xfrm>
            <a:prstGeom prst="rect">
              <a:avLst/>
            </a:prstGeom>
            <a:noFill/>
            <a:ln w="9525">
              <a:noFill/>
              <a:miter lim="800000"/>
              <a:headEnd/>
              <a:tailEnd/>
            </a:ln>
          </p:spPr>
        </p:pic>
        <p:sp>
          <p:nvSpPr>
            <p:cNvPr id="64660" name="Line 203"/>
            <p:cNvSpPr>
              <a:spLocks noChangeShapeType="1"/>
            </p:cNvSpPr>
            <p:nvPr/>
          </p:nvSpPr>
          <p:spPr bwMode="auto">
            <a:xfrm flipH="1">
              <a:off x="8998996" y="5949950"/>
              <a:ext cx="90488" cy="90488"/>
            </a:xfrm>
            <a:prstGeom prst="line">
              <a:avLst/>
            </a:prstGeom>
            <a:noFill/>
            <a:ln w="9525">
              <a:solidFill>
                <a:srgbClr val="405064"/>
              </a:solidFill>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pic>
          <p:nvPicPr>
            <p:cNvPr id="64661" name="Picture 204" descr="j0434847"/>
            <p:cNvPicPr>
              <a:picLocks noChangeAspect="1" noChangeArrowheads="1"/>
            </p:cNvPicPr>
            <p:nvPr/>
          </p:nvPicPr>
          <p:blipFill>
            <a:blip r:embed="rId22" cstate="print"/>
            <a:srcRect/>
            <a:stretch>
              <a:fillRect/>
            </a:stretch>
          </p:blipFill>
          <p:spPr bwMode="auto">
            <a:xfrm>
              <a:off x="8843421" y="5961063"/>
              <a:ext cx="182563" cy="179387"/>
            </a:xfrm>
            <a:prstGeom prst="rect">
              <a:avLst/>
            </a:prstGeom>
            <a:noFill/>
            <a:ln w="6350">
              <a:noFill/>
              <a:miter lim="800000"/>
              <a:headEnd/>
              <a:tailEnd/>
            </a:ln>
          </p:spPr>
        </p:pic>
        <p:pic>
          <p:nvPicPr>
            <p:cNvPr id="64662" name="Picture 205" descr="j0434847"/>
            <p:cNvPicPr>
              <a:picLocks noChangeAspect="1" noChangeArrowheads="1"/>
            </p:cNvPicPr>
            <p:nvPr/>
          </p:nvPicPr>
          <p:blipFill>
            <a:blip r:embed="rId22" cstate="print"/>
            <a:srcRect/>
            <a:stretch>
              <a:fillRect/>
            </a:stretch>
          </p:blipFill>
          <p:spPr bwMode="auto">
            <a:xfrm>
              <a:off x="9224421" y="5973763"/>
              <a:ext cx="182563" cy="179387"/>
            </a:xfrm>
            <a:prstGeom prst="rect">
              <a:avLst/>
            </a:prstGeom>
            <a:noFill/>
            <a:ln w="6350">
              <a:noFill/>
              <a:miter lim="800000"/>
              <a:headEnd/>
              <a:tailEnd/>
            </a:ln>
          </p:spPr>
        </p:pic>
        <p:pic>
          <p:nvPicPr>
            <p:cNvPr id="64663" name="Picture 206" descr="Business Man Blue_128"/>
            <p:cNvPicPr>
              <a:picLocks noChangeAspect="1" noChangeArrowheads="1"/>
            </p:cNvPicPr>
            <p:nvPr/>
          </p:nvPicPr>
          <p:blipFill>
            <a:blip r:embed="rId23" cstate="print"/>
            <a:srcRect/>
            <a:stretch>
              <a:fillRect/>
            </a:stretch>
          </p:blipFill>
          <p:spPr bwMode="auto">
            <a:xfrm>
              <a:off x="9024396" y="5737225"/>
              <a:ext cx="238125" cy="238125"/>
            </a:xfrm>
            <a:prstGeom prst="rect">
              <a:avLst/>
            </a:prstGeom>
            <a:noFill/>
            <a:ln w="9525">
              <a:noFill/>
              <a:miter lim="800000"/>
              <a:headEnd/>
              <a:tailEnd/>
            </a:ln>
          </p:spPr>
        </p:pic>
        <p:sp>
          <p:nvSpPr>
            <p:cNvPr id="64664" name="Line 207"/>
            <p:cNvSpPr>
              <a:spLocks noChangeShapeType="1"/>
            </p:cNvSpPr>
            <p:nvPr/>
          </p:nvSpPr>
          <p:spPr bwMode="auto">
            <a:xfrm flipH="1" flipV="1">
              <a:off x="9151396" y="5930900"/>
              <a:ext cx="90488" cy="90488"/>
            </a:xfrm>
            <a:prstGeom prst="line">
              <a:avLst/>
            </a:prstGeom>
            <a:noFill/>
            <a:ln w="9525">
              <a:solidFill>
                <a:srgbClr val="405064"/>
              </a:solidFill>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sp>
          <p:nvSpPr>
            <p:cNvPr id="64665" name="Line 208"/>
            <p:cNvSpPr>
              <a:spLocks noChangeShapeType="1"/>
            </p:cNvSpPr>
            <p:nvPr/>
          </p:nvSpPr>
          <p:spPr bwMode="auto">
            <a:xfrm flipH="1" flipV="1">
              <a:off x="9894346" y="5902325"/>
              <a:ext cx="90488" cy="90488"/>
            </a:xfrm>
            <a:prstGeom prst="line">
              <a:avLst/>
            </a:prstGeom>
            <a:noFill/>
            <a:ln w="9525">
              <a:solidFill>
                <a:srgbClr val="405064"/>
              </a:solidFill>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pic>
          <p:nvPicPr>
            <p:cNvPr id="64666" name="Picture 209" descr="product_128"/>
            <p:cNvPicPr>
              <a:picLocks noChangeAspect="1" noChangeArrowheads="1"/>
            </p:cNvPicPr>
            <p:nvPr/>
          </p:nvPicPr>
          <p:blipFill>
            <a:blip r:embed="rId24" cstate="print"/>
            <a:srcRect/>
            <a:stretch>
              <a:fillRect/>
            </a:stretch>
          </p:blipFill>
          <p:spPr bwMode="auto">
            <a:xfrm>
              <a:off x="9721309" y="5737225"/>
              <a:ext cx="265112" cy="263525"/>
            </a:xfrm>
            <a:prstGeom prst="rect">
              <a:avLst/>
            </a:prstGeom>
            <a:noFill/>
            <a:ln w="9525">
              <a:noFill/>
              <a:miter lim="800000"/>
              <a:headEnd/>
              <a:tailEnd/>
            </a:ln>
          </p:spPr>
        </p:pic>
        <p:pic>
          <p:nvPicPr>
            <p:cNvPr id="64667" name="Picture 210" descr="Package-128"/>
            <p:cNvPicPr>
              <a:picLocks noChangeAspect="1" noChangeArrowheads="1"/>
            </p:cNvPicPr>
            <p:nvPr/>
          </p:nvPicPr>
          <p:blipFill>
            <a:blip r:embed="rId21" cstate="print"/>
            <a:srcRect/>
            <a:stretch>
              <a:fillRect/>
            </a:stretch>
          </p:blipFill>
          <p:spPr bwMode="auto">
            <a:xfrm>
              <a:off x="9929271" y="5937250"/>
              <a:ext cx="182563" cy="182563"/>
            </a:xfrm>
            <a:prstGeom prst="rect">
              <a:avLst/>
            </a:prstGeom>
            <a:noFill/>
            <a:ln w="9525">
              <a:noFill/>
              <a:miter lim="800000"/>
              <a:headEnd/>
              <a:tailEnd/>
            </a:ln>
          </p:spPr>
        </p:pic>
        <p:sp>
          <p:nvSpPr>
            <p:cNvPr id="64668" name="Line 211"/>
            <p:cNvSpPr>
              <a:spLocks noChangeShapeType="1"/>
            </p:cNvSpPr>
            <p:nvPr/>
          </p:nvSpPr>
          <p:spPr bwMode="auto">
            <a:xfrm>
              <a:off x="9287921" y="5857875"/>
              <a:ext cx="385763" cy="0"/>
            </a:xfrm>
            <a:prstGeom prst="line">
              <a:avLst/>
            </a:prstGeom>
            <a:noFill/>
            <a:ln w="15875">
              <a:solidFill>
                <a:schemeClr val="tx1"/>
              </a:solidFill>
              <a:round/>
              <a:headEnd type="triangle" w="med" len="med"/>
              <a:tailEnd type="triangle" w="med" len="med"/>
            </a:ln>
          </p:spPr>
          <p:txBody>
            <a:bodyPr wrap="none" anchor="ctr"/>
            <a:lstStyle/>
            <a:p>
              <a:pPr algn="ctr" defTabSz="914400"/>
              <a:endParaRPr lang="en-US" sz="2600" dirty="0">
                <a:solidFill>
                  <a:srgbClr val="000000"/>
                </a:solidFill>
                <a:latin typeface="+mj-lt"/>
                <a:ea typeface="+mn-ea"/>
                <a:cs typeface="Arial" charset="0"/>
              </a:endParaRPr>
            </a:p>
          </p:txBody>
        </p:sp>
      </p:grpSp>
      <p:grpSp>
        <p:nvGrpSpPr>
          <p:cNvPr id="8" name="Group 189"/>
          <p:cNvGrpSpPr>
            <a:grpSpLocks/>
          </p:cNvGrpSpPr>
          <p:nvPr/>
        </p:nvGrpSpPr>
        <p:grpSpPr bwMode="auto">
          <a:xfrm>
            <a:off x="2820988" y="4545013"/>
            <a:ext cx="3509962" cy="593725"/>
            <a:chOff x="8467184" y="4989513"/>
            <a:chExt cx="3509962" cy="593725"/>
          </a:xfrm>
        </p:grpSpPr>
        <p:sp>
          <p:nvSpPr>
            <p:cNvPr id="64638" name="AutoShape 144"/>
            <p:cNvSpPr>
              <a:spLocks noChangeArrowheads="1"/>
            </p:cNvSpPr>
            <p:nvPr/>
          </p:nvSpPr>
          <p:spPr bwMode="auto">
            <a:xfrm>
              <a:off x="8467184" y="4989513"/>
              <a:ext cx="3509962" cy="593725"/>
            </a:xfrm>
            <a:prstGeom prst="roundRect">
              <a:avLst>
                <a:gd name="adj" fmla="val 11231"/>
              </a:avLst>
            </a:prstGeom>
            <a:gradFill rotWithShape="0">
              <a:gsLst>
                <a:gs pos="0">
                  <a:srgbClr val="96BEDA"/>
                </a:gs>
                <a:gs pos="50000">
                  <a:srgbClr val="EFF5F9"/>
                </a:gs>
                <a:gs pos="100000">
                  <a:srgbClr val="96BEDA"/>
                </a:gs>
              </a:gsLst>
              <a:lin ang="0" scaled="1"/>
            </a:gradFill>
            <a:ln w="12700">
              <a:solidFill>
                <a:srgbClr val="4F6274"/>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39" name="Rectangle 212"/>
            <p:cNvSpPr>
              <a:spLocks noChangeArrowheads="1"/>
            </p:cNvSpPr>
            <p:nvPr/>
          </p:nvSpPr>
          <p:spPr bwMode="auto">
            <a:xfrm>
              <a:off x="8740730" y="5440363"/>
              <a:ext cx="718145" cy="104644"/>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Standardization</a:t>
              </a:r>
            </a:p>
          </p:txBody>
        </p:sp>
        <p:sp>
          <p:nvSpPr>
            <p:cNvPr id="64640" name="Rectangle 213"/>
            <p:cNvSpPr>
              <a:spLocks noChangeArrowheads="1"/>
            </p:cNvSpPr>
            <p:nvPr/>
          </p:nvSpPr>
          <p:spPr bwMode="auto">
            <a:xfrm>
              <a:off x="9791159" y="5337175"/>
              <a:ext cx="752475" cy="209288"/>
            </a:xfrm>
            <a:prstGeom prst="rect">
              <a:avLst/>
            </a:prstGeom>
            <a:noFill/>
            <a:ln w="9525">
              <a:noFill/>
              <a:miter lim="800000"/>
              <a:headEnd/>
              <a:tailEnd/>
            </a:ln>
          </p:spPr>
          <p:txBody>
            <a:bodyPr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Data Transformation</a:t>
              </a:r>
            </a:p>
          </p:txBody>
        </p:sp>
        <p:sp>
          <p:nvSpPr>
            <p:cNvPr id="64641" name="Rectangle 214"/>
            <p:cNvSpPr>
              <a:spLocks noChangeArrowheads="1"/>
            </p:cNvSpPr>
            <p:nvPr/>
          </p:nvSpPr>
          <p:spPr bwMode="auto">
            <a:xfrm>
              <a:off x="10988650" y="5233988"/>
              <a:ext cx="549830" cy="313932"/>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Open </a:t>
              </a:r>
              <a:br>
                <a:rPr lang="en-US" sz="800" dirty="0">
                  <a:solidFill>
                    <a:srgbClr val="000000"/>
                  </a:solidFill>
                  <a:latin typeface="+mj-lt"/>
                  <a:ea typeface="+mn-ea"/>
                  <a:cs typeface="Arial" charset="0"/>
                </a:rPr>
              </a:br>
              <a:r>
                <a:rPr lang="en-US" sz="800" dirty="0">
                  <a:solidFill>
                    <a:srgbClr val="000000"/>
                  </a:solidFill>
                  <a:latin typeface="+mj-lt"/>
                  <a:ea typeface="+mn-ea"/>
                  <a:cs typeface="Arial" charset="0"/>
                </a:rPr>
                <a:t>Cleanse </a:t>
              </a:r>
              <a:br>
                <a:rPr lang="en-US" sz="800" dirty="0">
                  <a:solidFill>
                    <a:srgbClr val="000000"/>
                  </a:solidFill>
                  <a:latin typeface="+mj-lt"/>
                  <a:ea typeface="+mn-ea"/>
                  <a:cs typeface="Arial" charset="0"/>
                </a:rPr>
              </a:br>
              <a:r>
                <a:rPr lang="en-US" sz="800" dirty="0">
                  <a:solidFill>
                    <a:srgbClr val="000000"/>
                  </a:solidFill>
                  <a:latin typeface="+mj-lt"/>
                  <a:ea typeface="+mn-ea"/>
                  <a:cs typeface="Arial" charset="0"/>
                </a:rPr>
                <a:t>Architecture</a:t>
              </a:r>
            </a:p>
          </p:txBody>
        </p:sp>
        <p:pic>
          <p:nvPicPr>
            <p:cNvPr id="64642" name="Picture 215" descr="Contacts_128"/>
            <p:cNvPicPr>
              <a:picLocks noChangeAspect="1" noChangeArrowheads="1"/>
            </p:cNvPicPr>
            <p:nvPr/>
          </p:nvPicPr>
          <p:blipFill>
            <a:blip r:embed="rId25" cstate="print"/>
            <a:srcRect t="16315" b="12376"/>
            <a:stretch>
              <a:fillRect/>
            </a:stretch>
          </p:blipFill>
          <p:spPr bwMode="auto">
            <a:xfrm>
              <a:off x="8864059" y="5041900"/>
              <a:ext cx="511175" cy="366713"/>
            </a:xfrm>
            <a:prstGeom prst="rect">
              <a:avLst/>
            </a:prstGeom>
            <a:noFill/>
            <a:ln w="9525">
              <a:noFill/>
              <a:miter lim="800000"/>
              <a:headEnd/>
              <a:tailEnd/>
            </a:ln>
          </p:spPr>
        </p:pic>
        <p:pic>
          <p:nvPicPr>
            <p:cNvPr id="64643" name="Picture 216" descr="data_replace"/>
            <p:cNvPicPr>
              <a:picLocks noChangeAspect="1" noChangeArrowheads="1"/>
            </p:cNvPicPr>
            <p:nvPr/>
          </p:nvPicPr>
          <p:blipFill>
            <a:blip r:embed="rId26" cstate="print"/>
            <a:srcRect/>
            <a:stretch>
              <a:fillRect/>
            </a:stretch>
          </p:blipFill>
          <p:spPr bwMode="auto">
            <a:xfrm>
              <a:off x="10072146" y="5060950"/>
              <a:ext cx="365125" cy="365125"/>
            </a:xfrm>
            <a:prstGeom prst="rect">
              <a:avLst/>
            </a:prstGeom>
            <a:noFill/>
            <a:ln w="9525">
              <a:noFill/>
              <a:miter lim="800000"/>
              <a:headEnd/>
              <a:tailEnd/>
            </a:ln>
          </p:spPr>
        </p:pic>
        <p:pic>
          <p:nvPicPr>
            <p:cNvPr id="64644" name="Picture 217" descr="funnel_up"/>
            <p:cNvPicPr>
              <a:picLocks noChangeAspect="1" noChangeArrowheads="1"/>
            </p:cNvPicPr>
            <p:nvPr/>
          </p:nvPicPr>
          <p:blipFill>
            <a:blip r:embed="rId27" cstate="print"/>
            <a:srcRect/>
            <a:stretch>
              <a:fillRect/>
            </a:stretch>
          </p:blipFill>
          <p:spPr bwMode="auto">
            <a:xfrm>
              <a:off x="11292934" y="5084763"/>
              <a:ext cx="347662" cy="347662"/>
            </a:xfrm>
            <a:prstGeom prst="rect">
              <a:avLst/>
            </a:prstGeom>
            <a:noFill/>
            <a:ln w="9525">
              <a:noFill/>
              <a:miter lim="800000"/>
              <a:headEnd/>
              <a:tailEnd/>
            </a:ln>
          </p:spPr>
        </p:pic>
      </p:grpSp>
      <p:grpSp>
        <p:nvGrpSpPr>
          <p:cNvPr id="9" name="Group 182"/>
          <p:cNvGrpSpPr>
            <a:grpSpLocks/>
          </p:cNvGrpSpPr>
          <p:nvPr/>
        </p:nvGrpSpPr>
        <p:grpSpPr bwMode="auto">
          <a:xfrm>
            <a:off x="2809875" y="2087563"/>
            <a:ext cx="3509963" cy="376237"/>
            <a:chOff x="8467184" y="2532063"/>
            <a:chExt cx="3509962" cy="376237"/>
          </a:xfrm>
        </p:grpSpPr>
        <p:sp>
          <p:nvSpPr>
            <p:cNvPr id="64629" name="AutoShape 133"/>
            <p:cNvSpPr>
              <a:spLocks noChangeArrowheads="1"/>
            </p:cNvSpPr>
            <p:nvPr/>
          </p:nvSpPr>
          <p:spPr bwMode="auto">
            <a:xfrm>
              <a:off x="8467184" y="2532063"/>
              <a:ext cx="3509962" cy="376237"/>
            </a:xfrm>
            <a:prstGeom prst="roundRect">
              <a:avLst>
                <a:gd name="adj" fmla="val 16667"/>
              </a:avLst>
            </a:prstGeom>
            <a:gradFill rotWithShape="0">
              <a:gsLst>
                <a:gs pos="0">
                  <a:srgbClr val="85B76F"/>
                </a:gs>
                <a:gs pos="50000">
                  <a:srgbClr val="EEF5EB"/>
                </a:gs>
                <a:gs pos="100000">
                  <a:srgbClr val="85B76F"/>
                </a:gs>
              </a:gsLst>
              <a:lin ang="0" scaled="1"/>
            </a:gradFill>
            <a:ln w="12700">
              <a:solidFill>
                <a:srgbClr val="4F6274">
                  <a:alpha val="94901"/>
                </a:srgbClr>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30" name="Rectangle 136"/>
            <p:cNvSpPr>
              <a:spLocks noChangeArrowheads="1"/>
            </p:cNvSpPr>
            <p:nvPr/>
          </p:nvSpPr>
          <p:spPr bwMode="auto">
            <a:xfrm>
              <a:off x="9767689" y="2767013"/>
              <a:ext cx="421590" cy="104644"/>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Workflow</a:t>
              </a:r>
            </a:p>
          </p:txBody>
        </p:sp>
        <p:sp>
          <p:nvSpPr>
            <p:cNvPr id="64631" name="Rectangle 137"/>
            <p:cNvSpPr>
              <a:spLocks noChangeArrowheads="1"/>
            </p:cNvSpPr>
            <p:nvPr/>
          </p:nvSpPr>
          <p:spPr bwMode="auto">
            <a:xfrm>
              <a:off x="10756359" y="2767013"/>
              <a:ext cx="609600" cy="104644"/>
            </a:xfrm>
            <a:prstGeom prst="rect">
              <a:avLst/>
            </a:prstGeom>
            <a:noFill/>
            <a:ln w="9525">
              <a:noFill/>
              <a:miter lim="800000"/>
              <a:headEnd/>
              <a:tailEnd/>
            </a:ln>
          </p:spPr>
          <p:txBody>
            <a:bodyPr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State Mgmt.</a:t>
              </a:r>
            </a:p>
          </p:txBody>
        </p:sp>
        <p:pic>
          <p:nvPicPr>
            <p:cNvPr id="64632" name="Picture 142" descr="visio process chart 2"/>
            <p:cNvPicPr>
              <a:picLocks noChangeAspect="1" noChangeArrowheads="1"/>
            </p:cNvPicPr>
            <p:nvPr/>
          </p:nvPicPr>
          <p:blipFill>
            <a:blip r:embed="rId28" cstate="print"/>
            <a:srcRect/>
            <a:stretch>
              <a:fillRect/>
            </a:stretch>
          </p:blipFill>
          <p:spPr bwMode="auto">
            <a:xfrm>
              <a:off x="10242009" y="2608263"/>
              <a:ext cx="388937" cy="238125"/>
            </a:xfrm>
            <a:prstGeom prst="rect">
              <a:avLst/>
            </a:prstGeom>
            <a:noFill/>
            <a:ln w="9525">
              <a:noFill/>
              <a:miter lim="800000"/>
              <a:headEnd/>
              <a:tailEnd/>
            </a:ln>
          </p:spPr>
        </p:pic>
        <p:pic>
          <p:nvPicPr>
            <p:cNvPr id="64633" name="Picture 143" descr="gears"/>
            <p:cNvPicPr>
              <a:picLocks noChangeAspect="1" noChangeArrowheads="1"/>
            </p:cNvPicPr>
            <p:nvPr/>
          </p:nvPicPr>
          <p:blipFill>
            <a:blip r:embed="rId29" cstate="print"/>
            <a:srcRect/>
            <a:stretch>
              <a:fillRect/>
            </a:stretch>
          </p:blipFill>
          <p:spPr bwMode="auto">
            <a:xfrm>
              <a:off x="11397709" y="2555875"/>
              <a:ext cx="315912" cy="315913"/>
            </a:xfrm>
            <a:prstGeom prst="rect">
              <a:avLst/>
            </a:prstGeom>
            <a:noFill/>
            <a:ln w="9525">
              <a:noFill/>
              <a:miter lim="800000"/>
              <a:headEnd/>
              <a:tailEnd/>
            </a:ln>
          </p:spPr>
        </p:pic>
        <p:pic>
          <p:nvPicPr>
            <p:cNvPr id="64634" name="Picture 224" descr="group_data_128"/>
            <p:cNvPicPr>
              <a:picLocks noChangeAspect="1" noChangeArrowheads="1"/>
            </p:cNvPicPr>
            <p:nvPr/>
          </p:nvPicPr>
          <p:blipFill>
            <a:blip r:embed="rId30" cstate="print"/>
            <a:srcRect/>
            <a:stretch>
              <a:fillRect/>
            </a:stretch>
          </p:blipFill>
          <p:spPr bwMode="auto">
            <a:xfrm>
              <a:off x="9221246" y="2674938"/>
              <a:ext cx="180975" cy="180975"/>
            </a:xfrm>
            <a:prstGeom prst="rect">
              <a:avLst/>
            </a:prstGeom>
            <a:noFill/>
            <a:ln w="9525">
              <a:noFill/>
              <a:miter lim="800000"/>
              <a:headEnd/>
              <a:tailEnd/>
            </a:ln>
          </p:spPr>
        </p:pic>
        <p:pic>
          <p:nvPicPr>
            <p:cNvPr id="64635" name="Picture 225"/>
            <p:cNvPicPr preferRelativeResize="0">
              <a:picLocks noChangeAspect="1" noChangeArrowheads="1"/>
            </p:cNvPicPr>
            <p:nvPr/>
          </p:nvPicPr>
          <p:blipFill>
            <a:blip r:embed="rId31" cstate="print">
              <a:lum contrast="16000"/>
            </a:blip>
            <a:srcRect/>
            <a:stretch>
              <a:fillRect/>
            </a:stretch>
          </p:blipFill>
          <p:spPr bwMode="auto">
            <a:xfrm>
              <a:off x="9094246" y="2555875"/>
              <a:ext cx="173038" cy="233363"/>
            </a:xfrm>
            <a:prstGeom prst="rect">
              <a:avLst/>
            </a:prstGeom>
            <a:noFill/>
            <a:ln w="9525">
              <a:noFill/>
              <a:miter lim="800000"/>
              <a:headEnd/>
              <a:tailEnd/>
            </a:ln>
          </p:spPr>
        </p:pic>
        <p:pic>
          <p:nvPicPr>
            <p:cNvPr id="64636" name="Picture 226" descr="focus_groups_128"/>
            <p:cNvPicPr>
              <a:picLocks noChangeAspect="1" noChangeArrowheads="1"/>
            </p:cNvPicPr>
            <p:nvPr/>
          </p:nvPicPr>
          <p:blipFill>
            <a:blip r:embed="rId32" cstate="print"/>
            <a:srcRect/>
            <a:stretch>
              <a:fillRect/>
            </a:stretch>
          </p:blipFill>
          <p:spPr bwMode="auto">
            <a:xfrm>
              <a:off x="9395871" y="2555875"/>
              <a:ext cx="277813" cy="277813"/>
            </a:xfrm>
            <a:prstGeom prst="rect">
              <a:avLst/>
            </a:prstGeom>
            <a:noFill/>
            <a:ln w="9525">
              <a:noFill/>
              <a:miter lim="800000"/>
              <a:headEnd/>
              <a:tailEnd/>
            </a:ln>
          </p:spPr>
        </p:pic>
        <p:sp>
          <p:nvSpPr>
            <p:cNvPr id="64637" name="Rectangle 227"/>
            <p:cNvSpPr>
              <a:spLocks noChangeArrowheads="1"/>
            </p:cNvSpPr>
            <p:nvPr/>
          </p:nvSpPr>
          <p:spPr bwMode="auto">
            <a:xfrm>
              <a:off x="8500521" y="2676525"/>
              <a:ext cx="787400" cy="209288"/>
            </a:xfrm>
            <a:prstGeom prst="rect">
              <a:avLst/>
            </a:prstGeom>
            <a:noFill/>
            <a:ln w="9525">
              <a:noFill/>
              <a:miter lim="800000"/>
              <a:headEnd/>
              <a:tailEnd/>
            </a:ln>
          </p:spPr>
          <p:txBody>
            <a:bodyPr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Data</a:t>
              </a:r>
              <a:br>
                <a:rPr lang="en-US" sz="800" dirty="0">
                  <a:solidFill>
                    <a:srgbClr val="000000"/>
                  </a:solidFill>
                  <a:latin typeface="+mj-lt"/>
                  <a:ea typeface="+mn-ea"/>
                  <a:cs typeface="Arial" charset="0"/>
                </a:rPr>
              </a:br>
              <a:r>
                <a:rPr lang="en-US" sz="800" dirty="0">
                  <a:solidFill>
                    <a:srgbClr val="000000"/>
                  </a:solidFill>
                  <a:latin typeface="+mj-lt"/>
                  <a:ea typeface="+mn-ea"/>
                  <a:cs typeface="Arial" charset="0"/>
                </a:rPr>
                <a:t>Governance</a:t>
              </a:r>
            </a:p>
          </p:txBody>
        </p:sp>
      </p:grpSp>
      <p:grpSp>
        <p:nvGrpSpPr>
          <p:cNvPr id="10" name="Group 181"/>
          <p:cNvGrpSpPr>
            <a:grpSpLocks/>
          </p:cNvGrpSpPr>
          <p:nvPr/>
        </p:nvGrpSpPr>
        <p:grpSpPr bwMode="auto">
          <a:xfrm>
            <a:off x="2809875" y="1673225"/>
            <a:ext cx="3509963" cy="376238"/>
            <a:chOff x="9783472" y="2117725"/>
            <a:chExt cx="3509962" cy="376238"/>
          </a:xfrm>
        </p:grpSpPr>
        <p:sp>
          <p:nvSpPr>
            <p:cNvPr id="64622" name="AutoShape 134"/>
            <p:cNvSpPr>
              <a:spLocks noChangeArrowheads="1"/>
            </p:cNvSpPr>
            <p:nvPr/>
          </p:nvSpPr>
          <p:spPr bwMode="auto">
            <a:xfrm>
              <a:off x="9783472" y="2117725"/>
              <a:ext cx="3509962" cy="376238"/>
            </a:xfrm>
            <a:prstGeom prst="roundRect">
              <a:avLst>
                <a:gd name="adj" fmla="val 16667"/>
              </a:avLst>
            </a:prstGeom>
            <a:gradFill rotWithShape="1">
              <a:gsLst>
                <a:gs pos="0">
                  <a:srgbClr val="85B76F"/>
                </a:gs>
                <a:gs pos="50000">
                  <a:srgbClr val="F8FBF7"/>
                </a:gs>
                <a:gs pos="100000">
                  <a:srgbClr val="85B76F"/>
                </a:gs>
              </a:gsLst>
              <a:lin ang="0" scaled="1"/>
            </a:gradFill>
            <a:ln w="12700">
              <a:solidFill>
                <a:srgbClr val="4F6274">
                  <a:alpha val="94901"/>
                </a:srgbClr>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623" name="Rectangle 138"/>
            <p:cNvSpPr>
              <a:spLocks noChangeArrowheads="1"/>
            </p:cNvSpPr>
            <p:nvPr/>
          </p:nvSpPr>
          <p:spPr bwMode="auto">
            <a:xfrm>
              <a:off x="11286834" y="2354263"/>
              <a:ext cx="619125" cy="104644"/>
            </a:xfrm>
            <a:prstGeom prst="rect">
              <a:avLst/>
            </a:prstGeom>
            <a:noFill/>
            <a:ln w="9525">
              <a:noFill/>
              <a:miter lim="800000"/>
              <a:headEnd/>
              <a:tailEnd/>
            </a:ln>
          </p:spPr>
          <p:txBody>
            <a:bodyPr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Sync</a:t>
              </a:r>
            </a:p>
          </p:txBody>
        </p:sp>
        <p:sp>
          <p:nvSpPr>
            <p:cNvPr id="64624" name="Rectangle 139"/>
            <p:cNvSpPr>
              <a:spLocks noChangeArrowheads="1"/>
            </p:cNvSpPr>
            <p:nvPr/>
          </p:nvSpPr>
          <p:spPr bwMode="auto">
            <a:xfrm>
              <a:off x="12320297" y="2354263"/>
              <a:ext cx="442912" cy="104644"/>
            </a:xfrm>
            <a:prstGeom prst="rect">
              <a:avLst/>
            </a:prstGeom>
            <a:noFill/>
            <a:ln w="9525">
              <a:noFill/>
              <a:miter lim="800000"/>
              <a:headEnd/>
              <a:tailEnd/>
            </a:ln>
          </p:spPr>
          <p:txBody>
            <a:bodyPr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Federate</a:t>
              </a:r>
            </a:p>
          </p:txBody>
        </p:sp>
        <p:pic>
          <p:nvPicPr>
            <p:cNvPr id="64625" name="Picture 140" descr="MSFcircleLg"/>
            <p:cNvPicPr>
              <a:picLocks noChangeAspect="1" noChangeArrowheads="1"/>
            </p:cNvPicPr>
            <p:nvPr/>
          </p:nvPicPr>
          <p:blipFill>
            <a:blip r:embed="rId33" cstate="print">
              <a:clrChange>
                <a:clrFrom>
                  <a:srgbClr val="FFFFFF"/>
                </a:clrFrom>
                <a:clrTo>
                  <a:srgbClr val="FFFFFF">
                    <a:alpha val="0"/>
                  </a:srgbClr>
                </a:clrTo>
              </a:clrChange>
            </a:blip>
            <a:srcRect/>
            <a:stretch>
              <a:fillRect/>
            </a:stretch>
          </p:blipFill>
          <p:spPr bwMode="auto">
            <a:xfrm>
              <a:off x="11574172" y="2152650"/>
              <a:ext cx="312737" cy="295275"/>
            </a:xfrm>
            <a:prstGeom prst="rect">
              <a:avLst/>
            </a:prstGeom>
            <a:noFill/>
            <a:ln w="9525">
              <a:noFill/>
              <a:miter lim="800000"/>
              <a:headEnd/>
              <a:tailEnd/>
            </a:ln>
          </p:spPr>
        </p:pic>
        <p:pic>
          <p:nvPicPr>
            <p:cNvPr id="64626" name="Picture 141" descr="15-network"/>
            <p:cNvPicPr>
              <a:picLocks noChangeAspect="1" noChangeArrowheads="1"/>
            </p:cNvPicPr>
            <p:nvPr/>
          </p:nvPicPr>
          <p:blipFill>
            <a:blip r:embed="rId34" cstate="print"/>
            <a:srcRect/>
            <a:stretch>
              <a:fillRect/>
            </a:stretch>
          </p:blipFill>
          <p:spPr bwMode="auto">
            <a:xfrm>
              <a:off x="12750509" y="2160588"/>
              <a:ext cx="296863" cy="296862"/>
            </a:xfrm>
            <a:prstGeom prst="rect">
              <a:avLst/>
            </a:prstGeom>
            <a:noFill/>
            <a:ln w="9525">
              <a:noFill/>
              <a:miter lim="800000"/>
              <a:headEnd/>
              <a:tailEnd/>
            </a:ln>
          </p:spPr>
        </p:pic>
        <p:pic>
          <p:nvPicPr>
            <p:cNvPr id="64627" name="Picture 228" descr="meeting_128"/>
            <p:cNvPicPr>
              <a:picLocks noChangeAspect="1" noChangeArrowheads="1"/>
            </p:cNvPicPr>
            <p:nvPr/>
          </p:nvPicPr>
          <p:blipFill>
            <a:blip r:embed="rId35" cstate="print"/>
            <a:srcRect/>
            <a:stretch>
              <a:fillRect/>
            </a:stretch>
          </p:blipFill>
          <p:spPr bwMode="auto">
            <a:xfrm>
              <a:off x="10635959" y="2181225"/>
              <a:ext cx="266700" cy="266700"/>
            </a:xfrm>
            <a:prstGeom prst="rect">
              <a:avLst/>
            </a:prstGeom>
            <a:noFill/>
            <a:ln w="9525">
              <a:noFill/>
              <a:miter lim="800000"/>
              <a:headEnd/>
              <a:tailEnd/>
            </a:ln>
          </p:spPr>
        </p:pic>
        <p:sp>
          <p:nvSpPr>
            <p:cNvPr id="64628" name="Rectangle 229"/>
            <p:cNvSpPr>
              <a:spLocks noChangeArrowheads="1"/>
            </p:cNvSpPr>
            <p:nvPr/>
          </p:nvSpPr>
          <p:spPr bwMode="auto">
            <a:xfrm>
              <a:off x="10105782" y="2251075"/>
              <a:ext cx="482503" cy="209288"/>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Business</a:t>
              </a:r>
              <a:br>
                <a:rPr lang="en-US" sz="800" dirty="0">
                  <a:solidFill>
                    <a:srgbClr val="000000"/>
                  </a:solidFill>
                  <a:latin typeface="+mj-lt"/>
                  <a:ea typeface="+mn-ea"/>
                  <a:cs typeface="Arial" charset="0"/>
                </a:rPr>
              </a:br>
              <a:r>
                <a:rPr lang="en-US" sz="800" dirty="0">
                  <a:solidFill>
                    <a:srgbClr val="000000"/>
                  </a:solidFill>
                  <a:latin typeface="+mj-lt"/>
                  <a:ea typeface="+mn-ea"/>
                  <a:cs typeface="Arial" charset="0"/>
                </a:rPr>
                <a:t>Interaction</a:t>
              </a:r>
            </a:p>
          </p:txBody>
        </p:sp>
      </p:grpSp>
      <p:grpSp>
        <p:nvGrpSpPr>
          <p:cNvPr id="11" name="Group 180"/>
          <p:cNvGrpSpPr>
            <a:grpSpLocks/>
          </p:cNvGrpSpPr>
          <p:nvPr/>
        </p:nvGrpSpPr>
        <p:grpSpPr bwMode="auto">
          <a:xfrm>
            <a:off x="2809875" y="1257300"/>
            <a:ext cx="3509963" cy="376238"/>
            <a:chOff x="9783472" y="1701800"/>
            <a:chExt cx="3509962" cy="376238"/>
          </a:xfrm>
        </p:grpSpPr>
        <p:sp>
          <p:nvSpPr>
            <p:cNvPr id="64615" name="AutoShape 135"/>
            <p:cNvSpPr>
              <a:spLocks noChangeArrowheads="1"/>
            </p:cNvSpPr>
            <p:nvPr/>
          </p:nvSpPr>
          <p:spPr bwMode="auto">
            <a:xfrm>
              <a:off x="9783472" y="1701800"/>
              <a:ext cx="3509962" cy="376238"/>
            </a:xfrm>
            <a:prstGeom prst="roundRect">
              <a:avLst>
                <a:gd name="adj" fmla="val 16667"/>
              </a:avLst>
            </a:prstGeom>
            <a:gradFill rotWithShape="1">
              <a:gsLst>
                <a:gs pos="0">
                  <a:srgbClr val="85B76F"/>
                </a:gs>
                <a:gs pos="50000">
                  <a:srgbClr val="F3F8F1"/>
                </a:gs>
                <a:gs pos="100000">
                  <a:srgbClr val="85B76F"/>
                </a:gs>
              </a:gsLst>
              <a:lin ang="0" scaled="1"/>
            </a:gradFill>
            <a:ln w="12700">
              <a:solidFill>
                <a:srgbClr val="4F6274">
                  <a:alpha val="94901"/>
                </a:srgbClr>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pic>
          <p:nvPicPr>
            <p:cNvPr id="64616" name="Picture 230" descr="skin_clock_128"/>
            <p:cNvPicPr>
              <a:picLocks noChangeAspect="1" noChangeArrowheads="1"/>
            </p:cNvPicPr>
            <p:nvPr/>
          </p:nvPicPr>
          <p:blipFill>
            <a:blip r:embed="rId36" cstate="print"/>
            <a:srcRect/>
            <a:stretch>
              <a:fillRect/>
            </a:stretch>
          </p:blipFill>
          <p:spPr bwMode="auto">
            <a:xfrm>
              <a:off x="12728284" y="1768475"/>
              <a:ext cx="265113" cy="265113"/>
            </a:xfrm>
            <a:prstGeom prst="rect">
              <a:avLst/>
            </a:prstGeom>
            <a:noFill/>
            <a:ln w="9525">
              <a:noFill/>
              <a:miter lim="800000"/>
              <a:headEnd/>
              <a:tailEnd/>
            </a:ln>
          </p:spPr>
        </p:pic>
        <p:pic>
          <p:nvPicPr>
            <p:cNvPr id="64617" name="Picture 231" descr="skin_config_128"/>
            <p:cNvPicPr>
              <a:picLocks noChangeAspect="1" noChangeArrowheads="1"/>
            </p:cNvPicPr>
            <p:nvPr/>
          </p:nvPicPr>
          <p:blipFill>
            <a:blip r:embed="rId37" cstate="print"/>
            <a:srcRect/>
            <a:stretch>
              <a:fillRect/>
            </a:stretch>
          </p:blipFill>
          <p:spPr bwMode="auto">
            <a:xfrm>
              <a:off x="11594809" y="1768475"/>
              <a:ext cx="265113" cy="265113"/>
            </a:xfrm>
            <a:prstGeom prst="rect">
              <a:avLst/>
            </a:prstGeom>
            <a:noFill/>
            <a:ln w="9525">
              <a:noFill/>
              <a:miter lim="800000"/>
              <a:headEnd/>
              <a:tailEnd/>
            </a:ln>
          </p:spPr>
        </p:pic>
        <p:pic>
          <p:nvPicPr>
            <p:cNvPr id="64618" name="Picture 232" descr="skin_128"/>
            <p:cNvPicPr>
              <a:picLocks noChangeAspect="1" noChangeArrowheads="1"/>
            </p:cNvPicPr>
            <p:nvPr/>
          </p:nvPicPr>
          <p:blipFill>
            <a:blip r:embed="rId38" cstate="print"/>
            <a:srcRect/>
            <a:stretch>
              <a:fillRect/>
            </a:stretch>
          </p:blipFill>
          <p:spPr bwMode="auto">
            <a:xfrm>
              <a:off x="10642309" y="1770063"/>
              <a:ext cx="265113" cy="265112"/>
            </a:xfrm>
            <a:prstGeom prst="rect">
              <a:avLst/>
            </a:prstGeom>
            <a:noFill/>
            <a:ln w="9525">
              <a:noFill/>
              <a:miter lim="800000"/>
              <a:headEnd/>
              <a:tailEnd/>
            </a:ln>
          </p:spPr>
        </p:pic>
        <p:sp>
          <p:nvSpPr>
            <p:cNvPr id="64619" name="Rectangle 233"/>
            <p:cNvSpPr>
              <a:spLocks noChangeArrowheads="1"/>
            </p:cNvSpPr>
            <p:nvPr/>
          </p:nvSpPr>
          <p:spPr bwMode="auto">
            <a:xfrm>
              <a:off x="11152154" y="1847850"/>
              <a:ext cx="439223" cy="209288"/>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Near </a:t>
              </a:r>
              <a:br>
                <a:rPr lang="en-US" sz="800" dirty="0">
                  <a:solidFill>
                    <a:srgbClr val="000000"/>
                  </a:solidFill>
                  <a:latin typeface="+mj-lt"/>
                  <a:ea typeface="+mn-ea"/>
                  <a:cs typeface="Arial" charset="0"/>
                </a:rPr>
              </a:br>
              <a:r>
                <a:rPr lang="en-US" sz="800" dirty="0">
                  <a:solidFill>
                    <a:srgbClr val="000000"/>
                  </a:solidFill>
                  <a:latin typeface="+mj-lt"/>
                  <a:ea typeface="+mn-ea"/>
                  <a:cs typeface="Arial" charset="0"/>
                </a:rPr>
                <a:t>Real-time</a:t>
              </a:r>
            </a:p>
          </p:txBody>
        </p:sp>
        <p:sp>
          <p:nvSpPr>
            <p:cNvPr id="64620" name="Rectangle 234"/>
            <p:cNvSpPr>
              <a:spLocks noChangeArrowheads="1"/>
            </p:cNvSpPr>
            <p:nvPr/>
          </p:nvSpPr>
          <p:spPr bwMode="auto">
            <a:xfrm>
              <a:off x="12314204" y="1892300"/>
              <a:ext cx="439223" cy="104644"/>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Real-time</a:t>
              </a:r>
            </a:p>
          </p:txBody>
        </p:sp>
        <p:sp>
          <p:nvSpPr>
            <p:cNvPr id="64621" name="Rectangle 235"/>
            <p:cNvSpPr>
              <a:spLocks noChangeArrowheads="1"/>
            </p:cNvSpPr>
            <p:nvPr/>
          </p:nvSpPr>
          <p:spPr bwMode="auto">
            <a:xfrm>
              <a:off x="10214786" y="1892300"/>
              <a:ext cx="264496" cy="104644"/>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Batch</a:t>
              </a:r>
            </a:p>
          </p:txBody>
        </p:sp>
      </p:grpSp>
      <p:sp>
        <p:nvSpPr>
          <p:cNvPr id="64566" name="Line 236"/>
          <p:cNvSpPr>
            <a:spLocks noChangeShapeType="1"/>
          </p:cNvSpPr>
          <p:nvPr/>
        </p:nvSpPr>
        <p:spPr bwMode="auto">
          <a:xfrm>
            <a:off x="941388" y="1152525"/>
            <a:ext cx="5448300" cy="0"/>
          </a:xfrm>
          <a:prstGeom prst="line">
            <a:avLst/>
          </a:prstGeom>
          <a:noFill/>
          <a:ln w="15875">
            <a:solidFill>
              <a:srgbClr val="4F6274"/>
            </a:solidFill>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sp>
        <p:nvSpPr>
          <p:cNvPr id="64567" name="Line 237"/>
          <p:cNvSpPr>
            <a:spLocks noChangeShapeType="1"/>
          </p:cNvSpPr>
          <p:nvPr/>
        </p:nvSpPr>
        <p:spPr bwMode="auto">
          <a:xfrm rot="5400000" flipH="1">
            <a:off x="-1487487" y="3565525"/>
            <a:ext cx="4845050" cy="0"/>
          </a:xfrm>
          <a:prstGeom prst="line">
            <a:avLst/>
          </a:prstGeom>
          <a:noFill/>
          <a:ln w="15875">
            <a:solidFill>
              <a:srgbClr val="4F6274"/>
            </a:solidFill>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sp>
        <p:nvSpPr>
          <p:cNvPr id="64568" name="Line 238"/>
          <p:cNvSpPr>
            <a:spLocks noChangeShapeType="1"/>
          </p:cNvSpPr>
          <p:nvPr/>
        </p:nvSpPr>
        <p:spPr bwMode="auto">
          <a:xfrm>
            <a:off x="931863" y="5991225"/>
            <a:ext cx="5448300" cy="0"/>
          </a:xfrm>
          <a:prstGeom prst="line">
            <a:avLst/>
          </a:prstGeom>
          <a:noFill/>
          <a:ln w="15875">
            <a:solidFill>
              <a:srgbClr val="4F6274"/>
            </a:solidFill>
            <a:round/>
            <a:headEnd/>
            <a:tailEnd/>
          </a:ln>
        </p:spPr>
        <p:txBody>
          <a:bodyPr wrap="none" anchor="ctr"/>
          <a:lstStyle/>
          <a:p>
            <a:pPr algn="ctr" defTabSz="914400"/>
            <a:endParaRPr lang="en-US" sz="2600" dirty="0">
              <a:solidFill>
                <a:srgbClr val="000000"/>
              </a:solidFill>
              <a:latin typeface="+mj-lt"/>
              <a:ea typeface="+mn-ea"/>
              <a:cs typeface="Arial" charset="0"/>
            </a:endParaRPr>
          </a:p>
        </p:txBody>
      </p:sp>
      <p:sp>
        <p:nvSpPr>
          <p:cNvPr id="64569" name="Rectangle 239"/>
          <p:cNvSpPr>
            <a:spLocks noChangeArrowheads="1"/>
          </p:cNvSpPr>
          <p:nvPr/>
        </p:nvSpPr>
        <p:spPr bwMode="auto">
          <a:xfrm>
            <a:off x="2971800" y="774700"/>
            <a:ext cx="3082925" cy="344488"/>
          </a:xfrm>
          <a:prstGeom prst="rect">
            <a:avLst/>
          </a:prstGeom>
          <a:noFill/>
          <a:ln w="9525">
            <a:noFill/>
            <a:miter lim="800000"/>
            <a:headEnd/>
            <a:tailEnd/>
          </a:ln>
        </p:spPr>
        <p:txBody>
          <a:bodyPr lIns="18288" tIns="18288" rIns="18288" bIns="18288">
            <a:spAutoFit/>
          </a:bodyPr>
          <a:lstStyle/>
          <a:p>
            <a:pPr algn="ctr" defTabSz="914400">
              <a:spcBef>
                <a:spcPct val="20000"/>
              </a:spcBef>
              <a:buClr>
                <a:srgbClr val="2C548C"/>
              </a:buClr>
              <a:buFont typeface="Times"/>
              <a:buNone/>
            </a:pPr>
            <a:r>
              <a:rPr lang="en-US" sz="2000" dirty="0">
                <a:solidFill>
                  <a:srgbClr val="000000"/>
                </a:solidFill>
                <a:latin typeface="+mj-lt"/>
                <a:ea typeface="+mn-ea"/>
                <a:cs typeface="Arial" charset="0"/>
              </a:rPr>
              <a:t>Core Capabilities </a:t>
            </a:r>
          </a:p>
        </p:txBody>
      </p:sp>
      <p:grpSp>
        <p:nvGrpSpPr>
          <p:cNvPr id="15" name="Group 14"/>
          <p:cNvGrpSpPr/>
          <p:nvPr/>
        </p:nvGrpSpPr>
        <p:grpSpPr>
          <a:xfrm>
            <a:off x="6422067" y="757568"/>
            <a:ext cx="1967024" cy="5133645"/>
            <a:chOff x="6422067" y="757568"/>
            <a:chExt cx="1967024" cy="5133645"/>
          </a:xfrm>
        </p:grpSpPr>
        <p:sp>
          <p:nvSpPr>
            <p:cNvPr id="192" name="Rectangle 191"/>
            <p:cNvSpPr/>
            <p:nvPr/>
          </p:nvSpPr>
          <p:spPr bwMode="auto">
            <a:xfrm>
              <a:off x="6422067" y="3351779"/>
              <a:ext cx="1967024" cy="43088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algn="ctr" defTabSz="914400"/>
              <a:endParaRPr lang="en-US" sz="2200" dirty="0" smtClean="0">
                <a:solidFill>
                  <a:srgbClr val="000000"/>
                </a:solidFill>
                <a:latin typeface="+mj-lt"/>
              </a:endParaRPr>
            </a:p>
          </p:txBody>
        </p:sp>
        <p:sp>
          <p:nvSpPr>
            <p:cNvPr id="64596" name="Rectangle 245"/>
            <p:cNvSpPr>
              <a:spLocks noChangeArrowheads="1"/>
            </p:cNvSpPr>
            <p:nvPr/>
          </p:nvSpPr>
          <p:spPr bwMode="auto">
            <a:xfrm>
              <a:off x="6467922" y="757568"/>
              <a:ext cx="1778000" cy="314325"/>
            </a:xfrm>
            <a:prstGeom prst="rect">
              <a:avLst/>
            </a:prstGeom>
            <a:noFill/>
            <a:ln w="9525">
              <a:noFill/>
              <a:miter lim="800000"/>
              <a:headEnd/>
              <a:tailEnd/>
            </a:ln>
          </p:spPr>
          <p:txBody>
            <a:bodyPr lIns="18288" tIns="18288" rIns="18288" bIns="18288">
              <a:spAutoFit/>
            </a:bodyPr>
            <a:lstStyle/>
            <a:p>
              <a:pPr algn="ctr" defTabSz="914400">
                <a:lnSpc>
                  <a:spcPct val="90000"/>
                </a:lnSpc>
                <a:spcBef>
                  <a:spcPct val="20000"/>
                </a:spcBef>
                <a:buClr>
                  <a:srgbClr val="2C548C"/>
                </a:buClr>
                <a:buFont typeface="Times"/>
                <a:buNone/>
              </a:pPr>
              <a:r>
                <a:rPr lang="en-US" sz="2000" dirty="0" smtClean="0">
                  <a:solidFill>
                    <a:srgbClr val="000000"/>
                  </a:solidFill>
                  <a:latin typeface="+mj-lt"/>
                  <a:ea typeface="+mn-ea"/>
                  <a:cs typeface="Arial" charset="0"/>
                </a:rPr>
                <a:t>Hub API</a:t>
              </a:r>
              <a:endParaRPr lang="en-US" sz="2000" dirty="0">
                <a:solidFill>
                  <a:srgbClr val="000000"/>
                </a:solidFill>
                <a:latin typeface="+mj-lt"/>
                <a:ea typeface="+mn-ea"/>
                <a:cs typeface="Arial" charset="0"/>
              </a:endParaRPr>
            </a:p>
          </p:txBody>
        </p:sp>
        <p:sp>
          <p:nvSpPr>
            <p:cNvPr id="64597" name="AutoShape 246"/>
            <p:cNvSpPr>
              <a:spLocks noChangeArrowheads="1"/>
            </p:cNvSpPr>
            <p:nvPr/>
          </p:nvSpPr>
          <p:spPr bwMode="auto">
            <a:xfrm>
              <a:off x="6523485" y="5151438"/>
              <a:ext cx="1690688" cy="739775"/>
            </a:xfrm>
            <a:prstGeom prst="roundRect">
              <a:avLst>
                <a:gd name="adj" fmla="val 16667"/>
              </a:avLst>
            </a:prstGeom>
            <a:gradFill rotWithShape="1">
              <a:gsLst>
                <a:gs pos="0">
                  <a:srgbClr val="D4E5F0"/>
                </a:gs>
                <a:gs pos="50000">
                  <a:srgbClr val="FFFFFF"/>
                </a:gs>
                <a:gs pos="100000">
                  <a:srgbClr val="D4E5F0"/>
                </a:gs>
              </a:gsLst>
              <a:lin ang="0" scaled="1"/>
            </a:gradFill>
            <a:ln w="9525">
              <a:solidFill>
                <a:srgbClr val="4F6274"/>
              </a:solidFill>
              <a:round/>
              <a:headEnd/>
              <a:tailEnd/>
            </a:ln>
          </p:spPr>
          <p:txBody>
            <a:bodyPr wrap="none" anchor="ctr"/>
            <a:lstStyle/>
            <a:p>
              <a:pPr algn="ctr" defTabSz="914400">
                <a:buFontTx/>
                <a:buChar char="•"/>
              </a:pPr>
              <a:r>
                <a:rPr lang="en-US" sz="800" dirty="0">
                  <a:solidFill>
                    <a:srgbClr val="000000"/>
                  </a:solidFill>
                  <a:latin typeface="+mj-lt"/>
                  <a:ea typeface="+mn-ea"/>
                  <a:cs typeface="Arial" charset="0"/>
                </a:rPr>
                <a:t> Get Party</a:t>
              </a:r>
            </a:p>
            <a:p>
              <a:pPr algn="ctr" defTabSz="914400">
                <a:buFontTx/>
                <a:buChar char="•"/>
              </a:pPr>
              <a:r>
                <a:rPr lang="en-US" sz="800" dirty="0">
                  <a:solidFill>
                    <a:srgbClr val="000000"/>
                  </a:solidFill>
                  <a:latin typeface="+mj-lt"/>
                  <a:ea typeface="+mn-ea"/>
                  <a:cs typeface="Arial" charset="0"/>
                </a:rPr>
                <a:t> Add Product</a:t>
              </a:r>
              <a:r>
                <a:rPr lang="en-US" sz="900" dirty="0">
                  <a:solidFill>
                    <a:srgbClr val="000000"/>
                  </a:solidFill>
                  <a:latin typeface="+mj-lt"/>
                  <a:ea typeface="+mn-ea"/>
                  <a:cs typeface="Arial" charset="0"/>
                </a:rPr>
                <a:t>…</a:t>
              </a:r>
            </a:p>
          </p:txBody>
        </p:sp>
        <p:sp>
          <p:nvSpPr>
            <p:cNvPr id="64598" name="AutoShape 247"/>
            <p:cNvSpPr>
              <a:spLocks noChangeArrowheads="1"/>
            </p:cNvSpPr>
            <p:nvPr/>
          </p:nvSpPr>
          <p:spPr bwMode="auto">
            <a:xfrm>
              <a:off x="6523485" y="4535488"/>
              <a:ext cx="1690688" cy="593725"/>
            </a:xfrm>
            <a:prstGeom prst="roundRect">
              <a:avLst>
                <a:gd name="adj" fmla="val 16667"/>
              </a:avLst>
            </a:prstGeom>
            <a:gradFill rotWithShape="1">
              <a:gsLst>
                <a:gs pos="0">
                  <a:srgbClr val="D4E5F0"/>
                </a:gs>
                <a:gs pos="50000">
                  <a:srgbClr val="FFFFFF"/>
                </a:gs>
                <a:gs pos="100000">
                  <a:srgbClr val="D4E5F0"/>
                </a:gs>
              </a:gsLst>
              <a:lin ang="0" scaled="1"/>
            </a:gradFill>
            <a:ln w="9525">
              <a:solidFill>
                <a:srgbClr val="4F6274"/>
              </a:solidFill>
              <a:round/>
              <a:headEnd/>
              <a:tailEnd/>
            </a:ln>
          </p:spPr>
          <p:txBody>
            <a:bodyPr wrap="none" anchor="ctr"/>
            <a:lstStyle/>
            <a:p>
              <a:pPr algn="ctr" defTabSz="914400">
                <a:buFontTx/>
                <a:buChar char="•"/>
              </a:pPr>
              <a:r>
                <a:rPr lang="en-US" sz="800" dirty="0">
                  <a:solidFill>
                    <a:srgbClr val="000000"/>
                  </a:solidFill>
                  <a:latin typeface="+mj-lt"/>
                  <a:ea typeface="+mn-ea"/>
                  <a:cs typeface="Arial" charset="0"/>
                </a:rPr>
                <a:t> Cleanse Address </a:t>
              </a:r>
            </a:p>
            <a:p>
              <a:pPr algn="ctr" defTabSz="914400">
                <a:buFontTx/>
                <a:buChar char="•"/>
              </a:pPr>
              <a:r>
                <a:rPr lang="en-US" sz="800" dirty="0">
                  <a:solidFill>
                    <a:srgbClr val="000000"/>
                  </a:solidFill>
                  <a:latin typeface="+mj-lt"/>
                  <a:ea typeface="+mn-ea"/>
                  <a:cs typeface="Arial" charset="0"/>
                </a:rPr>
                <a:t> Standardize Product Name</a:t>
              </a:r>
              <a:r>
                <a:rPr lang="en-US" sz="900" dirty="0">
                  <a:solidFill>
                    <a:srgbClr val="000000"/>
                  </a:solidFill>
                  <a:latin typeface="+mj-lt"/>
                  <a:ea typeface="+mn-ea"/>
                  <a:cs typeface="Arial" charset="0"/>
                </a:rPr>
                <a:t>…</a:t>
              </a:r>
            </a:p>
          </p:txBody>
        </p:sp>
        <p:sp>
          <p:nvSpPr>
            <p:cNvPr id="64599" name="AutoShape 248"/>
            <p:cNvSpPr>
              <a:spLocks noChangeArrowheads="1"/>
            </p:cNvSpPr>
            <p:nvPr/>
          </p:nvSpPr>
          <p:spPr bwMode="auto">
            <a:xfrm>
              <a:off x="6523485" y="4129088"/>
              <a:ext cx="1690688" cy="374650"/>
            </a:xfrm>
            <a:prstGeom prst="roundRect">
              <a:avLst>
                <a:gd name="adj" fmla="val 16667"/>
              </a:avLst>
            </a:prstGeom>
            <a:gradFill rotWithShape="1">
              <a:gsLst>
                <a:gs pos="0">
                  <a:srgbClr val="D4E5F0"/>
                </a:gs>
                <a:gs pos="50000">
                  <a:srgbClr val="FFFFFF"/>
                </a:gs>
                <a:gs pos="100000">
                  <a:srgbClr val="D4E5F0"/>
                </a:gs>
              </a:gsLst>
              <a:lin ang="0" scaled="1"/>
            </a:gradFill>
            <a:ln w="9525">
              <a:solidFill>
                <a:srgbClr val="4F6274"/>
              </a:solidFill>
              <a:round/>
              <a:headEnd/>
              <a:tailEnd/>
            </a:ln>
          </p:spPr>
          <p:txBody>
            <a:bodyPr wrap="none" anchor="ctr"/>
            <a:lstStyle/>
            <a:p>
              <a:pPr algn="ctr" defTabSz="914400">
                <a:buFontTx/>
                <a:buChar char="•"/>
              </a:pPr>
              <a:r>
                <a:rPr lang="en-US" sz="800" dirty="0">
                  <a:solidFill>
                    <a:srgbClr val="000000"/>
                  </a:solidFill>
                  <a:latin typeface="+mj-lt"/>
                  <a:ea typeface="+mn-ea"/>
                  <a:cs typeface="Arial" charset="0"/>
                </a:rPr>
                <a:t> Get DnB Tree</a:t>
              </a:r>
            </a:p>
            <a:p>
              <a:pPr algn="ctr" defTabSz="914400">
                <a:buFontTx/>
                <a:buChar char="•"/>
              </a:pPr>
              <a:r>
                <a:rPr lang="en-US" sz="800" dirty="0">
                  <a:solidFill>
                    <a:srgbClr val="000000"/>
                  </a:solidFill>
                  <a:latin typeface="+mj-lt"/>
                  <a:ea typeface="+mn-ea"/>
                  <a:cs typeface="Arial" charset="0"/>
                </a:rPr>
                <a:t> Get Axciom ID</a:t>
              </a:r>
              <a:r>
                <a:rPr lang="en-US" sz="700" dirty="0">
                  <a:solidFill>
                    <a:srgbClr val="000000"/>
                  </a:solidFill>
                  <a:latin typeface="+mj-lt"/>
                  <a:ea typeface="+mn-ea"/>
                  <a:cs typeface="Arial" charset="0"/>
                </a:rPr>
                <a:t>…</a:t>
              </a:r>
            </a:p>
          </p:txBody>
        </p:sp>
        <p:sp>
          <p:nvSpPr>
            <p:cNvPr id="64600" name="AutoShape 249"/>
            <p:cNvSpPr>
              <a:spLocks noChangeArrowheads="1"/>
            </p:cNvSpPr>
            <p:nvPr/>
          </p:nvSpPr>
          <p:spPr bwMode="auto">
            <a:xfrm>
              <a:off x="6523485" y="3722688"/>
              <a:ext cx="1690688" cy="374650"/>
            </a:xfrm>
            <a:prstGeom prst="roundRect">
              <a:avLst>
                <a:gd name="adj" fmla="val 16667"/>
              </a:avLst>
            </a:prstGeom>
            <a:gradFill rotWithShape="1">
              <a:gsLst>
                <a:gs pos="0">
                  <a:srgbClr val="D4E5F0"/>
                </a:gs>
                <a:gs pos="50000">
                  <a:srgbClr val="FFFFFF"/>
                </a:gs>
                <a:gs pos="100000">
                  <a:srgbClr val="D4E5F0"/>
                </a:gs>
              </a:gsLst>
              <a:lin ang="0" scaled="1"/>
            </a:gradFill>
            <a:ln w="9525">
              <a:solidFill>
                <a:srgbClr val="4F6274"/>
              </a:solidFill>
              <a:round/>
              <a:headEnd/>
              <a:tailEnd/>
            </a:ln>
          </p:spPr>
          <p:txBody>
            <a:bodyPr wrap="none" anchor="ctr"/>
            <a:lstStyle/>
            <a:p>
              <a:pPr algn="ctr" defTabSz="914400">
                <a:buFontTx/>
                <a:buChar char="•"/>
              </a:pPr>
              <a:r>
                <a:rPr lang="en-US" sz="800" dirty="0">
                  <a:solidFill>
                    <a:srgbClr val="000000"/>
                  </a:solidFill>
                  <a:latin typeface="+mj-lt"/>
                  <a:ea typeface="+mn-ea"/>
                  <a:cs typeface="Arial" charset="0"/>
                </a:rPr>
                <a:t> Search Party</a:t>
              </a:r>
            </a:p>
            <a:p>
              <a:pPr algn="ctr" defTabSz="914400">
                <a:buFontTx/>
                <a:buChar char="•"/>
              </a:pPr>
              <a:r>
                <a:rPr lang="en-US" sz="800" dirty="0">
                  <a:solidFill>
                    <a:srgbClr val="000000"/>
                  </a:solidFill>
                  <a:latin typeface="+mj-lt"/>
                  <a:ea typeface="+mn-ea"/>
                  <a:cs typeface="Arial" charset="0"/>
                </a:rPr>
                <a:t> Search Product…</a:t>
              </a:r>
            </a:p>
          </p:txBody>
        </p:sp>
        <p:sp>
          <p:nvSpPr>
            <p:cNvPr id="64601" name="AutoShape 250"/>
            <p:cNvSpPr>
              <a:spLocks noChangeArrowheads="1"/>
            </p:cNvSpPr>
            <p:nvPr/>
          </p:nvSpPr>
          <p:spPr bwMode="auto">
            <a:xfrm>
              <a:off x="6523485" y="3328988"/>
              <a:ext cx="1690688" cy="374650"/>
            </a:xfrm>
            <a:prstGeom prst="roundRect">
              <a:avLst>
                <a:gd name="adj" fmla="val 16667"/>
              </a:avLst>
            </a:prstGeom>
            <a:gradFill rotWithShape="1">
              <a:gsLst>
                <a:gs pos="0">
                  <a:srgbClr val="D4E5F0"/>
                </a:gs>
                <a:gs pos="50000">
                  <a:srgbClr val="FFFFFF"/>
                </a:gs>
                <a:gs pos="100000">
                  <a:srgbClr val="D4E5F0"/>
                </a:gs>
              </a:gsLst>
              <a:lin ang="0" scaled="1"/>
            </a:gradFill>
            <a:ln w="9525">
              <a:solidFill>
                <a:srgbClr val="4F6274"/>
              </a:solidFill>
              <a:round/>
              <a:headEnd/>
              <a:tailEnd/>
            </a:ln>
          </p:spPr>
          <p:txBody>
            <a:bodyPr wrap="none" anchor="ctr"/>
            <a:lstStyle/>
            <a:p>
              <a:pPr algn="ctr" defTabSz="914400">
                <a:buFontTx/>
                <a:buChar char="•"/>
              </a:pPr>
              <a:r>
                <a:rPr lang="en-US" sz="800" dirty="0">
                  <a:solidFill>
                    <a:srgbClr val="000000"/>
                  </a:solidFill>
                  <a:latin typeface="+mj-lt"/>
                  <a:ea typeface="+mn-ea"/>
                  <a:cs typeface="Arial" charset="0"/>
                </a:rPr>
                <a:t> Merge Records</a:t>
              </a:r>
            </a:p>
            <a:p>
              <a:pPr algn="ctr" defTabSz="914400">
                <a:buFontTx/>
                <a:buChar char="•"/>
              </a:pPr>
              <a:r>
                <a:rPr lang="en-US" sz="800" dirty="0">
                  <a:solidFill>
                    <a:srgbClr val="000000"/>
                  </a:solidFill>
                  <a:latin typeface="+mj-lt"/>
                  <a:ea typeface="+mn-ea"/>
                  <a:cs typeface="Arial" charset="0"/>
                </a:rPr>
                <a:t> UnMerge Records…</a:t>
              </a:r>
            </a:p>
          </p:txBody>
        </p:sp>
        <p:sp>
          <p:nvSpPr>
            <p:cNvPr id="64602" name="AutoShape 251"/>
            <p:cNvSpPr>
              <a:spLocks noChangeArrowheads="1"/>
            </p:cNvSpPr>
            <p:nvPr/>
          </p:nvSpPr>
          <p:spPr bwMode="auto">
            <a:xfrm>
              <a:off x="6523485" y="2913063"/>
              <a:ext cx="1690688" cy="374650"/>
            </a:xfrm>
            <a:prstGeom prst="roundRect">
              <a:avLst>
                <a:gd name="adj" fmla="val 16667"/>
              </a:avLst>
            </a:prstGeom>
            <a:gradFill rotWithShape="1">
              <a:gsLst>
                <a:gs pos="0">
                  <a:srgbClr val="D4E5F0"/>
                </a:gs>
                <a:gs pos="50000">
                  <a:srgbClr val="FFFFFF"/>
                </a:gs>
                <a:gs pos="100000">
                  <a:srgbClr val="D4E5F0"/>
                </a:gs>
              </a:gsLst>
              <a:lin ang="0" scaled="1"/>
            </a:gradFill>
            <a:ln w="9525">
              <a:solidFill>
                <a:srgbClr val="4F6274"/>
              </a:solidFill>
              <a:round/>
              <a:headEnd/>
              <a:tailEnd/>
            </a:ln>
          </p:spPr>
          <p:txBody>
            <a:bodyPr wrap="none" anchor="ctr"/>
            <a:lstStyle/>
            <a:p>
              <a:pPr algn="ctr" defTabSz="914400">
                <a:buFontTx/>
                <a:buChar char="•"/>
              </a:pPr>
              <a:r>
                <a:rPr lang="en-US" sz="800" dirty="0">
                  <a:solidFill>
                    <a:srgbClr val="000000"/>
                  </a:solidFill>
                  <a:latin typeface="+mj-lt"/>
                  <a:ea typeface="+mn-ea"/>
                  <a:cs typeface="Arial" charset="0"/>
                </a:rPr>
                <a:t> Add Product Relationship</a:t>
              </a:r>
            </a:p>
            <a:p>
              <a:pPr algn="ctr" defTabSz="914400">
                <a:buFontTx/>
                <a:buChar char="•"/>
              </a:pPr>
              <a:r>
                <a:rPr lang="en-US" sz="800" dirty="0">
                  <a:solidFill>
                    <a:srgbClr val="000000"/>
                  </a:solidFill>
                  <a:latin typeface="+mj-lt"/>
                  <a:ea typeface="+mn-ea"/>
                  <a:cs typeface="Arial" charset="0"/>
                </a:rPr>
                <a:t> Delete Party Relationship…</a:t>
              </a:r>
            </a:p>
          </p:txBody>
        </p:sp>
        <p:sp>
          <p:nvSpPr>
            <p:cNvPr id="64603" name="AutoShape 252"/>
            <p:cNvSpPr>
              <a:spLocks noChangeArrowheads="1"/>
            </p:cNvSpPr>
            <p:nvPr/>
          </p:nvSpPr>
          <p:spPr bwMode="auto">
            <a:xfrm>
              <a:off x="6523485" y="2487613"/>
              <a:ext cx="1690688" cy="374650"/>
            </a:xfrm>
            <a:prstGeom prst="roundRect">
              <a:avLst>
                <a:gd name="adj" fmla="val 16667"/>
              </a:avLst>
            </a:prstGeom>
            <a:gradFill rotWithShape="1">
              <a:gsLst>
                <a:gs pos="0">
                  <a:srgbClr val="ECE3C2"/>
                </a:gs>
                <a:gs pos="50000">
                  <a:srgbClr val="FFFFFF"/>
                </a:gs>
                <a:gs pos="100000">
                  <a:srgbClr val="ECE3C2"/>
                </a:gs>
              </a:gsLst>
              <a:lin ang="0" scaled="1"/>
            </a:gradFill>
            <a:ln w="9525">
              <a:solidFill>
                <a:srgbClr val="4F6274"/>
              </a:solidFill>
              <a:round/>
              <a:headEnd/>
              <a:tailEnd/>
            </a:ln>
          </p:spPr>
          <p:txBody>
            <a:bodyPr wrap="none" anchor="ctr"/>
            <a:lstStyle/>
            <a:p>
              <a:pPr algn="ctr" defTabSz="914400">
                <a:buFontTx/>
                <a:buChar char="•"/>
              </a:pPr>
              <a:r>
                <a:rPr lang="en-US" sz="800" dirty="0">
                  <a:solidFill>
                    <a:srgbClr val="000000"/>
                  </a:solidFill>
                  <a:latin typeface="+mj-lt"/>
                  <a:ea typeface="+mn-ea"/>
                  <a:cs typeface="Arial" charset="0"/>
                </a:rPr>
                <a:t> Authenticate User</a:t>
              </a:r>
            </a:p>
            <a:p>
              <a:pPr algn="ctr" defTabSz="914400">
                <a:buFontTx/>
                <a:buChar char="•"/>
              </a:pPr>
              <a:r>
                <a:rPr lang="en-US" sz="800" dirty="0">
                  <a:solidFill>
                    <a:srgbClr val="000000"/>
                  </a:solidFill>
                  <a:latin typeface="+mj-lt"/>
                  <a:ea typeface="+mn-ea"/>
                  <a:cs typeface="Arial" charset="0"/>
                </a:rPr>
                <a:t> Register User…</a:t>
              </a:r>
            </a:p>
          </p:txBody>
        </p:sp>
        <p:sp>
          <p:nvSpPr>
            <p:cNvPr id="64604" name="AutoShape 253"/>
            <p:cNvSpPr>
              <a:spLocks noChangeArrowheads="1"/>
            </p:cNvSpPr>
            <p:nvPr/>
          </p:nvSpPr>
          <p:spPr bwMode="auto">
            <a:xfrm>
              <a:off x="6523485" y="2060575"/>
              <a:ext cx="1690688" cy="374650"/>
            </a:xfrm>
            <a:prstGeom prst="roundRect">
              <a:avLst>
                <a:gd name="adj" fmla="val 16667"/>
              </a:avLst>
            </a:prstGeom>
            <a:gradFill rotWithShape="1">
              <a:gsLst>
                <a:gs pos="0">
                  <a:srgbClr val="CCFFCC"/>
                </a:gs>
                <a:gs pos="50000">
                  <a:srgbClr val="FFFFFF"/>
                </a:gs>
                <a:gs pos="100000">
                  <a:srgbClr val="CCFFCC"/>
                </a:gs>
              </a:gsLst>
              <a:lin ang="0" scaled="1"/>
            </a:gradFill>
            <a:ln w="9525">
              <a:solidFill>
                <a:srgbClr val="4F6274"/>
              </a:solidFill>
              <a:round/>
              <a:headEnd/>
              <a:tailEnd/>
            </a:ln>
          </p:spPr>
          <p:txBody>
            <a:bodyPr wrap="none" anchor="ctr"/>
            <a:lstStyle/>
            <a:p>
              <a:pPr algn="ctr" defTabSz="914400">
                <a:buFontTx/>
                <a:buChar char="•"/>
              </a:pPr>
              <a:r>
                <a:rPr lang="en-US" sz="800" dirty="0">
                  <a:solidFill>
                    <a:srgbClr val="000000"/>
                  </a:solidFill>
                  <a:latin typeface="+mj-lt"/>
                  <a:ea typeface="+mn-ea"/>
                  <a:cs typeface="Arial" charset="0"/>
                </a:rPr>
                <a:t> Get Matched Records</a:t>
              </a:r>
            </a:p>
            <a:p>
              <a:pPr algn="ctr" defTabSz="914400">
                <a:buFontTx/>
                <a:buChar char="•"/>
              </a:pPr>
              <a:r>
                <a:rPr lang="en-US" sz="800" dirty="0">
                  <a:solidFill>
                    <a:srgbClr val="000000"/>
                  </a:solidFill>
                  <a:latin typeface="+mj-lt"/>
                  <a:ea typeface="+mn-ea"/>
                  <a:cs typeface="Arial" charset="0"/>
                </a:rPr>
                <a:t> Set Record State…</a:t>
              </a:r>
            </a:p>
          </p:txBody>
        </p:sp>
        <p:sp>
          <p:nvSpPr>
            <p:cNvPr id="64605" name="AutoShape 254"/>
            <p:cNvSpPr>
              <a:spLocks noChangeArrowheads="1"/>
            </p:cNvSpPr>
            <p:nvPr/>
          </p:nvSpPr>
          <p:spPr bwMode="auto">
            <a:xfrm>
              <a:off x="6523485" y="1663700"/>
              <a:ext cx="1690688" cy="374650"/>
            </a:xfrm>
            <a:prstGeom prst="roundRect">
              <a:avLst>
                <a:gd name="adj" fmla="val 16667"/>
              </a:avLst>
            </a:prstGeom>
            <a:gradFill rotWithShape="1">
              <a:gsLst>
                <a:gs pos="0">
                  <a:srgbClr val="CCFFCC"/>
                </a:gs>
                <a:gs pos="50000">
                  <a:srgbClr val="FFFFFF"/>
                </a:gs>
                <a:gs pos="100000">
                  <a:srgbClr val="CCFFCC"/>
                </a:gs>
              </a:gsLst>
              <a:lin ang="0" scaled="1"/>
            </a:gradFill>
            <a:ln w="9525">
              <a:solidFill>
                <a:srgbClr val="4F6274"/>
              </a:solidFill>
              <a:round/>
              <a:headEnd/>
              <a:tailEnd/>
            </a:ln>
          </p:spPr>
          <p:txBody>
            <a:bodyPr wrap="none" anchor="ctr"/>
            <a:lstStyle/>
            <a:p>
              <a:pPr algn="ctr" defTabSz="914400">
                <a:buFontTx/>
                <a:buChar char="•"/>
              </a:pPr>
              <a:r>
                <a:rPr lang="en-US" sz="800" dirty="0">
                  <a:solidFill>
                    <a:srgbClr val="000000"/>
                  </a:solidFill>
                  <a:latin typeface="+mj-lt"/>
                  <a:ea typeface="+mn-ea"/>
                  <a:cs typeface="Arial" charset="0"/>
                </a:rPr>
                <a:t> Create Customer</a:t>
              </a:r>
            </a:p>
            <a:p>
              <a:pPr algn="ctr" defTabSz="914400">
                <a:buFontTx/>
                <a:buChar char="•"/>
              </a:pPr>
              <a:r>
                <a:rPr lang="en-US" sz="800" dirty="0">
                  <a:solidFill>
                    <a:srgbClr val="000000"/>
                  </a:solidFill>
                  <a:latin typeface="+mj-lt"/>
                  <a:ea typeface="+mn-ea"/>
                  <a:cs typeface="Arial" charset="0"/>
                </a:rPr>
                <a:t> Get Sales Transaction…</a:t>
              </a:r>
            </a:p>
          </p:txBody>
        </p:sp>
        <p:sp>
          <p:nvSpPr>
            <p:cNvPr id="64606" name="AutoShape 255"/>
            <p:cNvSpPr>
              <a:spLocks noChangeArrowheads="1"/>
            </p:cNvSpPr>
            <p:nvPr/>
          </p:nvSpPr>
          <p:spPr bwMode="auto">
            <a:xfrm>
              <a:off x="6523485" y="1249363"/>
              <a:ext cx="1690688" cy="374650"/>
            </a:xfrm>
            <a:prstGeom prst="roundRect">
              <a:avLst>
                <a:gd name="adj" fmla="val 16667"/>
              </a:avLst>
            </a:prstGeom>
            <a:gradFill rotWithShape="1">
              <a:gsLst>
                <a:gs pos="0">
                  <a:srgbClr val="CCFFCC"/>
                </a:gs>
                <a:gs pos="50000">
                  <a:srgbClr val="FFFFFF"/>
                </a:gs>
                <a:gs pos="100000">
                  <a:srgbClr val="CCFFCC"/>
                </a:gs>
              </a:gsLst>
              <a:lin ang="0" scaled="1"/>
            </a:gradFill>
            <a:ln w="9525">
              <a:solidFill>
                <a:srgbClr val="4F6274"/>
              </a:solidFill>
              <a:round/>
              <a:headEnd/>
              <a:tailEnd/>
            </a:ln>
          </p:spPr>
          <p:txBody>
            <a:bodyPr wrap="none" anchor="ctr"/>
            <a:lstStyle/>
            <a:p>
              <a:pPr algn="ctr" defTabSz="914400">
                <a:buFontTx/>
                <a:buChar char="•"/>
              </a:pPr>
              <a:r>
                <a:rPr lang="en-US" sz="800" dirty="0">
                  <a:solidFill>
                    <a:srgbClr val="000000"/>
                  </a:solidFill>
                  <a:latin typeface="+mj-lt"/>
                  <a:ea typeface="+mn-ea"/>
                  <a:cs typeface="Arial" charset="0"/>
                </a:rPr>
                <a:t> Schedule Group</a:t>
              </a:r>
            </a:p>
            <a:p>
              <a:pPr algn="ctr" defTabSz="914400">
                <a:buFontTx/>
                <a:buChar char="•"/>
              </a:pPr>
              <a:r>
                <a:rPr lang="en-US" sz="800" dirty="0">
                  <a:solidFill>
                    <a:srgbClr val="000000"/>
                  </a:solidFill>
                  <a:latin typeface="+mj-lt"/>
                  <a:ea typeface="+mn-ea"/>
                  <a:cs typeface="Arial" charset="0"/>
                </a:rPr>
                <a:t> Get Batch Group Status…</a:t>
              </a:r>
            </a:p>
          </p:txBody>
        </p:sp>
      </p:grpSp>
      <p:grpSp>
        <p:nvGrpSpPr>
          <p:cNvPr id="12" name="Group 184"/>
          <p:cNvGrpSpPr>
            <a:grpSpLocks/>
          </p:cNvGrpSpPr>
          <p:nvPr/>
        </p:nvGrpSpPr>
        <p:grpSpPr bwMode="auto">
          <a:xfrm>
            <a:off x="2809875" y="2903538"/>
            <a:ext cx="3509963" cy="387350"/>
            <a:chOff x="8467184" y="3348038"/>
            <a:chExt cx="3509962" cy="387350"/>
          </a:xfrm>
        </p:grpSpPr>
        <p:sp>
          <p:nvSpPr>
            <p:cNvPr id="64583" name="AutoShape 163"/>
            <p:cNvSpPr>
              <a:spLocks noChangeArrowheads="1"/>
            </p:cNvSpPr>
            <p:nvPr/>
          </p:nvSpPr>
          <p:spPr bwMode="auto">
            <a:xfrm>
              <a:off x="8467184" y="3359150"/>
              <a:ext cx="3509962" cy="376238"/>
            </a:xfrm>
            <a:prstGeom prst="roundRect">
              <a:avLst>
                <a:gd name="adj" fmla="val 16667"/>
              </a:avLst>
            </a:prstGeom>
            <a:gradFill rotWithShape="0">
              <a:gsLst>
                <a:gs pos="0">
                  <a:srgbClr val="96BEDA"/>
                </a:gs>
                <a:gs pos="50000">
                  <a:srgbClr val="EFF5F9"/>
                </a:gs>
                <a:gs pos="100000">
                  <a:srgbClr val="96BEDA"/>
                </a:gs>
              </a:gsLst>
              <a:lin ang="0" scaled="1"/>
            </a:gradFill>
            <a:ln w="12700">
              <a:solidFill>
                <a:srgbClr val="4F6274"/>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84" name="Rectangle 164"/>
            <p:cNvSpPr>
              <a:spLocks noChangeArrowheads="1"/>
            </p:cNvSpPr>
            <p:nvPr/>
          </p:nvSpPr>
          <p:spPr bwMode="auto">
            <a:xfrm>
              <a:off x="10738896" y="3494088"/>
              <a:ext cx="609600" cy="209288"/>
            </a:xfrm>
            <a:prstGeom prst="rect">
              <a:avLst/>
            </a:prstGeom>
            <a:noFill/>
            <a:ln w="9525">
              <a:noFill/>
              <a:miter lim="800000"/>
              <a:headEnd/>
              <a:tailEnd/>
            </a:ln>
          </p:spPr>
          <p:txBody>
            <a:bodyPr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Party</a:t>
              </a:r>
              <a:br>
                <a:rPr lang="en-US" sz="800" dirty="0">
                  <a:solidFill>
                    <a:srgbClr val="000000"/>
                  </a:solidFill>
                  <a:latin typeface="+mj-lt"/>
                  <a:ea typeface="+mn-ea"/>
                  <a:cs typeface="Arial" charset="0"/>
                </a:rPr>
              </a:br>
              <a:r>
                <a:rPr lang="en-US" sz="800" dirty="0">
                  <a:solidFill>
                    <a:srgbClr val="000000"/>
                  </a:solidFill>
                  <a:latin typeface="+mj-lt"/>
                  <a:ea typeface="+mn-ea"/>
                  <a:cs typeface="Arial" charset="0"/>
                </a:rPr>
                <a:t>&amp; Product</a:t>
              </a:r>
            </a:p>
          </p:txBody>
        </p:sp>
        <p:pic>
          <p:nvPicPr>
            <p:cNvPr id="64585" name="Picture 218" descr="focus_groups_128"/>
            <p:cNvPicPr>
              <a:picLocks noChangeAspect="1" noChangeArrowheads="1"/>
            </p:cNvPicPr>
            <p:nvPr/>
          </p:nvPicPr>
          <p:blipFill>
            <a:blip r:embed="rId32" cstate="print"/>
            <a:srcRect/>
            <a:stretch>
              <a:fillRect/>
            </a:stretch>
          </p:blipFill>
          <p:spPr bwMode="auto">
            <a:xfrm>
              <a:off x="9054559" y="3348038"/>
              <a:ext cx="277812" cy="277812"/>
            </a:xfrm>
            <a:prstGeom prst="rect">
              <a:avLst/>
            </a:prstGeom>
            <a:noFill/>
            <a:ln w="9525">
              <a:noFill/>
              <a:miter lim="800000"/>
              <a:headEnd/>
              <a:tailEnd/>
            </a:ln>
          </p:spPr>
        </p:pic>
        <p:sp>
          <p:nvSpPr>
            <p:cNvPr id="64586" name="Rectangle 219"/>
            <p:cNvSpPr>
              <a:spLocks noChangeArrowheads="1"/>
            </p:cNvSpPr>
            <p:nvPr/>
          </p:nvSpPr>
          <p:spPr bwMode="auto">
            <a:xfrm>
              <a:off x="8887871" y="3597275"/>
              <a:ext cx="609600" cy="104644"/>
            </a:xfrm>
            <a:prstGeom prst="rect">
              <a:avLst/>
            </a:prstGeom>
            <a:noFill/>
            <a:ln w="9525">
              <a:noFill/>
              <a:miter lim="800000"/>
              <a:headEnd/>
              <a:tailEnd/>
            </a:ln>
          </p:spPr>
          <p:txBody>
            <a:bodyPr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Party</a:t>
              </a:r>
            </a:p>
          </p:txBody>
        </p:sp>
        <p:sp>
          <p:nvSpPr>
            <p:cNvPr id="64587" name="Rectangle 220"/>
            <p:cNvSpPr>
              <a:spLocks noChangeArrowheads="1"/>
            </p:cNvSpPr>
            <p:nvPr/>
          </p:nvSpPr>
          <p:spPr bwMode="auto">
            <a:xfrm>
              <a:off x="9964063" y="3597275"/>
              <a:ext cx="355867" cy="104644"/>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Product</a:t>
              </a:r>
            </a:p>
          </p:txBody>
        </p:sp>
        <p:pic>
          <p:nvPicPr>
            <p:cNvPr id="64588" name="Picture 221" descr="focus_groups_128"/>
            <p:cNvPicPr>
              <a:picLocks noChangeAspect="1" noChangeArrowheads="1"/>
            </p:cNvPicPr>
            <p:nvPr/>
          </p:nvPicPr>
          <p:blipFill>
            <a:blip r:embed="rId39" cstate="print"/>
            <a:srcRect/>
            <a:stretch>
              <a:fillRect/>
            </a:stretch>
          </p:blipFill>
          <p:spPr bwMode="auto">
            <a:xfrm>
              <a:off x="11197684" y="3389313"/>
              <a:ext cx="255587" cy="255587"/>
            </a:xfrm>
            <a:prstGeom prst="rect">
              <a:avLst/>
            </a:prstGeom>
            <a:noFill/>
            <a:ln w="9525">
              <a:noFill/>
              <a:miter lim="800000"/>
              <a:headEnd/>
              <a:tailEnd/>
            </a:ln>
          </p:spPr>
        </p:pic>
        <p:pic>
          <p:nvPicPr>
            <p:cNvPr id="64589" name="Picture 222" descr="product_128"/>
            <p:cNvPicPr>
              <a:picLocks noChangeAspect="1" noChangeArrowheads="1"/>
            </p:cNvPicPr>
            <p:nvPr/>
          </p:nvPicPr>
          <p:blipFill>
            <a:blip r:embed="rId40" cstate="print"/>
            <a:srcRect/>
            <a:stretch>
              <a:fillRect/>
            </a:stretch>
          </p:blipFill>
          <p:spPr bwMode="auto">
            <a:xfrm>
              <a:off x="11578684" y="3478213"/>
              <a:ext cx="255587" cy="254000"/>
            </a:xfrm>
            <a:prstGeom prst="rect">
              <a:avLst/>
            </a:prstGeom>
            <a:noFill/>
            <a:ln w="9525">
              <a:noFill/>
              <a:miter lim="800000"/>
              <a:headEnd/>
              <a:tailEnd/>
            </a:ln>
          </p:spPr>
        </p:pic>
        <p:sp>
          <p:nvSpPr>
            <p:cNvPr id="64590" name="Line 223"/>
            <p:cNvSpPr>
              <a:spLocks noChangeShapeType="1"/>
            </p:cNvSpPr>
            <p:nvPr/>
          </p:nvSpPr>
          <p:spPr bwMode="auto">
            <a:xfrm>
              <a:off x="11442159" y="3536950"/>
              <a:ext cx="180975" cy="65088"/>
            </a:xfrm>
            <a:prstGeom prst="line">
              <a:avLst/>
            </a:prstGeom>
            <a:noFill/>
            <a:ln w="15875">
              <a:solidFill>
                <a:schemeClr val="tx1"/>
              </a:solidFill>
              <a:round/>
              <a:headEnd/>
              <a:tailEnd type="triangle" w="med" len="med"/>
            </a:ln>
          </p:spPr>
          <p:txBody>
            <a:bodyPr wrap="none" anchor="ctr"/>
            <a:lstStyle/>
            <a:p>
              <a:pPr algn="ctr" defTabSz="914400"/>
              <a:endParaRPr lang="en-US" sz="2600" dirty="0">
                <a:solidFill>
                  <a:srgbClr val="000000"/>
                </a:solidFill>
                <a:latin typeface="+mj-lt"/>
                <a:ea typeface="+mn-ea"/>
                <a:cs typeface="Arial" charset="0"/>
              </a:endParaRPr>
            </a:p>
          </p:txBody>
        </p:sp>
        <p:pic>
          <p:nvPicPr>
            <p:cNvPr id="64591" name="Picture 264" descr="product_128"/>
            <p:cNvPicPr>
              <a:picLocks noChangeAspect="1" noChangeArrowheads="1"/>
            </p:cNvPicPr>
            <p:nvPr/>
          </p:nvPicPr>
          <p:blipFill>
            <a:blip r:embed="rId40" cstate="print"/>
            <a:srcRect/>
            <a:stretch>
              <a:fillRect/>
            </a:stretch>
          </p:blipFill>
          <p:spPr bwMode="auto">
            <a:xfrm>
              <a:off x="10026109" y="3360738"/>
              <a:ext cx="255587" cy="254000"/>
            </a:xfrm>
            <a:prstGeom prst="rect">
              <a:avLst/>
            </a:prstGeom>
            <a:noFill/>
            <a:ln w="9525">
              <a:noFill/>
              <a:miter lim="800000"/>
              <a:headEnd/>
              <a:tailEnd/>
            </a:ln>
          </p:spPr>
        </p:pic>
      </p:grpSp>
      <p:grpSp>
        <p:nvGrpSpPr>
          <p:cNvPr id="13" name="Group 186"/>
          <p:cNvGrpSpPr>
            <a:grpSpLocks/>
          </p:cNvGrpSpPr>
          <p:nvPr/>
        </p:nvGrpSpPr>
        <p:grpSpPr bwMode="auto">
          <a:xfrm>
            <a:off x="2809875" y="3322638"/>
            <a:ext cx="3509963" cy="376237"/>
            <a:chOff x="7984880" y="3767138"/>
            <a:chExt cx="3509962" cy="376237"/>
          </a:xfrm>
        </p:grpSpPr>
        <p:grpSp>
          <p:nvGrpSpPr>
            <p:cNvPr id="14" name="Group 185"/>
            <p:cNvGrpSpPr>
              <a:grpSpLocks/>
            </p:cNvGrpSpPr>
            <p:nvPr/>
          </p:nvGrpSpPr>
          <p:grpSpPr bwMode="auto">
            <a:xfrm>
              <a:off x="7984880" y="3767138"/>
              <a:ext cx="3509962" cy="376237"/>
              <a:chOff x="8467184" y="3767138"/>
              <a:chExt cx="3509962" cy="376237"/>
            </a:xfrm>
          </p:grpSpPr>
          <p:sp>
            <p:nvSpPr>
              <p:cNvPr id="64576" name="AutoShape 147"/>
              <p:cNvSpPr>
                <a:spLocks noChangeArrowheads="1"/>
              </p:cNvSpPr>
              <p:nvPr/>
            </p:nvSpPr>
            <p:spPr bwMode="auto">
              <a:xfrm>
                <a:off x="8467184" y="3767138"/>
                <a:ext cx="3509962" cy="376237"/>
              </a:xfrm>
              <a:prstGeom prst="roundRect">
                <a:avLst>
                  <a:gd name="adj" fmla="val 16667"/>
                </a:avLst>
              </a:prstGeom>
              <a:gradFill rotWithShape="0">
                <a:gsLst>
                  <a:gs pos="0">
                    <a:srgbClr val="96BEDA"/>
                  </a:gs>
                  <a:gs pos="50000">
                    <a:srgbClr val="EFF5F9"/>
                  </a:gs>
                  <a:gs pos="100000">
                    <a:srgbClr val="96BEDA"/>
                  </a:gs>
                </a:gsLst>
                <a:lin ang="0" scaled="1"/>
              </a:gradFill>
              <a:ln w="12700">
                <a:solidFill>
                  <a:srgbClr val="4F6274"/>
                </a:solidFill>
                <a:round/>
                <a:headEnd/>
                <a:tailEnd/>
              </a:ln>
            </p:spPr>
            <p:txBody>
              <a:bodyPr wrap="none" anchor="ctr"/>
              <a:lstStyle/>
              <a:p>
                <a:pPr algn="ctr" defTabSz="914400"/>
                <a:endParaRPr lang="en-US" sz="2800" dirty="0">
                  <a:solidFill>
                    <a:srgbClr val="000000"/>
                  </a:solidFill>
                  <a:latin typeface="+mj-lt"/>
                  <a:ea typeface="+mn-ea"/>
                  <a:cs typeface="Arial" charset="0"/>
                </a:endParaRPr>
              </a:p>
            </p:txBody>
          </p:sp>
          <p:sp>
            <p:nvSpPr>
              <p:cNvPr id="64577" name="Rectangle 150"/>
              <p:cNvSpPr>
                <a:spLocks noChangeArrowheads="1"/>
              </p:cNvSpPr>
              <p:nvPr/>
            </p:nvSpPr>
            <p:spPr bwMode="auto">
              <a:xfrm>
                <a:off x="8873584" y="4008438"/>
                <a:ext cx="619125" cy="104644"/>
              </a:xfrm>
              <a:prstGeom prst="rect">
                <a:avLst/>
              </a:prstGeom>
              <a:noFill/>
              <a:ln w="9525">
                <a:noFill/>
                <a:miter lim="800000"/>
                <a:headEnd/>
                <a:tailEnd/>
              </a:ln>
            </p:spPr>
            <p:txBody>
              <a:bodyPr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Link</a:t>
                </a:r>
              </a:p>
            </p:txBody>
          </p:sp>
          <p:sp>
            <p:nvSpPr>
              <p:cNvPr id="64578" name="Rectangle 151"/>
              <p:cNvSpPr>
                <a:spLocks noChangeArrowheads="1"/>
              </p:cNvSpPr>
              <p:nvPr/>
            </p:nvSpPr>
            <p:spPr bwMode="auto">
              <a:xfrm>
                <a:off x="9795304" y="4008438"/>
                <a:ext cx="291747" cy="104644"/>
              </a:xfrm>
              <a:prstGeom prst="rect">
                <a:avLst/>
              </a:prstGeom>
              <a:noFill/>
              <a:ln w="9525">
                <a:noFill/>
                <a:miter lim="800000"/>
                <a:headEnd/>
                <a:tailEnd/>
              </a:ln>
            </p:spPr>
            <p:txBody>
              <a:bodyPr wrap="none"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Merge</a:t>
                </a:r>
              </a:p>
            </p:txBody>
          </p:sp>
          <p:sp>
            <p:nvSpPr>
              <p:cNvPr id="64579" name="Rectangle 152"/>
              <p:cNvSpPr>
                <a:spLocks noChangeArrowheads="1"/>
              </p:cNvSpPr>
              <p:nvPr/>
            </p:nvSpPr>
            <p:spPr bwMode="auto">
              <a:xfrm>
                <a:off x="10738896" y="3905250"/>
                <a:ext cx="609600" cy="209288"/>
              </a:xfrm>
              <a:prstGeom prst="rect">
                <a:avLst/>
              </a:prstGeom>
              <a:noFill/>
              <a:ln w="9525">
                <a:noFill/>
                <a:miter lim="800000"/>
                <a:headEnd/>
                <a:tailEnd/>
              </a:ln>
            </p:spPr>
            <p:txBody>
              <a:bodyPr lIns="0" tIns="0" rIns="0" bIns="0">
                <a:spAutoFit/>
              </a:bodyPr>
              <a:lstStyle/>
              <a:p>
                <a:pPr algn="ctr" defTabSz="914400">
                  <a:lnSpc>
                    <a:spcPct val="85000"/>
                  </a:lnSpc>
                  <a:spcBef>
                    <a:spcPct val="50000"/>
                  </a:spcBef>
                </a:pPr>
                <a:r>
                  <a:rPr lang="en-US" sz="800" dirty="0">
                    <a:solidFill>
                      <a:srgbClr val="000000"/>
                    </a:solidFill>
                    <a:latin typeface="+mj-lt"/>
                    <a:ea typeface="+mn-ea"/>
                    <a:cs typeface="Arial" charset="0"/>
                  </a:rPr>
                  <a:t>Trust Framework</a:t>
                </a:r>
              </a:p>
            </p:txBody>
          </p:sp>
          <p:pic>
            <p:nvPicPr>
              <p:cNvPr id="64580" name="Rectangle 10301"/>
              <p:cNvPicPr>
                <a:picLocks noChangeAspect="1"/>
              </p:cNvPicPr>
              <p:nvPr/>
            </p:nvPicPr>
            <p:blipFill>
              <a:blip r:embed="rId17" cstate="print"/>
              <a:srcRect/>
              <a:stretch>
                <a:fillRect/>
              </a:stretch>
            </p:blipFill>
            <p:spPr bwMode="auto">
              <a:xfrm>
                <a:off x="10110246" y="3797300"/>
                <a:ext cx="261938" cy="261938"/>
              </a:xfrm>
              <a:prstGeom prst="rect">
                <a:avLst/>
              </a:prstGeom>
              <a:noFill/>
              <a:ln w="9525">
                <a:noFill/>
                <a:miter lim="800000"/>
                <a:headEnd/>
                <a:tailEnd/>
              </a:ln>
            </p:spPr>
          </p:pic>
          <p:pic>
            <p:nvPicPr>
              <p:cNvPr id="64581" name="Picture 155" descr="table_selection_row"/>
              <p:cNvPicPr>
                <a:picLocks noChangeAspect="1" noChangeArrowheads="1"/>
              </p:cNvPicPr>
              <p:nvPr/>
            </p:nvPicPr>
            <p:blipFill>
              <a:blip r:embed="rId41" cstate="print"/>
              <a:srcRect/>
              <a:stretch>
                <a:fillRect/>
              </a:stretch>
            </p:blipFill>
            <p:spPr bwMode="auto">
              <a:xfrm>
                <a:off x="10184859" y="3884613"/>
                <a:ext cx="238125" cy="238125"/>
              </a:xfrm>
              <a:prstGeom prst="rect">
                <a:avLst/>
              </a:prstGeom>
              <a:noFill/>
              <a:ln w="9525">
                <a:noFill/>
                <a:miter lim="800000"/>
                <a:headEnd/>
                <a:tailEnd/>
              </a:ln>
            </p:spPr>
          </p:pic>
          <p:pic>
            <p:nvPicPr>
              <p:cNvPr id="64582" name="Picture 162" descr="Trust_framework_ICON"/>
              <p:cNvPicPr>
                <a:picLocks noChangeAspect="1" noChangeArrowheads="1"/>
              </p:cNvPicPr>
              <p:nvPr/>
            </p:nvPicPr>
            <p:blipFill>
              <a:blip r:embed="rId42" cstate="print"/>
              <a:srcRect l="12094" t="19495" r="15343" b="14983"/>
              <a:stretch>
                <a:fillRect/>
              </a:stretch>
            </p:blipFill>
            <p:spPr bwMode="auto">
              <a:xfrm>
                <a:off x="11337384" y="3792538"/>
                <a:ext cx="376237" cy="341312"/>
              </a:xfrm>
              <a:prstGeom prst="rect">
                <a:avLst/>
              </a:prstGeom>
              <a:noFill/>
              <a:ln w="9525">
                <a:noFill/>
                <a:miter lim="800000"/>
                <a:headEnd/>
                <a:tailEnd/>
              </a:ln>
            </p:spPr>
          </p:pic>
        </p:grpSp>
        <p:pic>
          <p:nvPicPr>
            <p:cNvPr id="64575" name="Rectangle 10298"/>
            <p:cNvPicPr>
              <a:picLocks noChangeAspect="1"/>
            </p:cNvPicPr>
            <p:nvPr/>
          </p:nvPicPr>
          <p:blipFill>
            <a:blip r:embed="rId43" cstate="print"/>
            <a:srcRect/>
            <a:stretch>
              <a:fillRect/>
            </a:stretch>
          </p:blipFill>
          <p:spPr bwMode="auto">
            <a:xfrm rot="1973454">
              <a:off x="8681195" y="3768725"/>
              <a:ext cx="323850" cy="323850"/>
            </a:xfrm>
            <a:prstGeom prst="rect">
              <a:avLst/>
            </a:prstGeom>
            <a:noFill/>
            <a:ln w="9525">
              <a:noFill/>
              <a:miter lim="800000"/>
              <a:headEnd/>
              <a:tailEnd/>
            </a:ln>
          </p:spPr>
        </p:pic>
      </p:grpSp>
    </p:spTree>
    <p:extLst>
      <p:ext uri="{BB962C8B-B14F-4D97-AF65-F5344CB8AC3E}">
        <p14:creationId xmlns:p14="http://schemas.microsoft.com/office/powerpoint/2010/main" val="200305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78162"/>
          </a:xfrm>
        </p:spPr>
        <p:txBody>
          <a:bodyPr>
            <a:normAutofit fontScale="90000"/>
          </a:bodyPr>
          <a:lstStyle/>
          <a:p>
            <a:r>
              <a:rPr lang="en-US" sz="3100" dirty="0" smtClean="0">
                <a:solidFill>
                  <a:prstClr val="black"/>
                </a:solidFill>
              </a:rPr>
              <a:t/>
            </a:r>
            <a:br>
              <a:rPr lang="en-US" sz="3100" dirty="0" smtClean="0">
                <a:solidFill>
                  <a:prstClr val="black"/>
                </a:solidFill>
              </a:rPr>
            </a:br>
            <a:r>
              <a:rPr lang="en-US" sz="3100" dirty="0" smtClean="0">
                <a:solidFill>
                  <a:prstClr val="black"/>
                </a:solidFill>
              </a:rPr>
              <a:t>OAGIS </a:t>
            </a:r>
            <a:r>
              <a:rPr lang="en-US" sz="3100" dirty="0">
                <a:solidFill>
                  <a:prstClr val="black"/>
                </a:solidFill>
              </a:rPr>
              <a:t>Business Object Document</a:t>
            </a:r>
            <a:r>
              <a:rPr lang="en-US" sz="2000" dirty="0">
                <a:solidFill>
                  <a:prstClr val="black"/>
                </a:solidFill>
              </a:rPr>
              <a:t/>
            </a:r>
            <a:br>
              <a:rPr lang="en-US" sz="2000" dirty="0">
                <a:solidFill>
                  <a:prstClr val="black"/>
                </a:solidFill>
              </a:rPr>
            </a:br>
            <a:r>
              <a:rPr lang="en-US" sz="2000" dirty="0" smtClean="0">
                <a:solidFill>
                  <a:prstClr val="black"/>
                </a:solidFill>
              </a:rPr>
              <a:t/>
            </a:r>
            <a:br>
              <a:rPr lang="en-US" sz="2000" dirty="0" smtClean="0">
                <a:solidFill>
                  <a:prstClr val="black"/>
                </a:solidFill>
              </a:rPr>
            </a:br>
            <a:r>
              <a:rPr lang="en-US" sz="2000" dirty="0" smtClean="0">
                <a:solidFill>
                  <a:prstClr val="black"/>
                </a:solidFill>
              </a:rPr>
              <a:t>The </a:t>
            </a:r>
            <a:r>
              <a:rPr lang="en-US" sz="2000" dirty="0">
                <a:solidFill>
                  <a:prstClr val="black"/>
                </a:solidFill>
              </a:rPr>
              <a:t>common XML message structure provided by OAGIS is the Business Object Document (BOD,) which provides a message architecture based on the following reusable components:</a:t>
            </a:r>
            <a:br>
              <a:rPr lang="en-US" sz="2000" dirty="0">
                <a:solidFill>
                  <a:prstClr val="black"/>
                </a:solidFill>
              </a:rPr>
            </a:br>
            <a:r>
              <a:rPr lang="en-US" sz="2000" b="1" dirty="0">
                <a:solidFill>
                  <a:prstClr val="black"/>
                </a:solidFill>
              </a:rPr>
              <a:t>Nouns -</a:t>
            </a:r>
            <a:r>
              <a:rPr lang="en-US" sz="2000" dirty="0">
                <a:solidFill>
                  <a:prstClr val="black"/>
                </a:solidFill>
              </a:rPr>
              <a:t> Nouns describe a common business object and are composed of Components, which are basic building blocks shared across all Nouns.</a:t>
            </a:r>
            <a:br>
              <a:rPr lang="en-US" sz="2000" dirty="0">
                <a:solidFill>
                  <a:prstClr val="black"/>
                </a:solidFill>
              </a:rPr>
            </a:br>
            <a:r>
              <a:rPr lang="en-US" sz="2000" dirty="0">
                <a:solidFill>
                  <a:prstClr val="black"/>
                </a:solidFill>
              </a:rPr>
              <a:t/>
            </a:r>
            <a:br>
              <a:rPr lang="en-US" sz="2000" dirty="0">
                <a:solidFill>
                  <a:prstClr val="black"/>
                </a:solidFill>
              </a:rPr>
            </a:br>
            <a:r>
              <a:rPr lang="en-US" sz="2000" b="1" dirty="0">
                <a:solidFill>
                  <a:prstClr val="black"/>
                </a:solidFill>
              </a:rPr>
              <a:t>Verbs -</a:t>
            </a:r>
            <a:r>
              <a:rPr lang="en-US" sz="2000" dirty="0">
                <a:solidFill>
                  <a:prstClr val="black"/>
                </a:solidFill>
              </a:rPr>
              <a:t> Verbs describe the action to be applied to the Noun.</a:t>
            </a:r>
            <a:endParaRPr lang="en-US" sz="2000" dirty="0"/>
          </a:p>
        </p:txBody>
      </p:sp>
      <p:sp>
        <p:nvSpPr>
          <p:cNvPr id="3" name="Rectangle 2"/>
          <p:cNvSpPr/>
          <p:nvPr/>
        </p:nvSpPr>
        <p:spPr>
          <a:xfrm>
            <a:off x="457200" y="3397984"/>
            <a:ext cx="8381999" cy="1938992"/>
          </a:xfrm>
          <a:prstGeom prst="rect">
            <a:avLst/>
          </a:prstGeom>
        </p:spPr>
        <p:txBody>
          <a:bodyPr wrap="square">
            <a:spAutoFit/>
          </a:bodyPr>
          <a:lstStyle/>
          <a:p>
            <a:r>
              <a:rPr lang="en-US" sz="2000" dirty="0" smtClean="0">
                <a:solidFill>
                  <a:prstClr val="black"/>
                </a:solidFill>
                <a:ea typeface="+mj-ea"/>
                <a:cs typeface="+mj-cs"/>
              </a:rPr>
              <a:t>For </a:t>
            </a:r>
            <a:r>
              <a:rPr lang="en-US" sz="2000" dirty="0">
                <a:solidFill>
                  <a:prstClr val="black"/>
                </a:solidFill>
                <a:ea typeface="+mj-ea"/>
                <a:cs typeface="+mj-cs"/>
              </a:rPr>
              <a:t>example, the </a:t>
            </a:r>
            <a:r>
              <a:rPr lang="en-US" sz="2000" b="1" dirty="0" err="1">
                <a:solidFill>
                  <a:prstClr val="black"/>
                </a:solidFill>
                <a:ea typeface="+mj-ea"/>
                <a:cs typeface="+mj-cs"/>
              </a:rPr>
              <a:t>ProcessPurchaseOrder</a:t>
            </a:r>
            <a:r>
              <a:rPr lang="en-US" sz="2000" b="1" dirty="0">
                <a:solidFill>
                  <a:prstClr val="black"/>
                </a:solidFill>
                <a:ea typeface="+mj-ea"/>
                <a:cs typeface="+mj-cs"/>
              </a:rPr>
              <a:t> </a:t>
            </a:r>
            <a:r>
              <a:rPr lang="en-US" sz="2000" b="1" dirty="0" smtClean="0">
                <a:solidFill>
                  <a:prstClr val="black"/>
                </a:solidFill>
                <a:ea typeface="+mj-ea"/>
                <a:cs typeface="+mj-cs"/>
              </a:rPr>
              <a:t>BOD</a:t>
            </a:r>
          </a:p>
          <a:p>
            <a:r>
              <a:rPr lang="en-US" sz="2000" dirty="0">
                <a:solidFill>
                  <a:prstClr val="black"/>
                </a:solidFill>
                <a:ea typeface="+mj-ea"/>
                <a:cs typeface="+mj-cs"/>
              </a:rPr>
              <a:t> </a:t>
            </a:r>
            <a:r>
              <a:rPr lang="en-US" sz="2000" dirty="0" smtClean="0">
                <a:solidFill>
                  <a:prstClr val="black"/>
                </a:solidFill>
                <a:ea typeface="+mj-ea"/>
                <a:cs typeface="+mj-cs"/>
              </a:rPr>
              <a:t>    </a:t>
            </a:r>
            <a:r>
              <a:rPr lang="en-US" sz="2000" dirty="0" smtClean="0">
                <a:solidFill>
                  <a:prstClr val="black"/>
                </a:solidFill>
                <a:ea typeface="+mj-ea"/>
                <a:cs typeface="+mj-cs"/>
              </a:rPr>
              <a:t> </a:t>
            </a:r>
            <a:r>
              <a:rPr lang="en-US" sz="2000" dirty="0">
                <a:solidFill>
                  <a:prstClr val="black"/>
                </a:solidFill>
                <a:ea typeface="+mj-ea"/>
                <a:cs typeface="+mj-cs"/>
              </a:rPr>
              <a:t>is constructed from the </a:t>
            </a:r>
            <a:r>
              <a:rPr lang="en-US" sz="2000" b="1" dirty="0" err="1">
                <a:solidFill>
                  <a:prstClr val="black"/>
                </a:solidFill>
                <a:ea typeface="+mj-ea"/>
                <a:cs typeface="+mj-cs"/>
              </a:rPr>
              <a:t>PurchaseOrder</a:t>
            </a:r>
            <a:r>
              <a:rPr lang="en-US" sz="2000" b="1" dirty="0">
                <a:solidFill>
                  <a:prstClr val="black"/>
                </a:solidFill>
                <a:ea typeface="+mj-ea"/>
                <a:cs typeface="+mj-cs"/>
              </a:rPr>
              <a:t> Noun</a:t>
            </a:r>
            <a:r>
              <a:rPr lang="en-US" sz="2000" dirty="0">
                <a:solidFill>
                  <a:prstClr val="black"/>
                </a:solidFill>
                <a:ea typeface="+mj-ea"/>
                <a:cs typeface="+mj-cs"/>
              </a:rPr>
              <a:t> and the </a:t>
            </a:r>
            <a:r>
              <a:rPr lang="en-US" sz="2000" b="1" dirty="0" smtClean="0">
                <a:solidFill>
                  <a:prstClr val="black"/>
                </a:solidFill>
                <a:ea typeface="+mj-ea"/>
                <a:cs typeface="+mj-cs"/>
              </a:rPr>
              <a:t>Process Verb</a:t>
            </a:r>
            <a:r>
              <a:rPr lang="en-US" sz="2000" dirty="0" smtClean="0">
                <a:solidFill>
                  <a:prstClr val="black"/>
                </a:solidFill>
                <a:ea typeface="+mj-ea"/>
                <a:cs typeface="+mj-cs"/>
              </a:rPr>
              <a:t>. </a:t>
            </a:r>
          </a:p>
          <a:p>
            <a:r>
              <a:rPr lang="en-US" sz="2000" dirty="0">
                <a:solidFill>
                  <a:prstClr val="black"/>
                </a:solidFill>
                <a:ea typeface="+mj-ea"/>
                <a:cs typeface="+mj-cs"/>
              </a:rPr>
              <a:t> </a:t>
            </a:r>
            <a:r>
              <a:rPr lang="en-US" sz="2000" dirty="0" smtClean="0">
                <a:solidFill>
                  <a:prstClr val="black"/>
                </a:solidFill>
                <a:ea typeface="+mj-ea"/>
                <a:cs typeface="+mj-cs"/>
              </a:rPr>
              <a:t>All </a:t>
            </a:r>
            <a:r>
              <a:rPr lang="en-US" sz="2000" dirty="0">
                <a:solidFill>
                  <a:prstClr val="black"/>
                </a:solidFill>
                <a:ea typeface="+mj-ea"/>
                <a:cs typeface="+mj-cs"/>
              </a:rPr>
              <a:t>BOD messages are based on common Nouns combined with a Verb.</a:t>
            </a:r>
            <a:br>
              <a:rPr lang="en-US" sz="2000" dirty="0">
                <a:solidFill>
                  <a:prstClr val="black"/>
                </a:solidFill>
                <a:ea typeface="+mj-ea"/>
                <a:cs typeface="+mj-cs"/>
              </a:rPr>
            </a:br>
            <a:endParaRPr lang="en-US" sz="2000" dirty="0" smtClean="0">
              <a:solidFill>
                <a:prstClr val="black"/>
              </a:solidFill>
              <a:ea typeface="+mj-ea"/>
              <a:cs typeface="+mj-cs"/>
            </a:endParaRPr>
          </a:p>
          <a:p>
            <a:r>
              <a:rPr lang="en-US" sz="2000" dirty="0" smtClean="0">
                <a:solidFill>
                  <a:prstClr val="black"/>
                </a:solidFill>
                <a:ea typeface="+mj-ea"/>
                <a:cs typeface="+mj-cs"/>
              </a:rPr>
              <a:t>Additionally</a:t>
            </a:r>
            <a:r>
              <a:rPr lang="en-US" sz="2000" dirty="0">
                <a:solidFill>
                  <a:prstClr val="black"/>
                </a:solidFill>
                <a:ea typeface="+mj-ea"/>
                <a:cs typeface="+mj-cs"/>
              </a:rPr>
              <a:t>, all BODs contain an application </a:t>
            </a:r>
            <a:r>
              <a:rPr lang="en-US" sz="2000" dirty="0" smtClean="0">
                <a:solidFill>
                  <a:prstClr val="black"/>
                </a:solidFill>
                <a:ea typeface="+mj-ea"/>
                <a:cs typeface="+mj-cs"/>
              </a:rPr>
              <a:t>information area used </a:t>
            </a:r>
            <a:r>
              <a:rPr lang="en-US" sz="2000" dirty="0">
                <a:solidFill>
                  <a:prstClr val="black"/>
                </a:solidFill>
                <a:ea typeface="+mj-ea"/>
                <a:cs typeface="+mj-cs"/>
              </a:rPr>
              <a:t>by the processing infrastructure for routing, authorization and receipt verification.</a:t>
            </a:r>
            <a:endParaRPr lang="en-US" dirty="0"/>
          </a:p>
        </p:txBody>
      </p:sp>
    </p:spTree>
    <p:extLst>
      <p:ext uri="{BB962C8B-B14F-4D97-AF65-F5344CB8AC3E}">
        <p14:creationId xmlns:p14="http://schemas.microsoft.com/office/powerpoint/2010/main" val="3475816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362" y="671512"/>
            <a:ext cx="7153275" cy="5514975"/>
          </a:xfrm>
          <a:prstGeom prst="rect">
            <a:avLst/>
          </a:prstGeom>
        </p:spPr>
      </p:pic>
    </p:spTree>
    <p:extLst>
      <p:ext uri="{BB962C8B-B14F-4D97-AF65-F5344CB8AC3E}">
        <p14:creationId xmlns:p14="http://schemas.microsoft.com/office/powerpoint/2010/main" val="28188391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766762"/>
            <a:ext cx="7162800" cy="5324475"/>
          </a:xfrm>
          <a:prstGeom prst="rect">
            <a:avLst/>
          </a:prstGeom>
        </p:spPr>
      </p:pic>
    </p:spTree>
    <p:extLst>
      <p:ext uri="{BB962C8B-B14F-4D97-AF65-F5344CB8AC3E}">
        <p14:creationId xmlns:p14="http://schemas.microsoft.com/office/powerpoint/2010/main" val="31478107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87" y="771525"/>
            <a:ext cx="7134225" cy="5314950"/>
          </a:xfrm>
          <a:prstGeom prst="rect">
            <a:avLst/>
          </a:prstGeom>
        </p:spPr>
      </p:pic>
    </p:spTree>
    <p:extLst>
      <p:ext uri="{BB962C8B-B14F-4D97-AF65-F5344CB8AC3E}">
        <p14:creationId xmlns:p14="http://schemas.microsoft.com/office/powerpoint/2010/main" val="11419881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12" y="790575"/>
            <a:ext cx="7115175" cy="5276850"/>
          </a:xfrm>
          <a:prstGeom prst="rect">
            <a:avLst/>
          </a:prstGeom>
        </p:spPr>
      </p:pic>
    </p:spTree>
    <p:extLst>
      <p:ext uri="{BB962C8B-B14F-4D97-AF65-F5344CB8AC3E}">
        <p14:creationId xmlns:p14="http://schemas.microsoft.com/office/powerpoint/2010/main" val="1504459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about our processes</a:t>
            </a:r>
            <a:endParaRPr lang="en-US" dirty="0"/>
          </a:p>
        </p:txBody>
      </p:sp>
      <p:sp>
        <p:nvSpPr>
          <p:cNvPr id="3" name="Content Placeholder 2"/>
          <p:cNvSpPr>
            <a:spLocks noGrp="1"/>
          </p:cNvSpPr>
          <p:nvPr>
            <p:ph idx="1"/>
          </p:nvPr>
        </p:nvSpPr>
        <p:spPr/>
        <p:txBody>
          <a:bodyPr/>
          <a:lstStyle/>
          <a:p>
            <a:r>
              <a:rPr lang="en-US" dirty="0" smtClean="0"/>
              <a:t>Transaction audit </a:t>
            </a:r>
            <a:r>
              <a:rPr lang="en-US" dirty="0" smtClean="0"/>
              <a:t>trails</a:t>
            </a:r>
            <a:r>
              <a:rPr lang="en-US" dirty="0"/>
              <a:t> </a:t>
            </a:r>
            <a:r>
              <a:rPr lang="en-US" dirty="0" smtClean="0"/>
              <a:t>and</a:t>
            </a:r>
            <a:r>
              <a:rPr lang="en-US" dirty="0" smtClean="0"/>
              <a:t> User Access Reviews for SOX, VISA Key Injection</a:t>
            </a:r>
            <a:endParaRPr lang="en-US" dirty="0" smtClean="0"/>
          </a:p>
          <a:p>
            <a:r>
              <a:rPr lang="en-US" dirty="0" smtClean="0"/>
              <a:t>Information Security Assessments, ISO 9000</a:t>
            </a:r>
            <a:r>
              <a:rPr lang="en-US" dirty="0" smtClean="0"/>
              <a:t>, PCI-DSS, SSAE16 SOC, etc.</a:t>
            </a:r>
            <a:endParaRPr lang="en-US" dirty="0" smtClean="0"/>
          </a:p>
          <a:p>
            <a:r>
              <a:rPr lang="en-US" dirty="0" smtClean="0"/>
              <a:t>Financial and Operational Reporting, SDLC, log management, change management</a:t>
            </a:r>
            <a:endParaRPr lang="en-US" dirty="0" smtClean="0"/>
          </a:p>
          <a:p>
            <a:pPr marL="0" indent="0">
              <a:buNone/>
            </a:pPr>
            <a:r>
              <a:rPr lang="en-US" dirty="0" smtClean="0"/>
              <a:t>Sources include: </a:t>
            </a:r>
            <a:r>
              <a:rPr lang="en-US" dirty="0" smtClean="0"/>
              <a:t>ERP</a:t>
            </a:r>
            <a:r>
              <a:rPr lang="en-US" dirty="0" smtClean="0"/>
              <a:t>, </a:t>
            </a:r>
            <a:r>
              <a:rPr lang="en-US" dirty="0" smtClean="0"/>
              <a:t>Audit &amp; Certification Reports, EDW/BI, etc.</a:t>
            </a:r>
            <a:endParaRPr lang="en-US" dirty="0"/>
          </a:p>
        </p:txBody>
      </p:sp>
    </p:spTree>
    <p:extLst>
      <p:ext uri="{BB962C8B-B14F-4D97-AF65-F5344CB8AC3E}">
        <p14:creationId xmlns:p14="http://schemas.microsoft.com/office/powerpoint/2010/main" val="20942449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 y="814387"/>
            <a:ext cx="7258050" cy="5229225"/>
          </a:xfrm>
          <a:prstGeom prst="rect">
            <a:avLst/>
          </a:prstGeom>
        </p:spPr>
      </p:pic>
    </p:spTree>
    <p:extLst>
      <p:ext uri="{BB962C8B-B14F-4D97-AF65-F5344CB8AC3E}">
        <p14:creationId xmlns:p14="http://schemas.microsoft.com/office/powerpoint/2010/main" val="5816813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937" y="833437"/>
            <a:ext cx="7096125" cy="5191125"/>
          </a:xfrm>
          <a:prstGeom prst="rect">
            <a:avLst/>
          </a:prstGeom>
        </p:spPr>
      </p:pic>
    </p:spTree>
    <p:extLst>
      <p:ext uri="{BB962C8B-B14F-4D97-AF65-F5344CB8AC3E}">
        <p14:creationId xmlns:p14="http://schemas.microsoft.com/office/powerpoint/2010/main" val="31763865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557040"/>
            <a:ext cx="8305800" cy="4462760"/>
          </a:xfrm>
          <a:prstGeom prst="rect">
            <a:avLst/>
          </a:prstGeom>
          <a:noFill/>
        </p:spPr>
        <p:txBody>
          <a:bodyPr wrap="square" rtlCol="0">
            <a:spAutoFit/>
          </a:bodyPr>
          <a:lstStyle/>
          <a:p>
            <a:pPr fontAlgn="base"/>
            <a:r>
              <a:rPr lang="en-US" sz="1400" dirty="0"/>
              <a:t>           </a:t>
            </a:r>
            <a:r>
              <a:rPr lang="en-US" sz="1400" dirty="0" smtClean="0"/>
              <a:t>                                       GOOD </a:t>
            </a:r>
            <a:r>
              <a:rPr lang="en-US" sz="1400" dirty="0"/>
              <a:t>BAD SEPARATION REPORT FOR SCORE2 IN DATA MDL2</a:t>
            </a:r>
          </a:p>
          <a:p>
            <a:pPr fontAlgn="base"/>
            <a:r>
              <a:rPr lang="en-US" sz="1400" dirty="0"/>
              <a:t>                                </a:t>
            </a:r>
            <a:r>
              <a:rPr lang="en-US" sz="1400" dirty="0" smtClean="0"/>
              <a:t>                           MAXIMUM </a:t>
            </a:r>
            <a:r>
              <a:rPr lang="en-US" sz="1400" dirty="0"/>
              <a:t>KS = 60.6234 AT SCORE POINT 0.2469</a:t>
            </a:r>
          </a:p>
          <a:p>
            <a:pPr fontAlgn="base"/>
            <a:r>
              <a:rPr lang="en-US" sz="1400" dirty="0"/>
              <a:t>               </a:t>
            </a:r>
            <a:r>
              <a:rPr lang="en-US" sz="1400" dirty="0" smtClean="0"/>
              <a:t>                       ( </a:t>
            </a:r>
            <a:r>
              <a:rPr lang="en-US" sz="1400" dirty="0"/>
              <a:t>AUC STATISTICS = 0.8858, GINI COEFFICIENT = 0.7715, DIVERGENCE = 2.8434 )</a:t>
            </a:r>
          </a:p>
          <a:p>
            <a:pPr fontAlgn="base"/>
            <a:r>
              <a:rPr lang="en-US" sz="1400" dirty="0"/>
              <a:t> </a:t>
            </a:r>
          </a:p>
          <a:p>
            <a:pPr fontAlgn="base"/>
            <a:r>
              <a:rPr lang="en-US" sz="1400" dirty="0"/>
              <a:t>          </a:t>
            </a:r>
            <a:r>
              <a:rPr lang="en-US" sz="1400" dirty="0" smtClean="0"/>
              <a:t>       MIN</a:t>
            </a:r>
            <a:r>
              <a:rPr lang="en-US" sz="1400" dirty="0"/>
              <a:t>        MAX           GOOD        BAD      TOTAL    BAD     CUMULATIVE    BAD      CUMU. BAD</a:t>
            </a:r>
          </a:p>
          <a:p>
            <a:pPr fontAlgn="base"/>
            <a:r>
              <a:rPr lang="en-US" sz="1400" dirty="0"/>
              <a:t>         </a:t>
            </a:r>
            <a:r>
              <a:rPr lang="en-US" sz="1400" dirty="0" smtClean="0"/>
              <a:t>      SCORE</a:t>
            </a:r>
            <a:r>
              <a:rPr lang="en-US" sz="1400" dirty="0"/>
              <a:t>      </a:t>
            </a:r>
            <a:r>
              <a:rPr lang="en-US" sz="1400" dirty="0" err="1"/>
              <a:t>SCORE</a:t>
            </a:r>
            <a:r>
              <a:rPr lang="en-US" sz="1400" dirty="0"/>
              <a:t>             #          </a:t>
            </a:r>
            <a:r>
              <a:rPr lang="en-US" sz="1400" dirty="0" smtClean="0"/>
              <a:t>    #</a:t>
            </a:r>
            <a:r>
              <a:rPr lang="en-US" sz="1400" dirty="0"/>
              <a:t>          </a:t>
            </a:r>
            <a:r>
              <a:rPr lang="en-US" sz="1400" dirty="0" smtClean="0"/>
              <a:t>    #</a:t>
            </a:r>
            <a:r>
              <a:rPr lang="en-US" sz="1400" dirty="0"/>
              <a:t>    </a:t>
            </a:r>
            <a:r>
              <a:rPr lang="en-US" sz="1400" dirty="0" smtClean="0"/>
              <a:t>    RATE</a:t>
            </a:r>
            <a:r>
              <a:rPr lang="en-US" sz="1400" dirty="0"/>
              <a:t>      BAD RATE  </a:t>
            </a:r>
            <a:r>
              <a:rPr lang="en-US" sz="1400" dirty="0" smtClean="0"/>
              <a:t>  PERCENT</a:t>
            </a:r>
            <a:r>
              <a:rPr lang="en-US" sz="1400" dirty="0"/>
              <a:t>      </a:t>
            </a:r>
            <a:r>
              <a:rPr lang="en-US" sz="1400" dirty="0" err="1"/>
              <a:t>PERCENT</a:t>
            </a:r>
            <a:endParaRPr lang="en-US" sz="1400" dirty="0"/>
          </a:p>
          <a:p>
            <a:pPr fontAlgn="base"/>
            <a:r>
              <a:rPr lang="en-US" sz="1400" dirty="0"/>
              <a:t> --------------------------------------------------------------------------------------------------------</a:t>
            </a:r>
          </a:p>
          <a:p>
            <a:pPr fontAlgn="base"/>
            <a:r>
              <a:rPr lang="en-US" sz="1400" dirty="0"/>
              <a:t>  BAD     0.6877     0.9677       </a:t>
            </a:r>
            <a:r>
              <a:rPr lang="en-US" sz="1400" dirty="0" smtClean="0"/>
              <a:t> 2,011</a:t>
            </a:r>
            <a:r>
              <a:rPr lang="en-US" sz="1400" dirty="0"/>
              <a:t>      7,989     10,000   79.89%      79.89%    34.00%      34.00%</a:t>
            </a:r>
          </a:p>
          <a:p>
            <a:pPr fontAlgn="base"/>
            <a:r>
              <a:rPr lang="en-US" sz="1400" dirty="0"/>
              <a:t>   |     </a:t>
            </a:r>
            <a:r>
              <a:rPr lang="en-US" sz="1400" dirty="0" smtClean="0"/>
              <a:t>     </a:t>
            </a:r>
            <a:r>
              <a:rPr lang="en-US" sz="1400" dirty="0"/>
              <a:t>0.4749     0.6876       </a:t>
            </a:r>
            <a:r>
              <a:rPr lang="en-US" sz="1400" dirty="0" smtClean="0"/>
              <a:t> 4,300</a:t>
            </a:r>
            <a:r>
              <a:rPr lang="en-US" sz="1400" dirty="0"/>
              <a:t>      5,700     10,000   57.00%      68.45%    24.26%      58.27%</a:t>
            </a:r>
          </a:p>
          <a:p>
            <a:pPr fontAlgn="base"/>
            <a:r>
              <a:rPr lang="en-US" sz="1400" dirty="0"/>
              <a:t>   |      </a:t>
            </a:r>
            <a:r>
              <a:rPr lang="en-US" sz="1400" dirty="0" smtClean="0"/>
              <a:t>    0.3125</a:t>
            </a:r>
            <a:r>
              <a:rPr lang="en-US" sz="1400" dirty="0"/>
              <a:t>     0.4748       </a:t>
            </a:r>
            <a:r>
              <a:rPr lang="en-US" sz="1400" dirty="0" smtClean="0"/>
              <a:t> 6,036</a:t>
            </a:r>
            <a:r>
              <a:rPr lang="en-US" sz="1400" dirty="0"/>
              <a:t>      3,964     10,000   39.64%      58.84%    16.87%      75.14%</a:t>
            </a:r>
          </a:p>
          <a:p>
            <a:pPr fontAlgn="base"/>
            <a:r>
              <a:rPr lang="en-US" sz="1400" dirty="0"/>
              <a:t>   |      </a:t>
            </a:r>
            <a:r>
              <a:rPr lang="en-US" sz="1400" dirty="0" smtClean="0"/>
              <a:t>    0.1932</a:t>
            </a:r>
            <a:r>
              <a:rPr lang="en-US" sz="1400" dirty="0"/>
              <a:t>     0.3124       </a:t>
            </a:r>
            <a:r>
              <a:rPr lang="en-US" sz="1400" dirty="0" smtClean="0"/>
              <a:t> 7,451</a:t>
            </a:r>
            <a:r>
              <a:rPr lang="en-US" sz="1400" dirty="0"/>
              <a:t>      2,549     10,000   25.49%      50.51%    10.85%      85.99%</a:t>
            </a:r>
          </a:p>
          <a:p>
            <a:pPr fontAlgn="base"/>
            <a:r>
              <a:rPr lang="en-US" sz="1400" dirty="0"/>
              <a:t>   |      </a:t>
            </a:r>
            <a:r>
              <a:rPr lang="en-US" sz="1400" dirty="0" smtClean="0"/>
              <a:t>    0.1142</a:t>
            </a:r>
            <a:r>
              <a:rPr lang="en-US" sz="1400" dirty="0"/>
              <a:t>     0.1932       </a:t>
            </a:r>
            <a:r>
              <a:rPr lang="en-US" sz="1400" dirty="0" smtClean="0"/>
              <a:t> 8,379</a:t>
            </a:r>
            <a:r>
              <a:rPr lang="en-US" sz="1400" dirty="0"/>
              <a:t>      1,621     10,000   16.21%      43.65%     </a:t>
            </a:r>
            <a:r>
              <a:rPr lang="en-US" sz="1400" dirty="0" smtClean="0"/>
              <a:t> 6.90</a:t>
            </a:r>
            <a:r>
              <a:rPr lang="en-US" sz="1400" dirty="0"/>
              <a:t>%      </a:t>
            </a:r>
            <a:r>
              <a:rPr lang="en-US" sz="1400" dirty="0" smtClean="0"/>
              <a:t>92.89</a:t>
            </a:r>
            <a:r>
              <a:rPr lang="en-US" sz="1400" dirty="0"/>
              <a:t>%</a:t>
            </a:r>
          </a:p>
          <a:p>
            <a:pPr fontAlgn="base"/>
            <a:r>
              <a:rPr lang="en-US" sz="1400" dirty="0"/>
              <a:t>   |      </a:t>
            </a:r>
            <a:r>
              <a:rPr lang="en-US" sz="1400" dirty="0" smtClean="0"/>
              <a:t>    0.0646</a:t>
            </a:r>
            <a:r>
              <a:rPr lang="en-US" sz="1400" dirty="0"/>
              <a:t>     0.1142       </a:t>
            </a:r>
            <a:r>
              <a:rPr lang="en-US" sz="1400" dirty="0" smtClean="0"/>
              <a:t> 9,055</a:t>
            </a:r>
            <a:r>
              <a:rPr lang="en-US" sz="1400" dirty="0"/>
              <a:t>        945     </a:t>
            </a:r>
            <a:r>
              <a:rPr lang="en-US" sz="1400" dirty="0" smtClean="0"/>
              <a:t>  10,000</a:t>
            </a:r>
            <a:r>
              <a:rPr lang="en-US" sz="1400" dirty="0"/>
              <a:t>    </a:t>
            </a:r>
            <a:r>
              <a:rPr lang="en-US" sz="1400" dirty="0" smtClean="0"/>
              <a:t> 9.45</a:t>
            </a:r>
            <a:r>
              <a:rPr lang="en-US" sz="1400" dirty="0"/>
              <a:t>%      37.95%     </a:t>
            </a:r>
            <a:r>
              <a:rPr lang="en-US" sz="1400" dirty="0" smtClean="0"/>
              <a:t> 4.02</a:t>
            </a:r>
            <a:r>
              <a:rPr lang="en-US" sz="1400" dirty="0"/>
              <a:t>%      96.91%</a:t>
            </a:r>
          </a:p>
          <a:p>
            <a:pPr fontAlgn="base"/>
            <a:r>
              <a:rPr lang="en-US" sz="1400" dirty="0"/>
              <a:t>   |      </a:t>
            </a:r>
            <a:r>
              <a:rPr lang="en-US" sz="1400" dirty="0" smtClean="0"/>
              <a:t>    0.0345</a:t>
            </a:r>
            <a:r>
              <a:rPr lang="en-US" sz="1400" dirty="0"/>
              <a:t>     0.0646       </a:t>
            </a:r>
            <a:r>
              <a:rPr lang="en-US" sz="1400" dirty="0" smtClean="0"/>
              <a:t> 9,533</a:t>
            </a:r>
            <a:r>
              <a:rPr lang="en-US" sz="1400" dirty="0"/>
              <a:t>        467     </a:t>
            </a:r>
            <a:r>
              <a:rPr lang="en-US" sz="1400" dirty="0" smtClean="0"/>
              <a:t>  10,000</a:t>
            </a:r>
            <a:r>
              <a:rPr lang="en-US" sz="1400" dirty="0"/>
              <a:t>    </a:t>
            </a:r>
            <a:r>
              <a:rPr lang="en-US" sz="1400" dirty="0" smtClean="0"/>
              <a:t> 4.67</a:t>
            </a:r>
            <a:r>
              <a:rPr lang="en-US" sz="1400" dirty="0"/>
              <a:t>%      33.19%     </a:t>
            </a:r>
            <a:r>
              <a:rPr lang="en-US" sz="1400" dirty="0" smtClean="0"/>
              <a:t> 1.99</a:t>
            </a:r>
            <a:r>
              <a:rPr lang="en-US" sz="1400" dirty="0"/>
              <a:t>%      98.90%</a:t>
            </a:r>
          </a:p>
          <a:p>
            <a:pPr fontAlgn="base"/>
            <a:r>
              <a:rPr lang="en-US" sz="1400" dirty="0"/>
              <a:t>   |      </a:t>
            </a:r>
            <a:r>
              <a:rPr lang="en-US" sz="1400" dirty="0" smtClean="0"/>
              <a:t>    0.0166</a:t>
            </a:r>
            <a:r>
              <a:rPr lang="en-US" sz="1400" dirty="0"/>
              <a:t>     0.0345       </a:t>
            </a:r>
            <a:r>
              <a:rPr lang="en-US" sz="1400" dirty="0" smtClean="0"/>
              <a:t> 9,800</a:t>
            </a:r>
            <a:r>
              <a:rPr lang="en-US" sz="1400" dirty="0"/>
              <a:t>        200     </a:t>
            </a:r>
            <a:r>
              <a:rPr lang="en-US" sz="1400" dirty="0" smtClean="0"/>
              <a:t>  10,000</a:t>
            </a:r>
            <a:r>
              <a:rPr lang="en-US" sz="1400" dirty="0"/>
              <a:t>    </a:t>
            </a:r>
            <a:r>
              <a:rPr lang="en-US" sz="1400" dirty="0" smtClean="0"/>
              <a:t> 2.00</a:t>
            </a:r>
            <a:r>
              <a:rPr lang="en-US" sz="1400" dirty="0"/>
              <a:t>%      29.29%     </a:t>
            </a:r>
            <a:r>
              <a:rPr lang="en-US" sz="1400" dirty="0" smtClean="0"/>
              <a:t> 0.85</a:t>
            </a:r>
            <a:r>
              <a:rPr lang="en-US" sz="1400" dirty="0"/>
              <a:t>%      99.75%</a:t>
            </a:r>
          </a:p>
          <a:p>
            <a:pPr fontAlgn="base"/>
            <a:r>
              <a:rPr lang="en-US" sz="1400" dirty="0"/>
              <a:t>   </a:t>
            </a:r>
            <a:r>
              <a:rPr lang="en-US" sz="1400" dirty="0" smtClean="0"/>
              <a:t>| </a:t>
            </a:r>
            <a:r>
              <a:rPr lang="en-US" sz="1400" dirty="0"/>
              <a:t>      </a:t>
            </a:r>
            <a:r>
              <a:rPr lang="en-US" sz="1400" dirty="0" smtClean="0"/>
              <a:t>   0.0062</a:t>
            </a:r>
            <a:r>
              <a:rPr lang="en-US" sz="1400" dirty="0"/>
              <a:t>     0.0166       </a:t>
            </a:r>
            <a:r>
              <a:rPr lang="en-US" sz="1400" dirty="0" smtClean="0"/>
              <a:t> 9,946</a:t>
            </a:r>
            <a:r>
              <a:rPr lang="en-US" sz="1400" dirty="0"/>
              <a:t>         54     </a:t>
            </a:r>
            <a:r>
              <a:rPr lang="en-US" sz="1400" dirty="0" smtClean="0"/>
              <a:t>   10,000</a:t>
            </a:r>
            <a:r>
              <a:rPr lang="en-US" sz="1400" dirty="0"/>
              <a:t>    </a:t>
            </a:r>
            <a:r>
              <a:rPr lang="en-US" sz="1400" dirty="0" smtClean="0"/>
              <a:t> 0.54</a:t>
            </a:r>
            <a:r>
              <a:rPr lang="en-US" sz="1400" dirty="0"/>
              <a:t>%      26.10%     </a:t>
            </a:r>
            <a:r>
              <a:rPr lang="en-US" sz="1400" dirty="0" smtClean="0"/>
              <a:t> 0.23</a:t>
            </a:r>
            <a:r>
              <a:rPr lang="en-US" sz="1400" dirty="0"/>
              <a:t>%      99.98%</a:t>
            </a:r>
          </a:p>
          <a:p>
            <a:pPr fontAlgn="base"/>
            <a:r>
              <a:rPr lang="en-US" sz="1400" dirty="0" smtClean="0"/>
              <a:t>GOOD </a:t>
            </a:r>
            <a:r>
              <a:rPr lang="en-US" sz="1400" dirty="0"/>
              <a:t>  </a:t>
            </a:r>
            <a:r>
              <a:rPr lang="en-US" sz="1400" dirty="0" smtClean="0"/>
              <a:t> 0.0001</a:t>
            </a:r>
            <a:r>
              <a:rPr lang="en-US" sz="1400" dirty="0"/>
              <a:t>     0.0062       </a:t>
            </a:r>
            <a:r>
              <a:rPr lang="en-US" sz="1400" dirty="0" smtClean="0"/>
              <a:t> 9,995</a:t>
            </a:r>
            <a:r>
              <a:rPr lang="en-US" sz="1400" dirty="0"/>
              <a:t>          5     </a:t>
            </a:r>
            <a:r>
              <a:rPr lang="en-US" sz="1400" dirty="0" smtClean="0"/>
              <a:t>    10,000</a:t>
            </a:r>
            <a:r>
              <a:rPr lang="en-US" sz="1400" dirty="0"/>
              <a:t>    </a:t>
            </a:r>
            <a:r>
              <a:rPr lang="en-US" sz="1400" dirty="0" smtClean="0"/>
              <a:t> 0.05</a:t>
            </a:r>
            <a:r>
              <a:rPr lang="en-US" sz="1400" dirty="0"/>
              <a:t>%      23.49%     </a:t>
            </a:r>
            <a:r>
              <a:rPr lang="en-US" sz="1400" dirty="0" smtClean="0"/>
              <a:t> 0.02</a:t>
            </a:r>
            <a:r>
              <a:rPr lang="en-US" sz="1400" dirty="0"/>
              <a:t>%     100.00%</a:t>
            </a:r>
          </a:p>
          <a:p>
            <a:pPr fontAlgn="base"/>
            <a:r>
              <a:rPr lang="en-US" sz="1400" dirty="0"/>
              <a:t>       </a:t>
            </a:r>
            <a:r>
              <a:rPr lang="en-US" sz="1400" dirty="0" smtClean="0"/>
              <a:t>        ======    ======      ======    ======   ======</a:t>
            </a:r>
            <a:endParaRPr lang="en-US" sz="1400" dirty="0"/>
          </a:p>
          <a:p>
            <a:pPr fontAlgn="base"/>
            <a:r>
              <a:rPr lang="en-US" sz="1400" dirty="0"/>
              <a:t>         </a:t>
            </a:r>
            <a:r>
              <a:rPr lang="en-US" sz="1400" dirty="0" smtClean="0"/>
              <a:t>     </a:t>
            </a:r>
            <a:r>
              <a:rPr lang="en-US" sz="1400" dirty="0"/>
              <a:t> 0.0001     </a:t>
            </a:r>
            <a:r>
              <a:rPr lang="en-US" sz="1400" dirty="0" smtClean="0"/>
              <a:t>0.9677</a:t>
            </a:r>
            <a:r>
              <a:rPr lang="en-US" sz="1400" dirty="0"/>
              <a:t>      </a:t>
            </a:r>
            <a:r>
              <a:rPr lang="en-US" sz="1400" dirty="0" smtClean="0"/>
              <a:t> 76,506</a:t>
            </a:r>
            <a:r>
              <a:rPr lang="en-US" sz="1400" dirty="0"/>
              <a:t>    </a:t>
            </a:r>
            <a:r>
              <a:rPr lang="en-US" sz="1400" dirty="0" smtClean="0"/>
              <a:t>23,494</a:t>
            </a:r>
            <a:r>
              <a:rPr lang="en-US" sz="1400" dirty="0"/>
              <a:t>  </a:t>
            </a:r>
            <a:r>
              <a:rPr lang="en-US" sz="1400" dirty="0" smtClean="0"/>
              <a:t>100,000</a:t>
            </a:r>
            <a:endParaRPr lang="en-US" sz="1400" dirty="0"/>
          </a:p>
          <a:p>
            <a:endParaRPr lang="en-US" dirty="0"/>
          </a:p>
        </p:txBody>
      </p:sp>
      <p:sp>
        <p:nvSpPr>
          <p:cNvPr id="5" name="TextBox 4"/>
          <p:cNvSpPr txBox="1"/>
          <p:nvPr/>
        </p:nvSpPr>
        <p:spPr>
          <a:xfrm>
            <a:off x="533400" y="914400"/>
            <a:ext cx="8305800" cy="461665"/>
          </a:xfrm>
          <a:prstGeom prst="rect">
            <a:avLst/>
          </a:prstGeom>
          <a:noFill/>
        </p:spPr>
        <p:txBody>
          <a:bodyPr wrap="square" rtlCol="0">
            <a:spAutoFit/>
          </a:bodyPr>
          <a:lstStyle/>
          <a:p>
            <a:pPr algn="ctr"/>
            <a:r>
              <a:rPr lang="en-US" sz="2400" dirty="0" smtClean="0"/>
              <a:t>Data Quality Scorecards are built on Data Quality Assessments</a:t>
            </a:r>
            <a:endParaRPr lang="en-US" sz="2400" dirty="0"/>
          </a:p>
        </p:txBody>
      </p:sp>
    </p:spTree>
    <p:extLst>
      <p:ext uri="{BB962C8B-B14F-4D97-AF65-F5344CB8AC3E}">
        <p14:creationId xmlns:p14="http://schemas.microsoft.com/office/powerpoint/2010/main" val="3651381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495425"/>
            <a:ext cx="8991600" cy="3867150"/>
          </a:xfrm>
          <a:prstGeom prst="rect">
            <a:avLst/>
          </a:prstGeom>
        </p:spPr>
      </p:pic>
    </p:spTree>
    <p:extLst>
      <p:ext uri="{BB962C8B-B14F-4D97-AF65-F5344CB8AC3E}">
        <p14:creationId xmlns:p14="http://schemas.microsoft.com/office/powerpoint/2010/main" val="1991928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 y="1524000"/>
            <a:ext cx="8353425" cy="3810000"/>
          </a:xfrm>
          <a:prstGeom prst="rect">
            <a:avLst/>
          </a:prstGeom>
        </p:spPr>
      </p:pic>
    </p:spTree>
    <p:extLst>
      <p:ext uri="{BB962C8B-B14F-4D97-AF65-F5344CB8AC3E}">
        <p14:creationId xmlns:p14="http://schemas.microsoft.com/office/powerpoint/2010/main" val="218753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7" y="1243012"/>
            <a:ext cx="8543925" cy="4371975"/>
          </a:xfrm>
          <a:prstGeom prst="rect">
            <a:avLst/>
          </a:prstGeom>
        </p:spPr>
      </p:pic>
    </p:spTree>
    <p:extLst>
      <p:ext uri="{BB962C8B-B14F-4D97-AF65-F5344CB8AC3E}">
        <p14:creationId xmlns:p14="http://schemas.microsoft.com/office/powerpoint/2010/main" val="360595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12" y="1347787"/>
            <a:ext cx="7800975" cy="4162425"/>
          </a:xfrm>
          <a:prstGeom prst="rect">
            <a:avLst/>
          </a:prstGeom>
        </p:spPr>
      </p:pic>
    </p:spTree>
    <p:extLst>
      <p:ext uri="{BB962C8B-B14F-4D97-AF65-F5344CB8AC3E}">
        <p14:creationId xmlns:p14="http://schemas.microsoft.com/office/powerpoint/2010/main" val="305174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we use to make decisions</a:t>
            </a:r>
            <a:endParaRPr lang="en-US" dirty="0"/>
          </a:p>
        </p:txBody>
      </p:sp>
      <p:sp>
        <p:nvSpPr>
          <p:cNvPr id="3" name="Content Placeholder 2"/>
          <p:cNvSpPr>
            <a:spLocks noGrp="1"/>
          </p:cNvSpPr>
          <p:nvPr>
            <p:ph idx="1"/>
          </p:nvPr>
        </p:nvSpPr>
        <p:spPr>
          <a:xfrm>
            <a:off x="457200" y="1600201"/>
            <a:ext cx="8229600" cy="3276599"/>
          </a:xfrm>
        </p:spPr>
        <p:txBody>
          <a:bodyPr/>
          <a:lstStyle/>
          <a:p>
            <a:pPr marL="0" indent="0">
              <a:buNone/>
            </a:pPr>
            <a:r>
              <a:rPr lang="en-US" sz="2800" dirty="0" smtClean="0"/>
              <a:t>Is the data flawed?</a:t>
            </a:r>
          </a:p>
          <a:p>
            <a:pPr>
              <a:buFontTx/>
              <a:buChar char="-"/>
            </a:pPr>
            <a:r>
              <a:rPr lang="en-US" sz="2800" dirty="0" smtClean="0"/>
              <a:t>How would we know? Are there absolute standards for data quality</a:t>
            </a:r>
            <a:r>
              <a:rPr lang="en-US" sz="2800" dirty="0" smtClean="0"/>
              <a:t>?</a:t>
            </a:r>
            <a:endParaRPr lang="en-US" dirty="0" smtClean="0"/>
          </a:p>
          <a:p>
            <a:pPr marL="0" indent="0">
              <a:buNone/>
            </a:pPr>
            <a:r>
              <a:rPr lang="en-US" sz="2800" dirty="0" smtClean="0"/>
              <a:t>Why should we believe the data?</a:t>
            </a:r>
          </a:p>
          <a:p>
            <a:pPr marL="0" indent="0">
              <a:buNone/>
            </a:pPr>
            <a:r>
              <a:rPr lang="en-US" sz="2800" dirty="0" smtClean="0"/>
              <a:t>- Are the sources reliable? Has it been transformed or processed in a way that reduces its value?</a:t>
            </a:r>
          </a:p>
          <a:p>
            <a:pPr marL="0" indent="0">
              <a:buNone/>
            </a:pPr>
            <a:endParaRPr lang="en-US" dirty="0" smtClean="0"/>
          </a:p>
          <a:p>
            <a:pPr marL="0" indent="0">
              <a:buNone/>
            </a:pPr>
            <a:endParaRPr lang="en-US" dirty="0"/>
          </a:p>
        </p:txBody>
      </p:sp>
      <p:sp>
        <p:nvSpPr>
          <p:cNvPr id="4" name="Title 1"/>
          <p:cNvSpPr txBox="1">
            <a:spLocks/>
          </p:cNvSpPr>
          <p:nvPr/>
        </p:nvSpPr>
        <p:spPr>
          <a:xfrm>
            <a:off x="457200"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Data we use to manage risk</a:t>
            </a:r>
            <a:endParaRPr lang="en-US" dirty="0"/>
          </a:p>
        </p:txBody>
      </p:sp>
    </p:spTree>
    <p:extLst>
      <p:ext uri="{BB962C8B-B14F-4D97-AF65-F5344CB8AC3E}">
        <p14:creationId xmlns:p14="http://schemas.microsoft.com/office/powerpoint/2010/main" val="356403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28601"/>
            <a:ext cx="8153400" cy="3508653"/>
          </a:xfrm>
          <a:prstGeom prst="rect">
            <a:avLst/>
          </a:prstGeom>
        </p:spPr>
        <p:txBody>
          <a:bodyPr wrap="square">
            <a:spAutoFit/>
          </a:bodyPr>
          <a:lstStyle/>
          <a:p>
            <a:pPr algn="ctr"/>
            <a:r>
              <a:rPr lang="en-US" sz="2400" b="1" dirty="0"/>
              <a:t>ISO 8000 - Data </a:t>
            </a:r>
            <a:r>
              <a:rPr lang="en-US" sz="2400" b="1" dirty="0" smtClean="0"/>
              <a:t>Quality</a:t>
            </a:r>
          </a:p>
          <a:p>
            <a:endParaRPr lang="en-US" sz="2000" b="1" dirty="0" smtClean="0"/>
          </a:p>
          <a:p>
            <a:r>
              <a:rPr lang="en-US" sz="2000" b="1" dirty="0" smtClean="0"/>
              <a:t>ISO </a:t>
            </a:r>
            <a:r>
              <a:rPr lang="en-US" sz="2000" b="1" dirty="0"/>
              <a:t>8000 </a:t>
            </a:r>
            <a:r>
              <a:rPr lang="en-US" sz="2000" dirty="0"/>
              <a:t>is an international standard which measures the quality of an </a:t>
            </a:r>
            <a:r>
              <a:rPr lang="en-US" sz="2000" dirty="0" smtClean="0"/>
              <a:t>entities’ data management. The </a:t>
            </a:r>
            <a:r>
              <a:rPr lang="en-US" sz="2000" dirty="0"/>
              <a:t>standard requires that a specific request for the exact requirement be </a:t>
            </a:r>
            <a:r>
              <a:rPr lang="en-US" sz="2000" dirty="0" smtClean="0"/>
              <a:t>made. </a:t>
            </a:r>
          </a:p>
          <a:p>
            <a:r>
              <a:rPr lang="en-US" sz="2000" dirty="0" smtClean="0"/>
              <a:t>This </a:t>
            </a:r>
            <a:r>
              <a:rPr lang="en-US" sz="2000" dirty="0"/>
              <a:t>informs the data owner what they need to provide which allows </a:t>
            </a:r>
            <a:r>
              <a:rPr lang="en-US" sz="2000" dirty="0" smtClean="0"/>
              <a:t>the requestor </a:t>
            </a:r>
            <a:r>
              <a:rPr lang="en-US" sz="2000" dirty="0"/>
              <a:t>to measure how well that requirement was met.</a:t>
            </a:r>
          </a:p>
          <a:p>
            <a:pPr algn="ctr"/>
            <a:r>
              <a:rPr lang="en-US" sz="2400" b="1" dirty="0" smtClean="0"/>
              <a:t> </a:t>
            </a:r>
            <a:endParaRPr lang="en-US" sz="2400" b="1" dirty="0"/>
          </a:p>
          <a:p>
            <a:r>
              <a:rPr lang="en-US" b="1" dirty="0" smtClean="0"/>
              <a:t>Standards for Master Data characteristics:   </a:t>
            </a:r>
          </a:p>
          <a:p>
            <a:r>
              <a:rPr lang="en-US" b="1" dirty="0"/>
              <a:t> </a:t>
            </a:r>
            <a:r>
              <a:rPr lang="en-US" b="1" dirty="0" smtClean="0"/>
              <a:t>   </a:t>
            </a:r>
            <a:r>
              <a:rPr lang="en-US" b="1" dirty="0" smtClean="0"/>
              <a:t> </a:t>
            </a:r>
            <a:r>
              <a:rPr lang="en-US" b="1" dirty="0" smtClean="0"/>
              <a:t>Syntax</a:t>
            </a:r>
            <a:r>
              <a:rPr lang="en-US" b="1" dirty="0"/>
              <a:t>, semantic encoding, </a:t>
            </a:r>
            <a:r>
              <a:rPr lang="en-US" b="1" dirty="0" smtClean="0"/>
              <a:t>and conformance </a:t>
            </a:r>
            <a:r>
              <a:rPr lang="en-US" b="1" dirty="0"/>
              <a:t>to data </a:t>
            </a:r>
            <a:r>
              <a:rPr lang="en-US" b="1" dirty="0" smtClean="0"/>
              <a:t>specification, provenance,  </a:t>
            </a:r>
            <a:r>
              <a:rPr lang="en-US" b="1" dirty="0" smtClean="0"/>
              <a:t>a</a:t>
            </a:r>
            <a:r>
              <a:rPr lang="en-US" b="1" dirty="0" smtClean="0"/>
              <a:t>ccuracy, and completeness.</a:t>
            </a:r>
            <a:endParaRPr lang="en-US" dirty="0"/>
          </a:p>
        </p:txBody>
      </p:sp>
      <p:sp>
        <p:nvSpPr>
          <p:cNvPr id="3" name="Rectangle 2"/>
          <p:cNvSpPr/>
          <p:nvPr/>
        </p:nvSpPr>
        <p:spPr>
          <a:xfrm>
            <a:off x="457200" y="4044077"/>
            <a:ext cx="8153400" cy="1200329"/>
          </a:xfrm>
          <a:prstGeom prst="rect">
            <a:avLst/>
          </a:prstGeom>
        </p:spPr>
        <p:txBody>
          <a:bodyPr wrap="square">
            <a:spAutoFit/>
          </a:bodyPr>
          <a:lstStyle/>
          <a:p>
            <a:r>
              <a:rPr lang="en-US" b="1" dirty="0" smtClean="0"/>
              <a:t>ISO </a:t>
            </a:r>
            <a:r>
              <a:rPr lang="en-US" b="1" dirty="0"/>
              <a:t>22745 </a:t>
            </a:r>
            <a:r>
              <a:rPr lang="en-US" dirty="0"/>
              <a:t>is an international standard which facilitates the mapping of</a:t>
            </a:r>
          </a:p>
          <a:p>
            <a:r>
              <a:rPr lang="en-US" dirty="0"/>
              <a:t>terminology dictionaries to a single source.</a:t>
            </a:r>
          </a:p>
          <a:p>
            <a:r>
              <a:rPr lang="en-US" dirty="0"/>
              <a:t>This in turn facilitates translation of terminology from one entity to another based</a:t>
            </a:r>
          </a:p>
          <a:p>
            <a:r>
              <a:rPr lang="en-US" dirty="0"/>
              <a:t>on an XML schema.</a:t>
            </a:r>
            <a:endParaRPr lang="en-US" dirty="0"/>
          </a:p>
        </p:txBody>
      </p:sp>
    </p:spTree>
    <p:extLst>
      <p:ext uri="{BB962C8B-B14F-4D97-AF65-F5344CB8AC3E}">
        <p14:creationId xmlns:p14="http://schemas.microsoft.com/office/powerpoint/2010/main" val="2067460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342900"/>
            <a:ext cx="8267700" cy="6172200"/>
          </a:xfrm>
          <a:prstGeom prst="rect">
            <a:avLst/>
          </a:prstGeom>
        </p:spPr>
      </p:pic>
    </p:spTree>
    <p:extLst>
      <p:ext uri="{BB962C8B-B14F-4D97-AF65-F5344CB8AC3E}">
        <p14:creationId xmlns:p14="http://schemas.microsoft.com/office/powerpoint/2010/main" val="407897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012" y="604837"/>
            <a:ext cx="7419975" cy="5648325"/>
          </a:xfrm>
          <a:prstGeom prst="rect">
            <a:avLst/>
          </a:prstGeom>
        </p:spPr>
      </p:pic>
    </p:spTree>
    <p:extLst>
      <p:ext uri="{BB962C8B-B14F-4D97-AF65-F5344CB8AC3E}">
        <p14:creationId xmlns:p14="http://schemas.microsoft.com/office/powerpoint/2010/main" val="3881662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 y="585787"/>
            <a:ext cx="7477125" cy="5686425"/>
          </a:xfrm>
          <a:prstGeom prst="rect">
            <a:avLst/>
          </a:prstGeom>
        </p:spPr>
      </p:pic>
    </p:spTree>
    <p:extLst>
      <p:ext uri="{BB962C8B-B14F-4D97-AF65-F5344CB8AC3E}">
        <p14:creationId xmlns:p14="http://schemas.microsoft.com/office/powerpoint/2010/main" val="30310853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UDIO_IMPORT" val="C:\Users\skandlakuti\Documents\INFORMATICA\KIRK Projects\MDM FSI Customer Success Stories\Articulate\Audio\04.mp3"/>
  <p:tag name="AUDIO_ID" val="505"/>
  <p:tag name="ELAPSEDTIME" val="245.768"/>
  <p:tag name="ARTICULATE_SLIDE_GUID" val="9bf7a921-2005-4973-b9ab-e7ca11d72def"/>
  <p:tag name="ARTICULATE_TITLE_TAG" val="Global 50 Leading Global Investment Bank"/>
  <p:tag name="ARTICULATE_SLIDE_PAUSE" val="0"/>
  <p:tag name="ARTICULATE_NAV_LEVEL" val="2"/>
  <p:tag name="ARTICULATE_PLAYLIST_ID" val="-1"/>
  <p:tag name="ARTICULATE_LOCK_SLIDE" val="0"/>
  <p:tag name="ARTICULATE_SLIDE_NAV" val="5"/>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SKANDL~1\AppData\Local\Temp\articulate\presenter\imgtemp\ZdGLp96u_files\slide0001_image001.png"/>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7232</TotalTime>
  <Words>2303</Words>
  <Application>Microsoft Office PowerPoint</Application>
  <PresentationFormat>On-screen Show (4:3)</PresentationFormat>
  <Paragraphs>611</Paragraphs>
  <Slides>46</Slides>
  <Notes>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49" baseType="lpstr">
      <vt:lpstr>Office Theme</vt:lpstr>
      <vt:lpstr>Photo Editor Photo</vt:lpstr>
      <vt:lpstr>Clip</vt:lpstr>
      <vt:lpstr>Craig Erickson, CISSP, CISA</vt:lpstr>
      <vt:lpstr>Data about our customers</vt:lpstr>
      <vt:lpstr>Data about our products</vt:lpstr>
      <vt:lpstr>Data about our processes</vt:lpstr>
      <vt:lpstr>Data we use to make decisions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Enterprise Risk Management Technology</vt:lpstr>
      <vt:lpstr>What do we mean by Risk Data?</vt:lpstr>
      <vt:lpstr>Business Architecture</vt:lpstr>
      <vt:lpstr>Application Classification</vt:lpstr>
      <vt:lpstr>ERM Data Flow</vt:lpstr>
      <vt:lpstr>Data Architecture</vt:lpstr>
      <vt:lpstr>Security Architecture – End State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Informatica Success Story: Global 50 Leading Global Investment Bank</vt:lpstr>
      <vt:lpstr>PowerPoint Presentation</vt:lpstr>
      <vt:lpstr>PowerPoint Presentation</vt:lpstr>
      <vt:lpstr>Oracle Legal Entity and Credit Risk Hub</vt:lpstr>
      <vt:lpstr>PowerPoint Presentation</vt:lpstr>
      <vt:lpstr>Informatica MDM Hub Functionality</vt:lpstr>
      <vt:lpstr> OAGIS Business Object Document  The common XML message structure provided by OAGIS is the Business Object Document (BOD,) which provides a message architecture based on the following reusable components: Nouns - Nouns describe a common business object and are composed of Components, which are basic building blocks shared across all Nouns.  Verbs - Verbs describe the action to be applied to the Noun.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Craig Erickson, CISSP, CISA</dc:title>
  <dc:creator>mQ</dc:creator>
  <cp:lastModifiedBy>mQ</cp:lastModifiedBy>
  <cp:revision>113</cp:revision>
  <cp:lastPrinted>2017-02-08T03:57:47Z</cp:lastPrinted>
  <dcterms:created xsi:type="dcterms:W3CDTF">2017-02-04T15:25:45Z</dcterms:created>
  <dcterms:modified xsi:type="dcterms:W3CDTF">2017-02-09T16:20:02Z</dcterms:modified>
</cp:coreProperties>
</file>